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256" r:id="rId2"/>
    <p:sldId id="257" r:id="rId3"/>
    <p:sldId id="260" r:id="rId4"/>
    <p:sldId id="261" r:id="rId5"/>
    <p:sldId id="262" r:id="rId6"/>
    <p:sldId id="263" r:id="rId7"/>
    <p:sldId id="264" r:id="rId8"/>
    <p:sldId id="265" r:id="rId9"/>
    <p:sldId id="258" r:id="rId10"/>
    <p:sldId id="259" r:id="rId11"/>
    <p:sldId id="294" r:id="rId12"/>
    <p:sldId id="296" r:id="rId13"/>
    <p:sldId id="267" r:id="rId14"/>
    <p:sldId id="268" r:id="rId15"/>
    <p:sldId id="269" r:id="rId16"/>
    <p:sldId id="270" r:id="rId17"/>
    <p:sldId id="271" r:id="rId18"/>
    <p:sldId id="272" r:id="rId19"/>
    <p:sldId id="273" r:id="rId20"/>
    <p:sldId id="274" r:id="rId21"/>
    <p:sldId id="275" r:id="rId22"/>
    <p:sldId id="290" r:id="rId23"/>
    <p:sldId id="289" r:id="rId24"/>
    <p:sldId id="288" r:id="rId25"/>
    <p:sldId id="287" r:id="rId26"/>
    <p:sldId id="276" r:id="rId27"/>
    <p:sldId id="277" r:id="rId28"/>
    <p:sldId id="278" r:id="rId29"/>
    <p:sldId id="279" r:id="rId30"/>
    <p:sldId id="286" r:id="rId31"/>
    <p:sldId id="280" r:id="rId32"/>
    <p:sldId id="291" r:id="rId33"/>
    <p:sldId id="281" r:id="rId34"/>
    <p:sldId id="282" r:id="rId35"/>
    <p:sldId id="292" r:id="rId36"/>
    <p:sldId id="293" r:id="rId37"/>
  </p:sldIdLst>
  <p:sldSz cx="12192000" cy="6858000"/>
  <p:notesSz cx="12192000" cy="10058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B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760751-2C80-0ED6-776A-00F2C6FFF62B}" v="2" dt="2026-10-28T18:31:40.824"/>
    <p1510:client id="{749C3C5A-D37B-4696-75B6-E353EAB3D165}" v="402" dt="2026-10-29T14:43:14.904"/>
    <p1510:client id="{E9D51A98-2BD8-4982-A994-2B002C1C50EE}" v="364" dt="2026-10-28T19:38:59.510"/>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guide orient="horz" pos="2880"/>
        <p:guide pos="216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5048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905625" y="0"/>
            <a:ext cx="5283200" cy="504825"/>
          </a:xfrm>
          <a:prstGeom prst="rect">
            <a:avLst/>
          </a:prstGeom>
        </p:spPr>
        <p:txBody>
          <a:bodyPr vert="horz" lIns="91440" tIns="45720" rIns="91440" bIns="45720" rtlCol="0"/>
          <a:lstStyle>
            <a:lvl1pPr algn="r">
              <a:defRPr sz="1200"/>
            </a:lvl1pPr>
          </a:lstStyle>
          <a:p>
            <a:fld id="{1C76679A-54F7-4DFE-98CE-F5A53B3576FC}" type="datetimeFigureOut">
              <a:rPr lang="en-US" smtClean="0"/>
              <a:t>10/30/2026</a:t>
            </a:fld>
            <a:endParaRPr lang="en-US"/>
          </a:p>
        </p:txBody>
      </p:sp>
      <p:sp>
        <p:nvSpPr>
          <p:cNvPr id="4" name="Slide Image Placeholder 3"/>
          <p:cNvSpPr>
            <a:spLocks noGrp="1" noRot="1" noChangeAspect="1"/>
          </p:cNvSpPr>
          <p:nvPr>
            <p:ph type="sldImg" idx="2"/>
          </p:nvPr>
        </p:nvSpPr>
        <p:spPr>
          <a:xfrm>
            <a:off x="4038600" y="1257300"/>
            <a:ext cx="4114800" cy="33940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219200" y="4840288"/>
            <a:ext cx="9753600" cy="39608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53575"/>
            <a:ext cx="5283200" cy="5048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905625" y="9553575"/>
            <a:ext cx="5283200" cy="504825"/>
          </a:xfrm>
          <a:prstGeom prst="rect">
            <a:avLst/>
          </a:prstGeom>
        </p:spPr>
        <p:txBody>
          <a:bodyPr vert="horz" lIns="91440" tIns="45720" rIns="91440" bIns="45720" rtlCol="0" anchor="b"/>
          <a:lstStyle>
            <a:lvl1pPr algn="r">
              <a:defRPr sz="1200"/>
            </a:lvl1pPr>
          </a:lstStyle>
          <a:p>
            <a:fld id="{2E538E8D-2BCA-49CA-A060-7D36936E9B4C}" type="slidenum">
              <a:rPr lang="en-US" smtClean="0"/>
              <a:t>‹#›</a:t>
            </a:fld>
            <a:endParaRPr lang="en-US"/>
          </a:p>
        </p:txBody>
      </p:sp>
    </p:spTree>
    <p:extLst>
      <p:ext uri="{BB962C8B-B14F-4D97-AF65-F5344CB8AC3E}">
        <p14:creationId xmlns:p14="http://schemas.microsoft.com/office/powerpoint/2010/main" val="3818840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E538E8D-2BCA-49CA-A060-7D36936E9B4C}" type="slidenum">
              <a:rPr lang="en-US" smtClean="0"/>
              <a:t>1</a:t>
            </a:fld>
            <a:endParaRPr lang="en-US"/>
          </a:p>
        </p:txBody>
      </p:sp>
    </p:spTree>
    <p:extLst>
      <p:ext uri="{BB962C8B-B14F-4D97-AF65-F5344CB8AC3E}">
        <p14:creationId xmlns:p14="http://schemas.microsoft.com/office/powerpoint/2010/main" val="651159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1998" cy="2048255"/>
          </a:xfrm>
          <a:prstGeom prst="rect">
            <a:avLst/>
          </a:prstGeom>
        </p:spPr>
      </p:pic>
      <p:pic>
        <p:nvPicPr>
          <p:cNvPr id="17" name="bg object 17"/>
          <p:cNvPicPr/>
          <p:nvPr/>
        </p:nvPicPr>
        <p:blipFill>
          <a:blip r:embed="rId3" cstate="print"/>
          <a:stretch>
            <a:fillRect/>
          </a:stretch>
        </p:blipFill>
        <p:spPr>
          <a:xfrm>
            <a:off x="10900721" y="85788"/>
            <a:ext cx="1198022" cy="1190498"/>
          </a:xfrm>
          <a:prstGeom prst="rect">
            <a:avLst/>
          </a:prstGeom>
        </p:spPr>
      </p:pic>
      <p:pic>
        <p:nvPicPr>
          <p:cNvPr id="18" name="bg object 18"/>
          <p:cNvPicPr/>
          <p:nvPr/>
        </p:nvPicPr>
        <p:blipFill>
          <a:blip r:embed="rId4" cstate="print"/>
          <a:stretch>
            <a:fillRect/>
          </a:stretch>
        </p:blipFill>
        <p:spPr>
          <a:xfrm>
            <a:off x="93243" y="6492875"/>
            <a:ext cx="3272789" cy="272821"/>
          </a:xfrm>
          <a:prstGeom prst="rect">
            <a:avLst/>
          </a:prstGeom>
        </p:spPr>
      </p:pic>
      <p:sp>
        <p:nvSpPr>
          <p:cNvPr id="2" name="Holder 2"/>
          <p:cNvSpPr>
            <a:spLocks noGrp="1"/>
          </p:cNvSpPr>
          <p:nvPr>
            <p:ph type="ctrTitle"/>
          </p:nvPr>
        </p:nvSpPr>
        <p:spPr>
          <a:xfrm>
            <a:off x="916939" y="235300"/>
            <a:ext cx="10358120" cy="696594"/>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10/30/2026</a:t>
            </a:fld>
            <a:endParaRPr lang="en-US"/>
          </a:p>
        </p:txBody>
      </p:sp>
      <p:sp>
        <p:nvSpPr>
          <p:cNvPr id="6" name="Holder 6"/>
          <p:cNvSpPr>
            <a:spLocks noGrp="1"/>
          </p:cNvSpPr>
          <p:nvPr>
            <p:ph type="sldNum" sz="quarter" idx="7"/>
          </p:nvPr>
        </p:nvSpPr>
        <p:spPr/>
        <p:txBody>
          <a:bodyPr lIns="0" tIns="0" rIns="0" bIns="0"/>
          <a:lstStyle>
            <a:lvl1pPr>
              <a:defRPr sz="1200" b="0" i="0">
                <a:solidFill>
                  <a:srgbClr val="767676"/>
                </a:solidFill>
                <a:latin typeface="Calibri"/>
                <a:cs typeface="Calibri"/>
              </a:defRPr>
            </a:lvl1pPr>
          </a:lstStyle>
          <a:p>
            <a:pPr marL="38100">
              <a:lnSpc>
                <a:spcPct val="100000"/>
              </a:lnSpc>
              <a:spcBef>
                <a:spcPts val="25"/>
              </a:spcBef>
            </a:pPr>
            <a:fld id="{81D60167-4931-47E6-BA6A-407CBD079E47}" type="slidenum">
              <a:rPr spc="30" dirty="0"/>
              <a:t>‹#›</a:t>
            </a:fld>
            <a:endParaRPr spc="3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u="heavy">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2400" b="1" i="0">
                <a:solidFill>
                  <a:srgbClr val="E48546"/>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10/30/2026</a:t>
            </a:fld>
            <a:endParaRPr lang="en-US"/>
          </a:p>
        </p:txBody>
      </p:sp>
      <p:sp>
        <p:nvSpPr>
          <p:cNvPr id="6" name="Holder 6"/>
          <p:cNvSpPr>
            <a:spLocks noGrp="1"/>
          </p:cNvSpPr>
          <p:nvPr>
            <p:ph type="sldNum" sz="quarter" idx="7"/>
          </p:nvPr>
        </p:nvSpPr>
        <p:spPr/>
        <p:txBody>
          <a:bodyPr lIns="0" tIns="0" rIns="0" bIns="0"/>
          <a:lstStyle>
            <a:lvl1pPr>
              <a:defRPr sz="1200" b="0" i="0">
                <a:solidFill>
                  <a:srgbClr val="767676"/>
                </a:solidFill>
                <a:latin typeface="Calibri"/>
                <a:cs typeface="Calibri"/>
              </a:defRPr>
            </a:lvl1pPr>
          </a:lstStyle>
          <a:p>
            <a:pPr marL="38100">
              <a:lnSpc>
                <a:spcPct val="100000"/>
              </a:lnSpc>
              <a:spcBef>
                <a:spcPts val="25"/>
              </a:spcBef>
            </a:pPr>
            <a:fld id="{81D60167-4931-47E6-BA6A-407CBD079E47}" type="slidenum">
              <a:rPr spc="30" dirty="0"/>
              <a:t>‹#›</a:t>
            </a:fld>
            <a:endParaRPr spc="3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u="heavy">
                <a:solidFill>
                  <a:schemeClr val="tx1"/>
                </a:solidFill>
                <a:latin typeface="Calibri"/>
                <a:cs typeface="Calibri"/>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10/30/2026</a:t>
            </a:fld>
            <a:endParaRPr lang="en-US"/>
          </a:p>
        </p:txBody>
      </p:sp>
      <p:sp>
        <p:nvSpPr>
          <p:cNvPr id="7" name="Holder 7"/>
          <p:cNvSpPr>
            <a:spLocks noGrp="1"/>
          </p:cNvSpPr>
          <p:nvPr>
            <p:ph type="sldNum" sz="quarter" idx="7"/>
          </p:nvPr>
        </p:nvSpPr>
        <p:spPr/>
        <p:txBody>
          <a:bodyPr lIns="0" tIns="0" rIns="0" bIns="0"/>
          <a:lstStyle>
            <a:lvl1pPr>
              <a:defRPr sz="1200" b="0" i="0">
                <a:solidFill>
                  <a:srgbClr val="767676"/>
                </a:solidFill>
                <a:latin typeface="Calibri"/>
                <a:cs typeface="Calibri"/>
              </a:defRPr>
            </a:lvl1pPr>
          </a:lstStyle>
          <a:p>
            <a:pPr marL="38100">
              <a:lnSpc>
                <a:spcPct val="100000"/>
              </a:lnSpc>
              <a:spcBef>
                <a:spcPts val="25"/>
              </a:spcBef>
            </a:pPr>
            <a:fld id="{81D60167-4931-47E6-BA6A-407CBD079E47}" type="slidenum">
              <a:rPr spc="30" dirty="0"/>
              <a:t>‹#›</a:t>
            </a:fld>
            <a:endParaRPr spc="3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1998" cy="6857999"/>
          </a:xfrm>
          <a:prstGeom prst="rect">
            <a:avLst/>
          </a:prstGeom>
        </p:spPr>
      </p:pic>
      <p:pic>
        <p:nvPicPr>
          <p:cNvPr id="17" name="bg object 17"/>
          <p:cNvPicPr/>
          <p:nvPr/>
        </p:nvPicPr>
        <p:blipFill>
          <a:blip r:embed="rId3" cstate="print"/>
          <a:stretch>
            <a:fillRect/>
          </a:stretch>
        </p:blipFill>
        <p:spPr>
          <a:xfrm>
            <a:off x="10900721" y="85788"/>
            <a:ext cx="1198022" cy="1190498"/>
          </a:xfrm>
          <a:prstGeom prst="rect">
            <a:avLst/>
          </a:prstGeom>
        </p:spPr>
      </p:pic>
      <p:pic>
        <p:nvPicPr>
          <p:cNvPr id="18" name="bg object 18"/>
          <p:cNvPicPr/>
          <p:nvPr/>
        </p:nvPicPr>
        <p:blipFill>
          <a:blip r:embed="rId4" cstate="print"/>
          <a:stretch>
            <a:fillRect/>
          </a:stretch>
        </p:blipFill>
        <p:spPr>
          <a:xfrm>
            <a:off x="93243" y="6492875"/>
            <a:ext cx="3272789" cy="272821"/>
          </a:xfrm>
          <a:prstGeom prst="rect">
            <a:avLst/>
          </a:prstGeom>
        </p:spPr>
      </p:pic>
      <p:pic>
        <p:nvPicPr>
          <p:cNvPr id="19" name="bg object 19"/>
          <p:cNvPicPr/>
          <p:nvPr/>
        </p:nvPicPr>
        <p:blipFill>
          <a:blip r:embed="rId5" cstate="print"/>
          <a:stretch>
            <a:fillRect/>
          </a:stretch>
        </p:blipFill>
        <p:spPr>
          <a:xfrm>
            <a:off x="0" y="0"/>
            <a:ext cx="12191999" cy="6857999"/>
          </a:xfrm>
          <a:prstGeom prst="rect">
            <a:avLst/>
          </a:prstGeom>
        </p:spPr>
      </p:pic>
      <p:pic>
        <p:nvPicPr>
          <p:cNvPr id="20" name="bg object 20"/>
          <p:cNvPicPr/>
          <p:nvPr/>
        </p:nvPicPr>
        <p:blipFill>
          <a:blip r:embed="rId6" cstate="print"/>
          <a:stretch>
            <a:fillRect/>
          </a:stretch>
        </p:blipFill>
        <p:spPr>
          <a:xfrm>
            <a:off x="3380322" y="5716257"/>
            <a:ext cx="5431344" cy="452767"/>
          </a:xfrm>
          <a:prstGeom prst="rect">
            <a:avLst/>
          </a:prstGeom>
        </p:spPr>
      </p:pic>
      <p:sp>
        <p:nvSpPr>
          <p:cNvPr id="2" name="Holder 2"/>
          <p:cNvSpPr>
            <a:spLocks noGrp="1"/>
          </p:cNvSpPr>
          <p:nvPr>
            <p:ph type="title"/>
          </p:nvPr>
        </p:nvSpPr>
        <p:spPr/>
        <p:txBody>
          <a:bodyPr lIns="0" tIns="0" rIns="0" bIns="0"/>
          <a:lstStyle>
            <a:lvl1pPr>
              <a:defRPr sz="1800" b="0" i="0" u="heavy">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10/30/2026</a:t>
            </a:fld>
            <a:endParaRPr lang="en-US"/>
          </a:p>
        </p:txBody>
      </p:sp>
      <p:sp>
        <p:nvSpPr>
          <p:cNvPr id="5" name="Holder 5"/>
          <p:cNvSpPr>
            <a:spLocks noGrp="1"/>
          </p:cNvSpPr>
          <p:nvPr>
            <p:ph type="sldNum" sz="quarter" idx="7"/>
          </p:nvPr>
        </p:nvSpPr>
        <p:spPr/>
        <p:txBody>
          <a:bodyPr lIns="0" tIns="0" rIns="0" bIns="0"/>
          <a:lstStyle>
            <a:lvl1pPr>
              <a:defRPr sz="1200" b="0" i="0">
                <a:solidFill>
                  <a:srgbClr val="767676"/>
                </a:solidFill>
                <a:latin typeface="Calibri"/>
                <a:cs typeface="Calibri"/>
              </a:defRPr>
            </a:lvl1pPr>
          </a:lstStyle>
          <a:p>
            <a:pPr marL="38100">
              <a:lnSpc>
                <a:spcPct val="100000"/>
              </a:lnSpc>
              <a:spcBef>
                <a:spcPts val="25"/>
              </a:spcBef>
            </a:pPr>
            <a:fld id="{81D60167-4931-47E6-BA6A-407CBD079E47}" type="slidenum">
              <a:rPr spc="30" dirty="0"/>
              <a:t>‹#›</a:t>
            </a:fld>
            <a:endParaRPr spc="3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1998" cy="2072639"/>
          </a:xfrm>
          <a:prstGeom prst="rect">
            <a:avLst/>
          </a:prstGeom>
        </p:spPr>
      </p:pic>
      <p:pic>
        <p:nvPicPr>
          <p:cNvPr id="17" name="bg object 17"/>
          <p:cNvPicPr/>
          <p:nvPr/>
        </p:nvPicPr>
        <p:blipFill>
          <a:blip r:embed="rId3" cstate="print"/>
          <a:stretch>
            <a:fillRect/>
          </a:stretch>
        </p:blipFill>
        <p:spPr>
          <a:xfrm>
            <a:off x="10900721" y="85788"/>
            <a:ext cx="1198022" cy="1190498"/>
          </a:xfrm>
          <a:prstGeom prst="rect">
            <a:avLst/>
          </a:prstGeom>
        </p:spPr>
      </p:pic>
      <p:pic>
        <p:nvPicPr>
          <p:cNvPr id="18" name="bg object 18"/>
          <p:cNvPicPr/>
          <p:nvPr/>
        </p:nvPicPr>
        <p:blipFill>
          <a:blip r:embed="rId4" cstate="print"/>
          <a:stretch>
            <a:fillRect/>
          </a:stretch>
        </p:blipFill>
        <p:spPr>
          <a:xfrm>
            <a:off x="93243" y="6492875"/>
            <a:ext cx="3272789" cy="272821"/>
          </a:xfrm>
          <a:prstGeom prst="rect">
            <a:avLst/>
          </a:prstGeom>
        </p:spPr>
      </p:pic>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10/30/2026</a:t>
            </a:fld>
            <a:endParaRPr lang="en-US"/>
          </a:p>
        </p:txBody>
      </p:sp>
      <p:sp>
        <p:nvSpPr>
          <p:cNvPr id="4" name="Holder 4"/>
          <p:cNvSpPr>
            <a:spLocks noGrp="1"/>
          </p:cNvSpPr>
          <p:nvPr>
            <p:ph type="sldNum" sz="quarter" idx="7"/>
          </p:nvPr>
        </p:nvSpPr>
        <p:spPr/>
        <p:txBody>
          <a:bodyPr lIns="0" tIns="0" rIns="0" bIns="0"/>
          <a:lstStyle>
            <a:lvl1pPr>
              <a:defRPr sz="1200" b="0" i="0">
                <a:solidFill>
                  <a:srgbClr val="767676"/>
                </a:solidFill>
                <a:latin typeface="Calibri"/>
                <a:cs typeface="Calibri"/>
              </a:defRPr>
            </a:lvl1pPr>
          </a:lstStyle>
          <a:p>
            <a:pPr marL="38100">
              <a:lnSpc>
                <a:spcPct val="100000"/>
              </a:lnSpc>
              <a:spcBef>
                <a:spcPts val="25"/>
              </a:spcBef>
            </a:pPr>
            <a:fld id="{81D60167-4931-47E6-BA6A-407CBD079E47}" type="slidenum">
              <a:rPr spc="30" dirty="0"/>
              <a:t>‹#›</a:t>
            </a:fld>
            <a:endParaRPr spc="3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1998" cy="2048255"/>
          </a:xfrm>
          <a:prstGeom prst="rect">
            <a:avLst/>
          </a:prstGeom>
        </p:spPr>
      </p:pic>
      <p:pic>
        <p:nvPicPr>
          <p:cNvPr id="17" name="bg object 17"/>
          <p:cNvPicPr/>
          <p:nvPr/>
        </p:nvPicPr>
        <p:blipFill>
          <a:blip r:embed="rId8" cstate="print"/>
          <a:stretch>
            <a:fillRect/>
          </a:stretch>
        </p:blipFill>
        <p:spPr>
          <a:xfrm>
            <a:off x="10900721" y="85788"/>
            <a:ext cx="1198022" cy="1190498"/>
          </a:xfrm>
          <a:prstGeom prst="rect">
            <a:avLst/>
          </a:prstGeom>
        </p:spPr>
      </p:pic>
      <p:pic>
        <p:nvPicPr>
          <p:cNvPr id="18" name="bg object 18"/>
          <p:cNvPicPr/>
          <p:nvPr/>
        </p:nvPicPr>
        <p:blipFill>
          <a:blip r:embed="rId9" cstate="print"/>
          <a:stretch>
            <a:fillRect/>
          </a:stretch>
        </p:blipFill>
        <p:spPr>
          <a:xfrm>
            <a:off x="93243" y="6492875"/>
            <a:ext cx="3272789" cy="272821"/>
          </a:xfrm>
          <a:prstGeom prst="rect">
            <a:avLst/>
          </a:prstGeom>
        </p:spPr>
      </p:pic>
      <p:sp>
        <p:nvSpPr>
          <p:cNvPr id="2" name="Holder 2"/>
          <p:cNvSpPr>
            <a:spLocks noGrp="1"/>
          </p:cNvSpPr>
          <p:nvPr>
            <p:ph type="title"/>
          </p:nvPr>
        </p:nvSpPr>
        <p:spPr>
          <a:xfrm>
            <a:off x="142748" y="156464"/>
            <a:ext cx="11906503" cy="299720"/>
          </a:xfrm>
          <a:prstGeom prst="rect">
            <a:avLst/>
          </a:prstGeom>
        </p:spPr>
        <p:txBody>
          <a:bodyPr wrap="square" lIns="0" tIns="0" rIns="0" bIns="0">
            <a:spAutoFit/>
          </a:bodyPr>
          <a:lstStyle>
            <a:lvl1pPr>
              <a:defRPr sz="1800" b="0" i="0" u="heavy">
                <a:solidFill>
                  <a:schemeClr val="tx1"/>
                </a:solidFill>
                <a:latin typeface="Calibri"/>
                <a:cs typeface="Calibri"/>
              </a:defRPr>
            </a:lvl1pPr>
          </a:lstStyle>
          <a:p>
            <a:endParaRPr/>
          </a:p>
        </p:txBody>
      </p:sp>
      <p:sp>
        <p:nvSpPr>
          <p:cNvPr id="3" name="Holder 3"/>
          <p:cNvSpPr>
            <a:spLocks noGrp="1"/>
          </p:cNvSpPr>
          <p:nvPr>
            <p:ph type="body" idx="1"/>
          </p:nvPr>
        </p:nvSpPr>
        <p:spPr>
          <a:xfrm>
            <a:off x="465775" y="1565755"/>
            <a:ext cx="9577070" cy="2305685"/>
          </a:xfrm>
          <a:prstGeom prst="rect">
            <a:avLst/>
          </a:prstGeom>
        </p:spPr>
        <p:txBody>
          <a:bodyPr wrap="square" lIns="0" tIns="0" rIns="0" bIns="0">
            <a:spAutoFit/>
          </a:bodyPr>
          <a:lstStyle>
            <a:lvl1pPr>
              <a:defRPr sz="2400" b="1" i="0">
                <a:solidFill>
                  <a:srgbClr val="E48546"/>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10/30/2026</a:t>
            </a:fld>
            <a:endParaRPr lang="en-US"/>
          </a:p>
        </p:txBody>
      </p:sp>
      <p:sp>
        <p:nvSpPr>
          <p:cNvPr id="6" name="Holder 6"/>
          <p:cNvSpPr>
            <a:spLocks noGrp="1"/>
          </p:cNvSpPr>
          <p:nvPr>
            <p:ph type="sldNum" sz="quarter" idx="7"/>
          </p:nvPr>
        </p:nvSpPr>
        <p:spPr>
          <a:xfrm>
            <a:off x="11806147" y="6568407"/>
            <a:ext cx="238125" cy="211454"/>
          </a:xfrm>
          <a:prstGeom prst="rect">
            <a:avLst/>
          </a:prstGeom>
        </p:spPr>
        <p:txBody>
          <a:bodyPr wrap="square" lIns="0" tIns="0" rIns="0" bIns="0">
            <a:spAutoFit/>
          </a:bodyPr>
          <a:lstStyle>
            <a:lvl1pPr>
              <a:defRPr sz="1200" b="0" i="0">
                <a:solidFill>
                  <a:srgbClr val="767676"/>
                </a:solidFill>
                <a:latin typeface="Calibri"/>
                <a:cs typeface="Calibri"/>
              </a:defRPr>
            </a:lvl1pPr>
          </a:lstStyle>
          <a:p>
            <a:pPr marL="38100">
              <a:lnSpc>
                <a:spcPct val="100000"/>
              </a:lnSpc>
              <a:spcBef>
                <a:spcPts val="25"/>
              </a:spcBef>
            </a:pPr>
            <a:fld id="{81D60167-4931-47E6-BA6A-407CBD079E47}" type="slidenum">
              <a:rPr spc="30" dirty="0"/>
              <a:t>‹#›</a:t>
            </a:fld>
            <a:endParaRPr spc="3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jp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jpg"/><Relationship Id="rId1" Type="http://schemas.openxmlformats.org/officeDocument/2006/relationships/slideLayout" Target="../slideLayouts/slideLayout2.xml"/><Relationship Id="rId6" Type="http://schemas.openxmlformats.org/officeDocument/2006/relationships/image" Target="../media/image19.jpg"/><Relationship Id="rId11" Type="http://schemas.openxmlformats.org/officeDocument/2006/relationships/image" Target="../media/image24.png"/><Relationship Id="rId5" Type="http://schemas.openxmlformats.org/officeDocument/2006/relationships/image" Target="../media/image18.jpg"/><Relationship Id="rId10" Type="http://schemas.openxmlformats.org/officeDocument/2006/relationships/image" Target="../media/image23.png"/><Relationship Id="rId4" Type="http://schemas.openxmlformats.org/officeDocument/2006/relationships/image" Target="../media/image17.jpg"/><Relationship Id="rId9" Type="http://schemas.openxmlformats.org/officeDocument/2006/relationships/image" Target="../media/image2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31.jpg"/><Relationship Id="rId13" Type="http://schemas.openxmlformats.org/officeDocument/2006/relationships/image" Target="../media/image36.png"/><Relationship Id="rId3" Type="http://schemas.openxmlformats.org/officeDocument/2006/relationships/image" Target="../media/image2.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29.jp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jpg"/><Relationship Id="rId4" Type="http://schemas.openxmlformats.org/officeDocument/2006/relationships/image" Target="../media/image3.png"/><Relationship Id="rId9"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g"/><Relationship Id="rId1" Type="http://schemas.openxmlformats.org/officeDocument/2006/relationships/slideLayout" Target="../slideLayouts/slideLayout2.xml"/><Relationship Id="rId4" Type="http://schemas.openxmlformats.org/officeDocument/2006/relationships/image" Target="../media/image51.jpg"/></Relationships>
</file>

<file path=ppt/slides/_rels/slide1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9.jpg"/><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2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9.jp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26.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2.xml"/><Relationship Id="rId5" Type="http://schemas.openxmlformats.org/officeDocument/2006/relationships/image" Target="../media/image66.jpg"/><Relationship Id="rId4" Type="http://schemas.openxmlformats.org/officeDocument/2006/relationships/image" Target="../media/image65.jpg"/></Relationships>
</file>

<file path=ppt/slides/_rels/slide2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miamiwaterkeeper.org/septic" TargetMode="External"/><Relationship Id="rId7" Type="http://schemas.openxmlformats.org/officeDocument/2006/relationships/image" Target="../media/image75.jpg"/><Relationship Id="rId2" Type="http://schemas.openxmlformats.org/officeDocument/2006/relationships/hyperlink" Target="http://www.miamidade.gov/global/economy/environment/septic-system-care.page" TargetMode="External"/><Relationship Id="rId1" Type="http://schemas.openxmlformats.org/officeDocument/2006/relationships/slideLayout" Target="../slideLayouts/slideLayout2.xml"/><Relationship Id="rId6" Type="http://schemas.openxmlformats.org/officeDocument/2006/relationships/image" Target="../media/image74.png"/><Relationship Id="rId5" Type="http://schemas.openxmlformats.org/officeDocument/2006/relationships/image" Target="../media/image73.jpg"/><Relationship Id="rId4" Type="http://schemas.openxmlformats.org/officeDocument/2006/relationships/image" Target="../media/image72.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5.xml"/><Relationship Id="rId4" Type="http://schemas.openxmlformats.org/officeDocument/2006/relationships/image" Target="../media/image79.png"/></Relationships>
</file>

<file path=ppt/slides/_rels/slide36.xml.rels><?xml version="1.0" encoding="UTF-8" standalone="yes"?>
<Relationships xmlns="http://schemas.openxmlformats.org/package/2006/relationships"><Relationship Id="rId3" Type="http://schemas.openxmlformats.org/officeDocument/2006/relationships/hyperlink" Target="https://king.maps.arcgis.com/apps/instant/lookup/index.html?appid=989d1bf2f3464de6b4340e416d742c6d" TargetMode="External"/><Relationship Id="rId2" Type="http://schemas.openxmlformats.org/officeDocument/2006/relationships/hyperlink" Target="https://www.coralgables.com/septic-sewer-conversion-program" TargetMode="External"/><Relationship Id="rId1" Type="http://schemas.openxmlformats.org/officeDocument/2006/relationships/slideLayout" Target="../slideLayouts/slideLayout5.xml"/><Relationship Id="rId4" Type="http://schemas.openxmlformats.org/officeDocument/2006/relationships/hyperlink" Target="https://survey123.arcgis.com/share/0b137a291dc744d7b8a89f8f72b6aad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1894439" y="6546780"/>
            <a:ext cx="81915" cy="186055"/>
          </a:xfrm>
          <a:prstGeom prst="rect">
            <a:avLst/>
          </a:prstGeom>
        </p:spPr>
        <p:txBody>
          <a:bodyPr vert="horz" wrap="square" lIns="0" tIns="0" rIns="0" bIns="0" rtlCol="0">
            <a:spAutoFit/>
          </a:bodyPr>
          <a:lstStyle/>
          <a:p>
            <a:pPr>
              <a:lnSpc>
                <a:spcPts val="1365"/>
              </a:lnSpc>
            </a:pPr>
            <a:r>
              <a:rPr sz="1200" spc="30">
                <a:solidFill>
                  <a:srgbClr val="767676"/>
                </a:solidFill>
                <a:latin typeface="Calibri"/>
                <a:cs typeface="Calibri"/>
              </a:rPr>
              <a:t>1</a:t>
            </a:r>
            <a:endParaRPr sz="1200">
              <a:latin typeface="Calibri"/>
              <a:cs typeface="Calibri"/>
            </a:endParaRPr>
          </a:p>
        </p:txBody>
      </p:sp>
      <p:grpSp>
        <p:nvGrpSpPr>
          <p:cNvPr id="3" name="object 3"/>
          <p:cNvGrpSpPr/>
          <p:nvPr/>
        </p:nvGrpSpPr>
        <p:grpSpPr>
          <a:xfrm>
            <a:off x="0" y="34328"/>
            <a:ext cx="12192000" cy="6823709"/>
            <a:chOff x="0" y="34328"/>
            <a:chExt cx="12192000" cy="6823709"/>
          </a:xfrm>
        </p:grpSpPr>
        <p:pic>
          <p:nvPicPr>
            <p:cNvPr id="4" name="object 4"/>
            <p:cNvPicPr/>
            <p:nvPr/>
          </p:nvPicPr>
          <p:blipFill>
            <a:blip r:embed="rId3" cstate="print"/>
            <a:stretch>
              <a:fillRect/>
            </a:stretch>
          </p:blipFill>
          <p:spPr>
            <a:xfrm>
              <a:off x="0" y="34328"/>
              <a:ext cx="12191999" cy="6823671"/>
            </a:xfrm>
            <a:prstGeom prst="rect">
              <a:avLst/>
            </a:prstGeom>
          </p:spPr>
        </p:pic>
        <p:sp>
          <p:nvSpPr>
            <p:cNvPr id="5" name="object 5"/>
            <p:cNvSpPr/>
            <p:nvPr/>
          </p:nvSpPr>
          <p:spPr>
            <a:xfrm>
              <a:off x="0" y="4305261"/>
              <a:ext cx="12192000" cy="1292860"/>
            </a:xfrm>
            <a:custGeom>
              <a:avLst/>
              <a:gdLst/>
              <a:ahLst/>
              <a:cxnLst/>
              <a:rect l="l" t="t" r="r" b="b"/>
              <a:pathLst>
                <a:path w="12192000" h="1292860">
                  <a:moveTo>
                    <a:pt x="12192000" y="0"/>
                  </a:moveTo>
                  <a:lnTo>
                    <a:pt x="0" y="0"/>
                  </a:lnTo>
                  <a:lnTo>
                    <a:pt x="0" y="1292669"/>
                  </a:lnTo>
                  <a:lnTo>
                    <a:pt x="12192000" y="1292669"/>
                  </a:lnTo>
                  <a:lnTo>
                    <a:pt x="12192000" y="0"/>
                  </a:lnTo>
                  <a:close/>
                </a:path>
              </a:pathLst>
            </a:custGeom>
            <a:solidFill>
              <a:srgbClr val="EB9269"/>
            </a:solidFill>
          </p:spPr>
          <p:txBody>
            <a:bodyPr wrap="square" lIns="0" tIns="0" rIns="0" bIns="0" rtlCol="0"/>
            <a:lstStyle/>
            <a:p>
              <a:endParaRPr/>
            </a:p>
          </p:txBody>
        </p:sp>
      </p:grpSp>
      <p:sp>
        <p:nvSpPr>
          <p:cNvPr id="6" name="object 6"/>
          <p:cNvSpPr txBox="1">
            <a:spLocks noGrp="1"/>
          </p:cNvSpPr>
          <p:nvPr>
            <p:ph type="title"/>
          </p:nvPr>
        </p:nvSpPr>
        <p:spPr>
          <a:xfrm>
            <a:off x="2675115" y="4393442"/>
            <a:ext cx="6020497" cy="1120820"/>
          </a:xfrm>
          <a:prstGeom prst="rect">
            <a:avLst/>
          </a:prstGeom>
        </p:spPr>
        <p:txBody>
          <a:bodyPr vert="horz" wrap="square" lIns="0" tIns="12700" rIns="0" bIns="0" rtlCol="0">
            <a:spAutoFit/>
          </a:bodyPr>
          <a:lstStyle/>
          <a:p>
            <a:pPr marL="775335" marR="30480" indent="-737870" algn="ctr">
              <a:lnSpc>
                <a:spcPct val="100000"/>
              </a:lnSpc>
              <a:spcBef>
                <a:spcPts val="100"/>
              </a:spcBef>
            </a:pPr>
            <a:r>
              <a:rPr lang="en-US" sz="2600" b="1" u="none" spc="-5">
                <a:solidFill>
                  <a:srgbClr val="FFFFFF"/>
                </a:solidFill>
                <a:latin typeface="Arial Narrow"/>
                <a:cs typeface="Arial Narrow"/>
              </a:rPr>
              <a:t>	</a:t>
            </a:r>
            <a:r>
              <a:rPr sz="2600" b="1" u="none" spc="-5">
                <a:solidFill>
                  <a:srgbClr val="FFFFFF"/>
                </a:solidFill>
                <a:latin typeface="Arial Narrow"/>
                <a:cs typeface="Arial Narrow"/>
              </a:rPr>
              <a:t>Informational Public Meeting </a:t>
            </a:r>
            <a:r>
              <a:rPr sz="2600" b="1" u="none">
                <a:solidFill>
                  <a:srgbClr val="FFFFFF"/>
                </a:solidFill>
                <a:latin typeface="Arial Narrow"/>
                <a:cs typeface="Arial Narrow"/>
              </a:rPr>
              <a:t>#</a:t>
            </a:r>
            <a:r>
              <a:rPr lang="en-US" sz="2600" b="1" u="none">
                <a:solidFill>
                  <a:srgbClr val="FFFFFF"/>
                </a:solidFill>
                <a:latin typeface="Arial Narrow"/>
                <a:cs typeface="Arial Narrow"/>
              </a:rPr>
              <a:t>2</a:t>
            </a:r>
            <a:br>
              <a:rPr lang="en-US" sz="2600" b="1" u="none">
                <a:solidFill>
                  <a:srgbClr val="FFFFFF"/>
                </a:solidFill>
                <a:latin typeface="Arial Narrow"/>
                <a:cs typeface="Arial Narrow"/>
              </a:rPr>
            </a:br>
            <a:r>
              <a:rPr lang="en-US" sz="2600" b="1" u="none" spc="-5">
                <a:solidFill>
                  <a:srgbClr val="FFFFFF"/>
                </a:solidFill>
                <a:latin typeface="Arial Narrow"/>
                <a:cs typeface="Arial Narrow"/>
              </a:rPr>
              <a:t>City 4 Expansion, City 7 &amp; 8 Basins</a:t>
            </a:r>
            <a:r>
              <a:rPr lang="en-US" sz="2600">
                <a:latin typeface="Arial Narrow"/>
                <a:cs typeface="Arial Narrow"/>
              </a:rPr>
              <a:t> </a:t>
            </a:r>
            <a:r>
              <a:rPr lang="en-US" sz="2000" b="1" u="none" spc="-30">
                <a:solidFill>
                  <a:srgbClr val="FFFFFF"/>
                </a:solidFill>
                <a:latin typeface="Arial Narrow"/>
                <a:cs typeface="Arial Narrow"/>
              </a:rPr>
              <a:t>October 29</a:t>
            </a:r>
            <a:r>
              <a:rPr sz="1950" b="1" u="none" baseline="25641">
                <a:solidFill>
                  <a:srgbClr val="FFFFFF"/>
                </a:solidFill>
                <a:latin typeface="Arial Narrow"/>
                <a:cs typeface="Arial Narrow"/>
              </a:rPr>
              <a:t>th</a:t>
            </a:r>
            <a:r>
              <a:rPr sz="2000" b="1" u="none">
                <a:solidFill>
                  <a:srgbClr val="FFFFFF"/>
                </a:solidFill>
                <a:latin typeface="Arial Narrow"/>
                <a:cs typeface="Arial Narrow"/>
              </a:rPr>
              <a:t>,</a:t>
            </a:r>
            <a:r>
              <a:rPr sz="2000" b="1" u="none" spc="-40">
                <a:solidFill>
                  <a:srgbClr val="FFFFFF"/>
                </a:solidFill>
                <a:latin typeface="Arial Narrow"/>
                <a:cs typeface="Arial Narrow"/>
              </a:rPr>
              <a:t> </a:t>
            </a:r>
            <a:r>
              <a:rPr sz="2000" b="1" u="none" spc="-5">
                <a:solidFill>
                  <a:srgbClr val="FFFFFF"/>
                </a:solidFill>
                <a:latin typeface="Arial Narrow"/>
                <a:cs typeface="Arial Narrow"/>
              </a:rPr>
              <a:t>2026</a:t>
            </a:r>
            <a:endParaRPr sz="2000">
              <a:latin typeface="Arial Narrow"/>
              <a:cs typeface="Arial Narrow"/>
            </a:endParaRPr>
          </a:p>
        </p:txBody>
      </p:sp>
      <p:pic>
        <p:nvPicPr>
          <p:cNvPr id="7" name="object 7"/>
          <p:cNvPicPr/>
          <p:nvPr/>
        </p:nvPicPr>
        <p:blipFill>
          <a:blip r:embed="rId4" cstate="print"/>
          <a:stretch>
            <a:fillRect/>
          </a:stretch>
        </p:blipFill>
        <p:spPr>
          <a:xfrm>
            <a:off x="2675115" y="5649480"/>
            <a:ext cx="6841775" cy="57034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59591" y="0"/>
            <a:ext cx="9241609" cy="1320874"/>
          </a:xfrm>
          <a:prstGeom prst="rect">
            <a:avLst/>
          </a:prstGeom>
        </p:spPr>
        <p:txBody>
          <a:bodyPr vert="horz" wrap="square" lIns="0" tIns="88900" rIns="0" bIns="0" rtlCol="0">
            <a:spAutoFit/>
          </a:bodyPr>
          <a:lstStyle/>
          <a:p>
            <a:pPr marL="12700" marR="5080">
              <a:lnSpc>
                <a:spcPts val="4750"/>
              </a:lnSpc>
              <a:spcBef>
                <a:spcPts val="700"/>
              </a:spcBef>
            </a:pPr>
            <a:r>
              <a:rPr sz="4400" b="1" u="none" spc="70">
                <a:solidFill>
                  <a:srgbClr val="FFFFFF"/>
                </a:solidFill>
                <a:latin typeface="Calibri"/>
                <a:cs typeface="Calibri"/>
              </a:rPr>
              <a:t>Executive</a:t>
            </a:r>
            <a:r>
              <a:rPr sz="4400" b="1" u="none" spc="-180">
                <a:solidFill>
                  <a:srgbClr val="FFFFFF"/>
                </a:solidFill>
                <a:latin typeface="Calibri"/>
                <a:cs typeface="Calibri"/>
              </a:rPr>
              <a:t> </a:t>
            </a:r>
            <a:r>
              <a:rPr sz="4400" b="1" u="none" spc="50">
                <a:solidFill>
                  <a:srgbClr val="FFFFFF"/>
                </a:solidFill>
                <a:latin typeface="Calibri"/>
                <a:cs typeface="Calibri"/>
              </a:rPr>
              <a:t>Background</a:t>
            </a:r>
            <a:r>
              <a:rPr sz="4400" b="1" u="none" spc="-165">
                <a:solidFill>
                  <a:srgbClr val="FFFFFF"/>
                </a:solidFill>
                <a:latin typeface="Calibri"/>
                <a:cs typeface="Calibri"/>
              </a:rPr>
              <a:t> </a:t>
            </a:r>
            <a:r>
              <a:rPr sz="4400" b="1" u="none" spc="-170">
                <a:solidFill>
                  <a:srgbClr val="FFFFFF"/>
                </a:solidFill>
                <a:latin typeface="Calibri"/>
                <a:cs typeface="Calibri"/>
              </a:rPr>
              <a:t>– </a:t>
            </a:r>
            <a:r>
              <a:rPr sz="4400" b="1" u="none" spc="-980">
                <a:solidFill>
                  <a:srgbClr val="FFFFFF"/>
                </a:solidFill>
                <a:latin typeface="Calibri"/>
                <a:cs typeface="Calibri"/>
              </a:rPr>
              <a:t> </a:t>
            </a:r>
            <a:r>
              <a:rPr lang="en-US" sz="4400" b="1" u="none" spc="55">
                <a:solidFill>
                  <a:srgbClr val="FFFFFF"/>
                </a:solidFill>
              </a:rPr>
              <a:t>City 4 Expansion, City 7 and 8 Basins</a:t>
            </a:r>
            <a:endParaRPr sz="4400">
              <a:latin typeface="Calibri"/>
              <a:cs typeface="Calibri"/>
            </a:endParaRPr>
          </a:p>
        </p:txBody>
      </p:sp>
      <p:sp>
        <p:nvSpPr>
          <p:cNvPr id="3" name="object 3"/>
          <p:cNvSpPr txBox="1"/>
          <p:nvPr/>
        </p:nvSpPr>
        <p:spPr>
          <a:xfrm>
            <a:off x="454634" y="1636506"/>
            <a:ext cx="6414770" cy="3310137"/>
          </a:xfrm>
          <a:prstGeom prst="rect">
            <a:avLst/>
          </a:prstGeom>
        </p:spPr>
        <p:txBody>
          <a:bodyPr vert="horz" wrap="square" lIns="0" tIns="53975" rIns="0" bIns="0" rtlCol="0" anchor="t">
            <a:spAutoFit/>
          </a:bodyPr>
          <a:lstStyle/>
          <a:p>
            <a:pPr marL="241300" marR="315595" indent="-228600">
              <a:lnSpc>
                <a:spcPts val="2590"/>
              </a:lnSpc>
              <a:spcBef>
                <a:spcPts val="425"/>
              </a:spcBef>
              <a:buClr>
                <a:srgbClr val="E97031"/>
              </a:buClr>
              <a:buFont typeface="Courier New"/>
              <a:buChar char="o"/>
              <a:tabLst>
                <a:tab pos="241300" algn="l"/>
              </a:tabLst>
            </a:pPr>
            <a:r>
              <a:rPr sz="2400" spc="114">
                <a:latin typeface="Calibri"/>
                <a:cs typeface="Calibri"/>
              </a:rPr>
              <a:t>P</a:t>
            </a:r>
            <a:r>
              <a:rPr sz="2400" spc="-70">
                <a:latin typeface="Calibri"/>
                <a:cs typeface="Calibri"/>
              </a:rPr>
              <a:t>r</a:t>
            </a:r>
            <a:r>
              <a:rPr sz="2400" spc="30">
                <a:latin typeface="Calibri"/>
                <a:cs typeface="Calibri"/>
              </a:rPr>
              <a:t>ev</a:t>
            </a:r>
            <a:r>
              <a:rPr sz="2400" spc="15">
                <a:latin typeface="Calibri"/>
                <a:cs typeface="Calibri"/>
              </a:rPr>
              <a:t>i</a:t>
            </a:r>
            <a:r>
              <a:rPr sz="2400" spc="60">
                <a:latin typeface="Calibri"/>
                <a:cs typeface="Calibri"/>
              </a:rPr>
              <a:t>o</a:t>
            </a:r>
            <a:r>
              <a:rPr sz="2400" spc="65">
                <a:latin typeface="Calibri"/>
                <a:cs typeface="Calibri"/>
              </a:rPr>
              <a:t>u</a:t>
            </a:r>
            <a:r>
              <a:rPr sz="2400" spc="225">
                <a:latin typeface="Calibri"/>
                <a:cs typeface="Calibri"/>
              </a:rPr>
              <a:t>s</a:t>
            </a:r>
            <a:r>
              <a:rPr sz="2400" spc="-55" dirty="0">
                <a:latin typeface="Calibri"/>
                <a:cs typeface="Calibri"/>
              </a:rPr>
              <a:t> </a:t>
            </a:r>
            <a:r>
              <a:rPr lang="en-US" sz="2400" b="1" spc="155">
                <a:solidFill>
                  <a:srgbClr val="E97031"/>
                </a:solidFill>
                <a:latin typeface="Calibri"/>
                <a:cs typeface="Calibri"/>
              </a:rPr>
              <a:t>City 4 Expansion</a:t>
            </a:r>
            <a:r>
              <a:rPr sz="2400" b="1" spc="-55" dirty="0">
                <a:solidFill>
                  <a:srgbClr val="E97031"/>
                </a:solidFill>
                <a:latin typeface="Calibri"/>
                <a:cs typeface="Calibri"/>
              </a:rPr>
              <a:t> </a:t>
            </a:r>
            <a:r>
              <a:rPr sz="2400" spc="65">
                <a:latin typeface="Calibri"/>
                <a:cs typeface="Calibri"/>
              </a:rPr>
              <a:t>P</a:t>
            </a:r>
            <a:r>
              <a:rPr sz="2400" spc="80">
                <a:latin typeface="Calibri"/>
                <a:cs typeface="Calibri"/>
              </a:rPr>
              <a:t>u</a:t>
            </a:r>
            <a:r>
              <a:rPr sz="2400" spc="75">
                <a:latin typeface="Calibri"/>
                <a:cs typeface="Calibri"/>
              </a:rPr>
              <a:t>b</a:t>
            </a:r>
            <a:r>
              <a:rPr sz="2400" spc="65">
                <a:latin typeface="Calibri"/>
                <a:cs typeface="Calibri"/>
              </a:rPr>
              <a:t>l</a:t>
            </a:r>
            <a:r>
              <a:rPr sz="2400" spc="130">
                <a:latin typeface="Calibri"/>
                <a:cs typeface="Calibri"/>
              </a:rPr>
              <a:t>ic</a:t>
            </a:r>
            <a:r>
              <a:rPr sz="2400" spc="-50" dirty="0">
                <a:latin typeface="Calibri"/>
                <a:cs typeface="Calibri"/>
              </a:rPr>
              <a:t> </a:t>
            </a:r>
            <a:r>
              <a:rPr sz="2400" spc="-165">
                <a:latin typeface="Calibri"/>
                <a:cs typeface="Calibri"/>
              </a:rPr>
              <a:t>M</a:t>
            </a:r>
            <a:r>
              <a:rPr sz="2400" spc="65">
                <a:latin typeface="Calibri"/>
                <a:cs typeface="Calibri"/>
              </a:rPr>
              <a:t>ee</a:t>
            </a:r>
            <a:r>
              <a:rPr sz="2400" spc="-30">
                <a:latin typeface="Calibri"/>
                <a:cs typeface="Calibri"/>
              </a:rPr>
              <a:t>t</a:t>
            </a:r>
            <a:r>
              <a:rPr sz="2400" spc="25">
                <a:latin typeface="Calibri"/>
                <a:cs typeface="Calibri"/>
              </a:rPr>
              <a:t>i</a:t>
            </a:r>
            <a:r>
              <a:rPr sz="2400" spc="50">
                <a:latin typeface="Calibri"/>
                <a:cs typeface="Calibri"/>
              </a:rPr>
              <a:t>n</a:t>
            </a:r>
            <a:r>
              <a:rPr sz="2400" spc="20">
                <a:latin typeface="Calibri"/>
                <a:cs typeface="Calibri"/>
              </a:rPr>
              <a:t>g  </a:t>
            </a:r>
            <a:r>
              <a:rPr sz="2400" spc="65">
                <a:latin typeface="Calibri"/>
                <a:cs typeface="Calibri"/>
              </a:rPr>
              <a:t>held</a:t>
            </a:r>
            <a:r>
              <a:rPr sz="2400" spc="-45" dirty="0">
                <a:latin typeface="Calibri"/>
                <a:cs typeface="Calibri"/>
              </a:rPr>
              <a:t> </a:t>
            </a:r>
            <a:r>
              <a:rPr sz="2400" spc="55">
                <a:latin typeface="Calibri"/>
                <a:cs typeface="Calibri"/>
              </a:rPr>
              <a:t>on</a:t>
            </a:r>
            <a:r>
              <a:rPr sz="2400" spc="-55" dirty="0">
                <a:latin typeface="Calibri"/>
                <a:cs typeface="Calibri"/>
              </a:rPr>
              <a:t> </a:t>
            </a:r>
            <a:r>
              <a:rPr sz="2400" spc="-15">
                <a:latin typeface="Calibri"/>
                <a:cs typeface="Calibri"/>
              </a:rPr>
              <a:t>May</a:t>
            </a:r>
            <a:r>
              <a:rPr sz="2400" spc="-45" dirty="0">
                <a:latin typeface="Calibri"/>
                <a:cs typeface="Calibri"/>
              </a:rPr>
              <a:t> </a:t>
            </a:r>
            <a:r>
              <a:rPr lang="en-US" sz="2400" spc="75">
                <a:latin typeface="Calibri"/>
                <a:cs typeface="Calibri"/>
              </a:rPr>
              <a:t>15</a:t>
            </a:r>
            <a:r>
              <a:rPr sz="2400" spc="75">
                <a:latin typeface="Calibri"/>
                <a:cs typeface="Calibri"/>
              </a:rPr>
              <a:t>,</a:t>
            </a:r>
            <a:r>
              <a:rPr sz="2400" spc="-60" dirty="0">
                <a:latin typeface="Calibri"/>
                <a:cs typeface="Calibri"/>
              </a:rPr>
              <a:t> </a:t>
            </a:r>
            <a:r>
              <a:rPr sz="2400" spc="65">
                <a:latin typeface="Calibri"/>
                <a:cs typeface="Calibri"/>
              </a:rPr>
              <a:t>2025</a:t>
            </a:r>
            <a:r>
              <a:rPr lang="en-US" sz="2400" spc="65">
                <a:latin typeface="Calibri"/>
                <a:cs typeface="Calibri"/>
              </a:rPr>
              <a:t>.</a:t>
            </a:r>
            <a:endParaRPr lang="en-US" sz="2400" spc="65">
              <a:latin typeface="Calibri"/>
              <a:ea typeface="Calibri"/>
              <a:cs typeface="Calibri"/>
            </a:endParaRPr>
          </a:p>
          <a:p>
            <a:pPr marL="12700" marR="315595">
              <a:lnSpc>
                <a:spcPct val="0"/>
              </a:lnSpc>
              <a:buClr>
                <a:srgbClr val="E97031"/>
              </a:buClr>
              <a:tabLst>
                <a:tab pos="241300" algn="l"/>
              </a:tabLst>
              <a:defRPr/>
            </a:pPr>
            <a:endParaRPr lang="en-US" sz="2400" spc="65">
              <a:solidFill>
                <a:prstClr val="black"/>
              </a:solidFill>
              <a:latin typeface="Calibri"/>
              <a:ea typeface="Calibri"/>
              <a:cs typeface="Calibri"/>
            </a:endParaRPr>
          </a:p>
          <a:p>
            <a:pPr marL="241300" marR="315595" lvl="0" indent="-228600" algn="l" defTabSz="914400" rtl="0" eaLnBrk="1" fontAlgn="auto" latinLnBrk="0" hangingPunct="1">
              <a:lnSpc>
                <a:spcPts val="2590"/>
              </a:lnSpc>
              <a:spcBef>
                <a:spcPts val="425"/>
              </a:spcBef>
              <a:spcAft>
                <a:spcPts val="0"/>
              </a:spcAft>
              <a:buClr>
                <a:srgbClr val="E97031"/>
              </a:buClr>
              <a:buSzTx/>
              <a:buFont typeface="Courier New"/>
              <a:buChar char="o"/>
              <a:tabLst>
                <a:tab pos="241300" algn="l"/>
              </a:tabLst>
              <a:defRPr/>
            </a:pPr>
            <a:r>
              <a:rPr kumimoji="0" lang="en-US" sz="2400" b="0" i="0" u="none" strike="noStrike" kern="1200" cap="none" spc="114" normalizeH="0" baseline="0" noProof="0">
                <a:ln>
                  <a:noFill/>
                </a:ln>
                <a:solidFill>
                  <a:prstClr val="black"/>
                </a:solidFill>
                <a:effectLst/>
                <a:uLnTx/>
                <a:uFillTx/>
                <a:latin typeface="Calibri"/>
                <a:ea typeface="+mn-ea"/>
                <a:cs typeface="Calibri"/>
              </a:rPr>
              <a:t>P</a:t>
            </a:r>
            <a:r>
              <a:rPr kumimoji="0" lang="en-US" sz="2400" b="0" i="0" u="none" strike="noStrike" kern="1200" cap="none" spc="-70" normalizeH="0" baseline="0" noProof="0">
                <a:ln>
                  <a:noFill/>
                </a:ln>
                <a:solidFill>
                  <a:prstClr val="black"/>
                </a:solidFill>
                <a:effectLst/>
                <a:uLnTx/>
                <a:uFillTx/>
                <a:latin typeface="Calibri"/>
                <a:ea typeface="+mn-ea"/>
                <a:cs typeface="Calibri"/>
              </a:rPr>
              <a:t>r</a:t>
            </a:r>
            <a:r>
              <a:rPr kumimoji="0" lang="en-US" sz="2400" b="0" i="0" u="none" strike="noStrike" kern="1200" cap="none" spc="30" normalizeH="0" baseline="0" noProof="0">
                <a:ln>
                  <a:noFill/>
                </a:ln>
                <a:solidFill>
                  <a:prstClr val="black"/>
                </a:solidFill>
                <a:effectLst/>
                <a:uLnTx/>
                <a:uFillTx/>
                <a:latin typeface="Calibri"/>
                <a:ea typeface="+mn-ea"/>
                <a:cs typeface="Calibri"/>
              </a:rPr>
              <a:t>ev</a:t>
            </a:r>
            <a:r>
              <a:rPr kumimoji="0" lang="en-US" sz="2400" b="0" i="0" u="none" strike="noStrike" kern="1200" cap="none" spc="15" normalizeH="0" baseline="0" noProof="0">
                <a:ln>
                  <a:noFill/>
                </a:ln>
                <a:solidFill>
                  <a:prstClr val="black"/>
                </a:solidFill>
                <a:effectLst/>
                <a:uLnTx/>
                <a:uFillTx/>
                <a:latin typeface="Calibri"/>
                <a:ea typeface="+mn-ea"/>
                <a:cs typeface="Calibri"/>
              </a:rPr>
              <a:t>i</a:t>
            </a:r>
            <a:r>
              <a:rPr kumimoji="0" lang="en-US" sz="2400" b="0" i="0" u="none" strike="noStrike" kern="1200" cap="none" spc="60" normalizeH="0" baseline="0" noProof="0">
                <a:ln>
                  <a:noFill/>
                </a:ln>
                <a:solidFill>
                  <a:prstClr val="black"/>
                </a:solidFill>
                <a:effectLst/>
                <a:uLnTx/>
                <a:uFillTx/>
                <a:latin typeface="Calibri"/>
                <a:ea typeface="+mn-ea"/>
                <a:cs typeface="Calibri"/>
              </a:rPr>
              <a:t>o</a:t>
            </a:r>
            <a:r>
              <a:rPr kumimoji="0" lang="en-US" sz="2400" b="0" i="0" u="none" strike="noStrike" kern="1200" cap="none" spc="65" normalizeH="0" baseline="0" noProof="0">
                <a:ln>
                  <a:noFill/>
                </a:ln>
                <a:solidFill>
                  <a:prstClr val="black"/>
                </a:solidFill>
                <a:effectLst/>
                <a:uLnTx/>
                <a:uFillTx/>
                <a:latin typeface="Calibri"/>
                <a:ea typeface="+mn-ea"/>
                <a:cs typeface="Calibri"/>
              </a:rPr>
              <a:t>u</a:t>
            </a:r>
            <a:r>
              <a:rPr kumimoji="0" lang="en-US" sz="2400" b="0" i="0" u="none" strike="noStrike" kern="1200" cap="none" spc="225" normalizeH="0" baseline="0" noProof="0">
                <a:ln>
                  <a:noFill/>
                </a:ln>
                <a:solidFill>
                  <a:prstClr val="black"/>
                </a:solidFill>
                <a:effectLst/>
                <a:uLnTx/>
                <a:uFillTx/>
                <a:latin typeface="Calibri"/>
                <a:ea typeface="+mn-ea"/>
                <a:cs typeface="Calibri"/>
              </a:rPr>
              <a:t>s</a:t>
            </a:r>
            <a:r>
              <a:rPr kumimoji="0" lang="en-US" sz="2400" b="0" i="0" u="none" strike="noStrike" kern="1200" cap="none" spc="-55" normalizeH="0" baseline="0" noProof="0" dirty="0">
                <a:ln>
                  <a:noFill/>
                </a:ln>
                <a:solidFill>
                  <a:prstClr val="black"/>
                </a:solidFill>
                <a:effectLst/>
                <a:uLnTx/>
                <a:uFillTx/>
                <a:latin typeface="Calibri"/>
                <a:ea typeface="+mn-ea"/>
                <a:cs typeface="Calibri"/>
              </a:rPr>
              <a:t> </a:t>
            </a:r>
            <a:r>
              <a:rPr kumimoji="0" lang="en-US" sz="2400" b="1" i="0" u="none" strike="noStrike" kern="1200" cap="none" spc="155" normalizeH="0" baseline="0" noProof="0">
                <a:ln>
                  <a:noFill/>
                </a:ln>
                <a:solidFill>
                  <a:srgbClr val="E97031"/>
                </a:solidFill>
                <a:effectLst/>
                <a:uLnTx/>
                <a:uFillTx/>
                <a:latin typeface="Calibri"/>
                <a:ea typeface="+mn-ea"/>
                <a:cs typeface="Calibri"/>
              </a:rPr>
              <a:t>City 7 and 8 Basins</a:t>
            </a:r>
            <a:r>
              <a:rPr kumimoji="0" lang="en-US" sz="2400" b="1" i="0" u="none" strike="noStrike" kern="1200" cap="none" spc="-55" normalizeH="0" baseline="0" noProof="0" dirty="0">
                <a:ln>
                  <a:noFill/>
                </a:ln>
                <a:solidFill>
                  <a:srgbClr val="E97031"/>
                </a:solidFill>
                <a:effectLst/>
                <a:uLnTx/>
                <a:uFillTx/>
                <a:latin typeface="Calibri"/>
                <a:ea typeface="+mn-ea"/>
                <a:cs typeface="Calibri"/>
              </a:rPr>
              <a:t> </a:t>
            </a:r>
            <a:r>
              <a:rPr kumimoji="0" lang="en-US" sz="2400" b="0" i="0" u="none" strike="noStrike" kern="1200" cap="none" spc="65" normalizeH="0" baseline="0" noProof="0">
                <a:ln>
                  <a:noFill/>
                </a:ln>
                <a:solidFill>
                  <a:prstClr val="black"/>
                </a:solidFill>
                <a:effectLst/>
                <a:uLnTx/>
                <a:uFillTx/>
                <a:latin typeface="Calibri"/>
                <a:ea typeface="+mn-ea"/>
                <a:cs typeface="Calibri"/>
              </a:rPr>
              <a:t>P</a:t>
            </a:r>
            <a:r>
              <a:rPr kumimoji="0" lang="en-US" sz="2400" b="0" i="0" u="none" strike="noStrike" kern="1200" cap="none" spc="80" normalizeH="0" baseline="0" noProof="0">
                <a:ln>
                  <a:noFill/>
                </a:ln>
                <a:solidFill>
                  <a:prstClr val="black"/>
                </a:solidFill>
                <a:effectLst/>
                <a:uLnTx/>
                <a:uFillTx/>
                <a:latin typeface="Calibri"/>
                <a:ea typeface="+mn-ea"/>
                <a:cs typeface="Calibri"/>
              </a:rPr>
              <a:t>u</a:t>
            </a:r>
            <a:r>
              <a:rPr kumimoji="0" lang="en-US" sz="2400" b="0" i="0" u="none" strike="noStrike" kern="1200" cap="none" spc="75" normalizeH="0" baseline="0" noProof="0">
                <a:ln>
                  <a:noFill/>
                </a:ln>
                <a:solidFill>
                  <a:prstClr val="black"/>
                </a:solidFill>
                <a:effectLst/>
                <a:uLnTx/>
                <a:uFillTx/>
                <a:latin typeface="Calibri"/>
                <a:ea typeface="+mn-ea"/>
                <a:cs typeface="Calibri"/>
              </a:rPr>
              <a:t>b</a:t>
            </a:r>
            <a:r>
              <a:rPr kumimoji="0" lang="en-US" sz="2400" b="0" i="0" u="none" strike="noStrike" kern="1200" cap="none" spc="65" normalizeH="0" baseline="0" noProof="0">
                <a:ln>
                  <a:noFill/>
                </a:ln>
                <a:solidFill>
                  <a:prstClr val="black"/>
                </a:solidFill>
                <a:effectLst/>
                <a:uLnTx/>
                <a:uFillTx/>
                <a:latin typeface="Calibri"/>
                <a:ea typeface="+mn-ea"/>
                <a:cs typeface="Calibri"/>
              </a:rPr>
              <a:t>l</a:t>
            </a:r>
            <a:r>
              <a:rPr kumimoji="0" lang="en-US" sz="2400" b="0" i="0" u="none" strike="noStrike" kern="1200" cap="none" spc="130" normalizeH="0" baseline="0" noProof="0">
                <a:ln>
                  <a:noFill/>
                </a:ln>
                <a:solidFill>
                  <a:prstClr val="black"/>
                </a:solidFill>
                <a:effectLst/>
                <a:uLnTx/>
                <a:uFillTx/>
                <a:latin typeface="Calibri"/>
                <a:ea typeface="+mn-ea"/>
                <a:cs typeface="Calibri"/>
              </a:rPr>
              <a:t>ic</a:t>
            </a:r>
            <a:r>
              <a:rPr kumimoji="0" lang="en-US" sz="2400" b="0" i="0" u="none" strike="noStrike" kern="1200" cap="none" spc="-50" normalizeH="0" baseline="0" noProof="0" dirty="0">
                <a:ln>
                  <a:noFill/>
                </a:ln>
                <a:solidFill>
                  <a:prstClr val="black"/>
                </a:solidFill>
                <a:effectLst/>
                <a:uLnTx/>
                <a:uFillTx/>
                <a:latin typeface="Calibri"/>
                <a:ea typeface="+mn-ea"/>
                <a:cs typeface="Calibri"/>
              </a:rPr>
              <a:t> </a:t>
            </a:r>
            <a:r>
              <a:rPr kumimoji="0" lang="en-US" sz="2400" b="0" i="0" u="none" strike="noStrike" kern="1200" cap="none" spc="-165" normalizeH="0" baseline="0" noProof="0">
                <a:ln>
                  <a:noFill/>
                </a:ln>
                <a:solidFill>
                  <a:prstClr val="black"/>
                </a:solidFill>
                <a:effectLst/>
                <a:uLnTx/>
                <a:uFillTx/>
                <a:latin typeface="Calibri"/>
                <a:ea typeface="+mn-ea"/>
                <a:cs typeface="Calibri"/>
              </a:rPr>
              <a:t>M</a:t>
            </a:r>
            <a:r>
              <a:rPr kumimoji="0" lang="en-US" sz="2400" b="0" i="0" u="none" strike="noStrike" kern="1200" cap="none" spc="65" normalizeH="0" baseline="0" noProof="0">
                <a:ln>
                  <a:noFill/>
                </a:ln>
                <a:solidFill>
                  <a:prstClr val="black"/>
                </a:solidFill>
                <a:effectLst/>
                <a:uLnTx/>
                <a:uFillTx/>
                <a:latin typeface="Calibri"/>
                <a:ea typeface="+mn-ea"/>
                <a:cs typeface="Calibri"/>
              </a:rPr>
              <a:t>ee</a:t>
            </a:r>
            <a:r>
              <a:rPr kumimoji="0" lang="en-US" sz="2400" b="0" i="0" u="none" strike="noStrike" kern="1200" cap="none" spc="-30" normalizeH="0" baseline="0" noProof="0">
                <a:ln>
                  <a:noFill/>
                </a:ln>
                <a:solidFill>
                  <a:prstClr val="black"/>
                </a:solidFill>
                <a:effectLst/>
                <a:uLnTx/>
                <a:uFillTx/>
                <a:latin typeface="Calibri"/>
                <a:ea typeface="+mn-ea"/>
                <a:cs typeface="Calibri"/>
              </a:rPr>
              <a:t>t</a:t>
            </a:r>
            <a:r>
              <a:rPr kumimoji="0" lang="en-US" sz="2400" b="0" i="0" u="none" strike="noStrike" kern="1200" cap="none" spc="25" normalizeH="0" baseline="0" noProof="0">
                <a:ln>
                  <a:noFill/>
                </a:ln>
                <a:solidFill>
                  <a:prstClr val="black"/>
                </a:solidFill>
                <a:effectLst/>
                <a:uLnTx/>
                <a:uFillTx/>
                <a:latin typeface="Calibri"/>
                <a:ea typeface="+mn-ea"/>
                <a:cs typeface="Calibri"/>
              </a:rPr>
              <a:t>i</a:t>
            </a:r>
            <a:r>
              <a:rPr kumimoji="0" lang="en-US" sz="2400" b="0" i="0" u="none" strike="noStrike" kern="1200" cap="none" spc="50" normalizeH="0" baseline="0" noProof="0">
                <a:ln>
                  <a:noFill/>
                </a:ln>
                <a:solidFill>
                  <a:prstClr val="black"/>
                </a:solidFill>
                <a:effectLst/>
                <a:uLnTx/>
                <a:uFillTx/>
                <a:latin typeface="Calibri"/>
                <a:ea typeface="+mn-ea"/>
                <a:cs typeface="Calibri"/>
              </a:rPr>
              <a:t>n</a:t>
            </a:r>
            <a:r>
              <a:rPr kumimoji="0" lang="en-US" sz="2400" b="0" i="0" u="none" strike="noStrike" kern="1200" cap="none" spc="20" normalizeH="0" baseline="0" noProof="0">
                <a:ln>
                  <a:noFill/>
                </a:ln>
                <a:solidFill>
                  <a:prstClr val="black"/>
                </a:solidFill>
                <a:effectLst/>
                <a:uLnTx/>
                <a:uFillTx/>
                <a:latin typeface="Calibri"/>
                <a:ea typeface="+mn-ea"/>
                <a:cs typeface="Calibri"/>
              </a:rPr>
              <a:t>g  </a:t>
            </a:r>
            <a:r>
              <a:rPr kumimoji="0" lang="en-US" sz="2400" b="0" i="0" u="none" strike="noStrike" kern="1200" cap="none" spc="65" normalizeH="0" baseline="0" noProof="0">
                <a:ln>
                  <a:noFill/>
                </a:ln>
                <a:solidFill>
                  <a:prstClr val="black"/>
                </a:solidFill>
                <a:effectLst/>
                <a:uLnTx/>
                <a:uFillTx/>
                <a:latin typeface="Calibri"/>
                <a:ea typeface="+mn-ea"/>
                <a:cs typeface="Calibri"/>
              </a:rPr>
              <a:t>held</a:t>
            </a:r>
            <a:r>
              <a:rPr kumimoji="0" lang="en-US" sz="2400" b="0" i="0" u="none" strike="noStrike" kern="1200" cap="none" spc="-45" normalizeH="0" baseline="0" noProof="0" dirty="0">
                <a:ln>
                  <a:noFill/>
                </a:ln>
                <a:solidFill>
                  <a:prstClr val="black"/>
                </a:solidFill>
                <a:effectLst/>
                <a:uLnTx/>
                <a:uFillTx/>
                <a:latin typeface="Calibri"/>
                <a:ea typeface="+mn-ea"/>
                <a:cs typeface="Calibri"/>
              </a:rPr>
              <a:t> </a:t>
            </a:r>
            <a:r>
              <a:rPr kumimoji="0" lang="en-US" sz="2400" b="0" i="0" u="none" strike="noStrike" kern="1200" cap="none" spc="55" normalizeH="0" baseline="0" noProof="0">
                <a:ln>
                  <a:noFill/>
                </a:ln>
                <a:solidFill>
                  <a:prstClr val="black"/>
                </a:solidFill>
                <a:effectLst/>
                <a:uLnTx/>
                <a:uFillTx/>
                <a:latin typeface="Calibri"/>
                <a:ea typeface="+mn-ea"/>
                <a:cs typeface="Calibri"/>
              </a:rPr>
              <a:t>on</a:t>
            </a:r>
            <a:r>
              <a:rPr kumimoji="0" lang="en-US" sz="2400" b="0" i="0" u="none" strike="noStrike" kern="1200" cap="none" spc="-55" normalizeH="0" baseline="0" noProof="0" dirty="0">
                <a:ln>
                  <a:noFill/>
                </a:ln>
                <a:solidFill>
                  <a:prstClr val="black"/>
                </a:solidFill>
                <a:effectLst/>
                <a:uLnTx/>
                <a:uFillTx/>
                <a:latin typeface="Calibri"/>
                <a:ea typeface="+mn-ea"/>
                <a:cs typeface="Calibri"/>
              </a:rPr>
              <a:t> </a:t>
            </a:r>
            <a:r>
              <a:rPr lang="en-US" sz="2400" spc="-15">
                <a:solidFill>
                  <a:prstClr val="black"/>
                </a:solidFill>
                <a:latin typeface="Calibri"/>
                <a:cs typeface="Calibri"/>
              </a:rPr>
              <a:t>November 4</a:t>
            </a:r>
            <a:r>
              <a:rPr kumimoji="0" lang="en-US" sz="2400" b="0" i="0" u="none" strike="noStrike" kern="1200" cap="none" spc="75" normalizeH="0" baseline="0" noProof="0">
                <a:ln>
                  <a:noFill/>
                </a:ln>
                <a:solidFill>
                  <a:prstClr val="black"/>
                </a:solidFill>
                <a:effectLst/>
                <a:uLnTx/>
                <a:uFillTx/>
                <a:latin typeface="Calibri"/>
                <a:ea typeface="+mn-ea"/>
                <a:cs typeface="Calibri"/>
              </a:rPr>
              <a:t>,</a:t>
            </a:r>
            <a:r>
              <a:rPr kumimoji="0" lang="en-US" sz="2400" b="0" i="0" u="none" strike="noStrike" kern="1200" cap="none" spc="-60" normalizeH="0" baseline="0" noProof="0" dirty="0">
                <a:ln>
                  <a:noFill/>
                </a:ln>
                <a:solidFill>
                  <a:prstClr val="black"/>
                </a:solidFill>
                <a:effectLst/>
                <a:uLnTx/>
                <a:uFillTx/>
                <a:latin typeface="Calibri"/>
                <a:ea typeface="+mn-ea"/>
                <a:cs typeface="Calibri"/>
              </a:rPr>
              <a:t> </a:t>
            </a:r>
            <a:r>
              <a:rPr kumimoji="0" lang="en-US" sz="2400" b="0" i="0" u="none" strike="noStrike" kern="1200" cap="none" spc="65" normalizeH="0" baseline="0" noProof="0">
                <a:ln>
                  <a:noFill/>
                </a:ln>
                <a:solidFill>
                  <a:prstClr val="black"/>
                </a:solidFill>
                <a:effectLst/>
                <a:uLnTx/>
                <a:uFillTx/>
                <a:latin typeface="Calibri"/>
                <a:ea typeface="+mn-ea"/>
                <a:cs typeface="Calibri"/>
              </a:rPr>
              <a:t>2025</a:t>
            </a:r>
            <a:r>
              <a:rPr lang="en-US" sz="2400" spc="65">
                <a:solidFill>
                  <a:prstClr val="black"/>
                </a:solidFill>
                <a:latin typeface="Calibri"/>
                <a:cs typeface="Calibri"/>
              </a:rPr>
              <a:t>.</a:t>
            </a:r>
            <a:endParaRPr sz="2400">
              <a:solidFill>
                <a:prstClr val="black"/>
              </a:solidFill>
              <a:latin typeface="Calibri"/>
              <a:cs typeface="Calibri"/>
            </a:endParaRPr>
          </a:p>
          <a:p>
            <a:pPr marL="241300" marR="315595" indent="-228600">
              <a:lnSpc>
                <a:spcPct val="0"/>
              </a:lnSpc>
              <a:buClr>
                <a:srgbClr val="E97031"/>
              </a:buClr>
              <a:buFont typeface="Courier New"/>
              <a:buChar char="o"/>
              <a:tabLst>
                <a:tab pos="241300" algn="l"/>
              </a:tabLst>
            </a:pPr>
            <a:endParaRPr lang="en-US" sz="2400" spc="65">
              <a:solidFill>
                <a:prstClr val="black"/>
              </a:solidFill>
              <a:latin typeface="Calibri"/>
              <a:ea typeface="Calibri"/>
              <a:cs typeface="Calibri"/>
            </a:endParaRPr>
          </a:p>
          <a:p>
            <a:pPr marL="241300" marR="315595" indent="-228600">
              <a:lnSpc>
                <a:spcPts val="2590"/>
              </a:lnSpc>
              <a:spcBef>
                <a:spcPts val="425"/>
              </a:spcBef>
              <a:buClr>
                <a:srgbClr val="E97031"/>
              </a:buClr>
              <a:buFont typeface="Courier New"/>
              <a:buChar char="o"/>
              <a:tabLst>
                <a:tab pos="241300" algn="l"/>
              </a:tabLst>
              <a:defRPr/>
            </a:pPr>
            <a:r>
              <a:rPr sz="2400" spc="60">
                <a:latin typeface="Calibri"/>
                <a:cs typeface="Calibri"/>
              </a:rPr>
              <a:t>Presented</a:t>
            </a:r>
            <a:r>
              <a:rPr sz="2400" spc="114">
                <a:solidFill>
                  <a:prstClr val="black"/>
                </a:solidFill>
                <a:latin typeface="Calibri"/>
                <a:cs typeface="Calibri"/>
              </a:rPr>
              <a:t> the proposed septic-to-sewer  improvements and planning-level costs</a:t>
            </a:r>
            <a:r>
              <a:rPr lang="en-US" sz="2400" spc="114">
                <a:solidFill>
                  <a:prstClr val="black"/>
                </a:solidFill>
                <a:latin typeface="Calibri"/>
                <a:cs typeface="Calibri"/>
              </a:rPr>
              <a:t>.</a:t>
            </a:r>
            <a:endParaRPr sz="2400" spc="114">
              <a:solidFill>
                <a:prstClr val="black"/>
              </a:solidFill>
              <a:latin typeface="Calibri"/>
              <a:cs typeface="Calibri"/>
            </a:endParaRPr>
          </a:p>
          <a:p>
            <a:pPr marL="241300" marR="315595" indent="-228600">
              <a:lnSpc>
                <a:spcPct val="0"/>
              </a:lnSpc>
              <a:buClr>
                <a:srgbClr val="E97031"/>
              </a:buClr>
              <a:buFont typeface="Courier New"/>
              <a:buChar char="o"/>
              <a:tabLst>
                <a:tab pos="241300" algn="l"/>
              </a:tabLst>
              <a:defRPr/>
            </a:pPr>
            <a:endParaRPr lang="en-US" sz="2400" spc="114">
              <a:solidFill>
                <a:prstClr val="black"/>
              </a:solidFill>
              <a:latin typeface="Calibri"/>
              <a:ea typeface="Calibri"/>
              <a:cs typeface="Calibri"/>
            </a:endParaRPr>
          </a:p>
          <a:p>
            <a:pPr marL="241300" marR="5080" indent="-228600">
              <a:lnSpc>
                <a:spcPts val="2590"/>
              </a:lnSpc>
              <a:spcBef>
                <a:spcPts val="1095"/>
              </a:spcBef>
              <a:buClr>
                <a:srgbClr val="E97031"/>
              </a:buClr>
              <a:buFont typeface="Courier New"/>
              <a:buChar char="o"/>
              <a:tabLst>
                <a:tab pos="241300" algn="l"/>
              </a:tabLst>
            </a:pPr>
            <a:r>
              <a:rPr sz="2400" spc="70">
                <a:latin typeface="Calibri"/>
                <a:cs typeface="Calibri"/>
              </a:rPr>
              <a:t>This</a:t>
            </a:r>
            <a:r>
              <a:rPr sz="2400" spc="-60" dirty="0">
                <a:latin typeface="Calibri"/>
                <a:cs typeface="Calibri"/>
              </a:rPr>
              <a:t> </a:t>
            </a:r>
            <a:r>
              <a:rPr sz="2400" spc="120">
                <a:latin typeface="Calibri"/>
                <a:cs typeface="Calibri"/>
              </a:rPr>
              <a:t>second</a:t>
            </a:r>
            <a:r>
              <a:rPr sz="2400" spc="-45" dirty="0">
                <a:latin typeface="Calibri"/>
                <a:cs typeface="Calibri"/>
              </a:rPr>
              <a:t> </a:t>
            </a:r>
            <a:r>
              <a:rPr sz="2400" spc="95">
                <a:latin typeface="Calibri"/>
                <a:cs typeface="Calibri"/>
              </a:rPr>
              <a:t>public</a:t>
            </a:r>
            <a:r>
              <a:rPr sz="2400" spc="-60" dirty="0">
                <a:latin typeface="Calibri"/>
                <a:cs typeface="Calibri"/>
              </a:rPr>
              <a:t> </a:t>
            </a:r>
            <a:r>
              <a:rPr sz="2400" spc="45">
                <a:latin typeface="Calibri"/>
                <a:cs typeface="Calibri"/>
              </a:rPr>
              <a:t>meeting</a:t>
            </a:r>
            <a:r>
              <a:rPr sz="2400" spc="-50" dirty="0">
                <a:latin typeface="Calibri"/>
                <a:cs typeface="Calibri"/>
              </a:rPr>
              <a:t> </a:t>
            </a:r>
            <a:r>
              <a:rPr sz="2400" spc="50">
                <a:latin typeface="Calibri"/>
                <a:cs typeface="Calibri"/>
              </a:rPr>
              <a:t>provides</a:t>
            </a:r>
            <a:r>
              <a:rPr sz="2400" spc="-35" dirty="0">
                <a:latin typeface="Calibri"/>
                <a:cs typeface="Calibri"/>
              </a:rPr>
              <a:t> </a:t>
            </a:r>
            <a:r>
              <a:rPr sz="2400" spc="90">
                <a:latin typeface="Calibri"/>
                <a:cs typeface="Calibri"/>
              </a:rPr>
              <a:t>an</a:t>
            </a:r>
            <a:r>
              <a:rPr sz="2400" spc="-55" dirty="0">
                <a:latin typeface="Calibri"/>
                <a:cs typeface="Calibri"/>
              </a:rPr>
              <a:t> </a:t>
            </a:r>
            <a:r>
              <a:rPr sz="2400" spc="60">
                <a:latin typeface="Calibri"/>
                <a:cs typeface="Calibri"/>
              </a:rPr>
              <a:t>update </a:t>
            </a:r>
            <a:r>
              <a:rPr sz="2400" spc="-530" dirty="0">
                <a:latin typeface="Calibri"/>
                <a:cs typeface="Calibri"/>
              </a:rPr>
              <a:t> </a:t>
            </a:r>
            <a:r>
              <a:rPr sz="2400" spc="85">
                <a:latin typeface="Calibri"/>
                <a:cs typeface="Calibri"/>
              </a:rPr>
              <a:t>and </a:t>
            </a:r>
            <a:r>
              <a:rPr sz="2400" spc="30">
                <a:latin typeface="Calibri"/>
                <a:cs typeface="Calibri"/>
              </a:rPr>
              <a:t>opportunity </a:t>
            </a:r>
            <a:r>
              <a:rPr sz="2400" spc="-10">
                <a:latin typeface="Calibri"/>
                <a:cs typeface="Calibri"/>
              </a:rPr>
              <a:t>for </a:t>
            </a:r>
            <a:r>
              <a:rPr sz="2400" spc="60">
                <a:latin typeface="Calibri"/>
                <a:cs typeface="Calibri"/>
              </a:rPr>
              <a:t>additional </a:t>
            </a:r>
            <a:r>
              <a:rPr sz="2400" spc="75">
                <a:latin typeface="Calibri"/>
                <a:cs typeface="Calibri"/>
              </a:rPr>
              <a:t>community </a:t>
            </a:r>
            <a:r>
              <a:rPr sz="2400" spc="80" dirty="0">
                <a:latin typeface="Calibri"/>
                <a:cs typeface="Calibri"/>
              </a:rPr>
              <a:t> </a:t>
            </a:r>
            <a:r>
              <a:rPr sz="2400" spc="85">
                <a:latin typeface="Calibri"/>
                <a:cs typeface="Calibri"/>
              </a:rPr>
              <a:t>feedback</a:t>
            </a:r>
            <a:r>
              <a:rPr sz="2400" spc="-40" dirty="0">
                <a:latin typeface="Calibri"/>
                <a:cs typeface="Calibri"/>
              </a:rPr>
              <a:t> </a:t>
            </a:r>
            <a:r>
              <a:rPr sz="2400" spc="85">
                <a:latin typeface="Calibri"/>
                <a:cs typeface="Calibri"/>
              </a:rPr>
              <a:t>and</a:t>
            </a:r>
            <a:r>
              <a:rPr sz="2400" spc="-45" dirty="0">
                <a:latin typeface="Calibri"/>
                <a:cs typeface="Calibri"/>
              </a:rPr>
              <a:t> </a:t>
            </a:r>
            <a:r>
              <a:rPr sz="2400" spc="155">
                <a:latin typeface="Calibri"/>
                <a:cs typeface="Calibri"/>
              </a:rPr>
              <a:t>discuss</a:t>
            </a:r>
            <a:r>
              <a:rPr sz="2400" spc="-70" dirty="0">
                <a:latin typeface="Calibri"/>
                <a:cs typeface="Calibri"/>
              </a:rPr>
              <a:t> </a:t>
            </a:r>
            <a:r>
              <a:rPr sz="2400" spc="125">
                <a:latin typeface="Calibri"/>
                <a:cs typeface="Calibri"/>
              </a:rPr>
              <a:t>a</a:t>
            </a:r>
            <a:r>
              <a:rPr sz="2400" spc="-55" dirty="0">
                <a:latin typeface="Calibri"/>
                <a:cs typeface="Calibri"/>
              </a:rPr>
              <a:t> </a:t>
            </a:r>
            <a:r>
              <a:rPr sz="2400" spc="50">
                <a:latin typeface="Calibri"/>
                <a:cs typeface="Calibri"/>
              </a:rPr>
              <a:t>path</a:t>
            </a:r>
            <a:r>
              <a:rPr sz="2400" spc="-50" dirty="0">
                <a:latin typeface="Calibri"/>
                <a:cs typeface="Calibri"/>
              </a:rPr>
              <a:t> </a:t>
            </a:r>
            <a:r>
              <a:rPr sz="2400" spc="25">
                <a:latin typeface="Calibri"/>
                <a:cs typeface="Calibri"/>
              </a:rPr>
              <a:t>forward.</a:t>
            </a:r>
            <a:endParaRPr sz="2400">
              <a:latin typeface="Calibri"/>
              <a:cs typeface="Calibri"/>
            </a:endParaRPr>
          </a:p>
        </p:txBody>
      </p:sp>
      <p:pic>
        <p:nvPicPr>
          <p:cNvPr id="4" name="object 4"/>
          <p:cNvPicPr/>
          <p:nvPr/>
        </p:nvPicPr>
        <p:blipFill>
          <a:blip r:embed="rId2" cstate="print"/>
          <a:stretch>
            <a:fillRect/>
          </a:stretch>
        </p:blipFill>
        <p:spPr>
          <a:xfrm>
            <a:off x="7684849" y="1457528"/>
            <a:ext cx="3838774" cy="511836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030042" y="3211554"/>
            <a:ext cx="5917565" cy="1049655"/>
          </a:xfrm>
          <a:prstGeom prst="rect">
            <a:avLst/>
          </a:prstGeom>
        </p:spPr>
        <p:txBody>
          <a:bodyPr vert="horz" wrap="square" lIns="0" tIns="53975" rIns="0" bIns="0" rtlCol="0">
            <a:spAutoFit/>
          </a:bodyPr>
          <a:lstStyle/>
          <a:p>
            <a:pPr marL="419100" marR="5080" indent="-407034" algn="r">
              <a:lnSpc>
                <a:spcPts val="2590"/>
              </a:lnSpc>
              <a:spcBef>
                <a:spcPts val="425"/>
              </a:spcBef>
            </a:pPr>
            <a:r>
              <a:rPr sz="2400" spc="75">
                <a:latin typeface="Calibri"/>
                <a:cs typeface="Calibri"/>
              </a:rPr>
              <a:t>High</a:t>
            </a:r>
            <a:r>
              <a:rPr sz="2400" spc="-60">
                <a:latin typeface="Calibri"/>
                <a:cs typeface="Calibri"/>
              </a:rPr>
              <a:t> </a:t>
            </a:r>
            <a:r>
              <a:rPr sz="2400" spc="15">
                <a:latin typeface="Calibri"/>
                <a:cs typeface="Calibri"/>
              </a:rPr>
              <a:t>water</a:t>
            </a:r>
            <a:r>
              <a:rPr sz="2400" spc="-50">
                <a:latin typeface="Calibri"/>
                <a:cs typeface="Calibri"/>
              </a:rPr>
              <a:t> </a:t>
            </a:r>
            <a:r>
              <a:rPr sz="2400" spc="60">
                <a:latin typeface="Calibri"/>
                <a:cs typeface="Calibri"/>
              </a:rPr>
              <a:t>table</a:t>
            </a:r>
            <a:r>
              <a:rPr sz="2400" spc="-50">
                <a:latin typeface="Calibri"/>
                <a:cs typeface="Calibri"/>
              </a:rPr>
              <a:t> </a:t>
            </a:r>
            <a:r>
              <a:rPr sz="2400" spc="50">
                <a:latin typeface="Calibri"/>
                <a:cs typeface="Calibri"/>
              </a:rPr>
              <a:t>provides</a:t>
            </a:r>
            <a:r>
              <a:rPr sz="2400" spc="-45">
                <a:latin typeface="Calibri"/>
                <a:cs typeface="Calibri"/>
              </a:rPr>
              <a:t> </a:t>
            </a:r>
            <a:r>
              <a:rPr sz="2400" spc="145">
                <a:latin typeface="Calibri"/>
                <a:cs typeface="Calibri"/>
              </a:rPr>
              <a:t>less</a:t>
            </a:r>
            <a:r>
              <a:rPr sz="2400" spc="-55">
                <a:latin typeface="Calibri"/>
                <a:cs typeface="Calibri"/>
              </a:rPr>
              <a:t> </a:t>
            </a:r>
            <a:r>
              <a:rPr sz="2400" spc="75">
                <a:latin typeface="Calibri"/>
                <a:cs typeface="Calibri"/>
              </a:rPr>
              <a:t>space/time</a:t>
            </a:r>
            <a:r>
              <a:rPr sz="2400" spc="-75">
                <a:latin typeface="Calibri"/>
                <a:cs typeface="Calibri"/>
              </a:rPr>
              <a:t> </a:t>
            </a:r>
            <a:r>
              <a:rPr sz="2400" spc="-10">
                <a:latin typeface="Calibri"/>
                <a:cs typeface="Calibri"/>
              </a:rPr>
              <a:t>for </a:t>
            </a:r>
            <a:r>
              <a:rPr sz="2400" spc="-525">
                <a:latin typeface="Calibri"/>
                <a:cs typeface="Calibri"/>
              </a:rPr>
              <a:t> </a:t>
            </a:r>
            <a:r>
              <a:rPr sz="2400" spc="30">
                <a:latin typeface="Calibri"/>
                <a:cs typeface="Calibri"/>
              </a:rPr>
              <a:t>effluent</a:t>
            </a:r>
            <a:r>
              <a:rPr sz="2400" spc="-55">
                <a:latin typeface="Calibri"/>
                <a:cs typeface="Calibri"/>
              </a:rPr>
              <a:t> </a:t>
            </a:r>
            <a:r>
              <a:rPr sz="2400" spc="10">
                <a:latin typeface="Calibri"/>
                <a:cs typeface="Calibri"/>
              </a:rPr>
              <a:t>to</a:t>
            </a:r>
            <a:r>
              <a:rPr sz="2400" spc="-55">
                <a:latin typeface="Calibri"/>
                <a:cs typeface="Calibri"/>
              </a:rPr>
              <a:t> </a:t>
            </a:r>
            <a:r>
              <a:rPr sz="2400" spc="75">
                <a:latin typeface="Calibri"/>
                <a:cs typeface="Calibri"/>
              </a:rPr>
              <a:t>be</a:t>
            </a:r>
            <a:r>
              <a:rPr sz="2400" spc="-55">
                <a:latin typeface="Calibri"/>
                <a:cs typeface="Calibri"/>
              </a:rPr>
              <a:t> </a:t>
            </a:r>
            <a:r>
              <a:rPr sz="2400" spc="20">
                <a:latin typeface="Calibri"/>
                <a:cs typeface="Calibri"/>
              </a:rPr>
              <a:t>filtered</a:t>
            </a:r>
            <a:r>
              <a:rPr sz="2400" spc="-45">
                <a:latin typeface="Calibri"/>
                <a:cs typeface="Calibri"/>
              </a:rPr>
              <a:t> </a:t>
            </a:r>
            <a:r>
              <a:rPr sz="2400" spc="25">
                <a:latin typeface="Calibri"/>
                <a:cs typeface="Calibri"/>
              </a:rPr>
              <a:t>before</a:t>
            </a:r>
            <a:r>
              <a:rPr sz="2400" spc="-40">
                <a:latin typeface="Calibri"/>
                <a:cs typeface="Calibri"/>
              </a:rPr>
              <a:t> </a:t>
            </a:r>
            <a:r>
              <a:rPr sz="2400" spc="-5">
                <a:latin typeface="Calibri"/>
                <a:cs typeface="Calibri"/>
              </a:rPr>
              <a:t>it</a:t>
            </a:r>
            <a:r>
              <a:rPr sz="2400" spc="-60">
                <a:latin typeface="Calibri"/>
                <a:cs typeface="Calibri"/>
              </a:rPr>
              <a:t> </a:t>
            </a:r>
            <a:r>
              <a:rPr sz="2400" spc="100">
                <a:latin typeface="Calibri"/>
                <a:cs typeface="Calibri"/>
              </a:rPr>
              <a:t>reaches</a:t>
            </a:r>
            <a:r>
              <a:rPr sz="2400" spc="-45">
                <a:latin typeface="Calibri"/>
                <a:cs typeface="Calibri"/>
              </a:rPr>
              <a:t> </a:t>
            </a:r>
            <a:r>
              <a:rPr sz="2400" spc="30">
                <a:latin typeface="Calibri"/>
                <a:cs typeface="Calibri"/>
              </a:rPr>
              <a:t>the</a:t>
            </a:r>
            <a:endParaRPr sz="2400">
              <a:latin typeface="Calibri"/>
              <a:cs typeface="Calibri"/>
            </a:endParaRPr>
          </a:p>
          <a:p>
            <a:pPr marR="5715" algn="r">
              <a:lnSpc>
                <a:spcPts val="2555"/>
              </a:lnSpc>
            </a:pPr>
            <a:r>
              <a:rPr sz="2400" spc="15">
                <a:latin typeface="Calibri"/>
                <a:cs typeface="Calibri"/>
              </a:rPr>
              <a:t>groundwater.</a:t>
            </a:r>
            <a:endParaRPr sz="2400">
              <a:latin typeface="Calibri"/>
              <a:cs typeface="Calibri"/>
            </a:endParaRPr>
          </a:p>
        </p:txBody>
      </p:sp>
      <p:grpSp>
        <p:nvGrpSpPr>
          <p:cNvPr id="3" name="object 3"/>
          <p:cNvGrpSpPr/>
          <p:nvPr/>
        </p:nvGrpSpPr>
        <p:grpSpPr>
          <a:xfrm>
            <a:off x="-1136" y="1318869"/>
            <a:ext cx="12193270" cy="4956810"/>
            <a:chOff x="-1136" y="1318869"/>
            <a:chExt cx="12193270" cy="4956810"/>
          </a:xfrm>
        </p:grpSpPr>
        <p:pic>
          <p:nvPicPr>
            <p:cNvPr id="4" name="object 4"/>
            <p:cNvPicPr/>
            <p:nvPr/>
          </p:nvPicPr>
          <p:blipFill>
            <a:blip r:embed="rId2" cstate="print"/>
            <a:stretch>
              <a:fillRect/>
            </a:stretch>
          </p:blipFill>
          <p:spPr>
            <a:xfrm>
              <a:off x="0" y="1318869"/>
              <a:ext cx="2450639" cy="1765523"/>
            </a:xfrm>
            <a:prstGeom prst="rect">
              <a:avLst/>
            </a:prstGeom>
          </p:spPr>
        </p:pic>
        <p:sp>
          <p:nvSpPr>
            <p:cNvPr id="5" name="object 5"/>
            <p:cNvSpPr/>
            <p:nvPr/>
          </p:nvSpPr>
          <p:spPr>
            <a:xfrm>
              <a:off x="-1" y="3084394"/>
              <a:ext cx="8611870" cy="0"/>
            </a:xfrm>
            <a:custGeom>
              <a:avLst/>
              <a:gdLst/>
              <a:ahLst/>
              <a:cxnLst/>
              <a:rect l="l" t="t" r="r" b="b"/>
              <a:pathLst>
                <a:path w="8611870">
                  <a:moveTo>
                    <a:pt x="0" y="0"/>
                  </a:moveTo>
                  <a:lnTo>
                    <a:pt x="8611743" y="0"/>
                  </a:lnTo>
                </a:path>
              </a:pathLst>
            </a:custGeom>
            <a:ln w="19050">
              <a:solidFill>
                <a:srgbClr val="145F82"/>
              </a:solidFill>
            </a:ln>
          </p:spPr>
          <p:txBody>
            <a:bodyPr wrap="square" lIns="0" tIns="0" rIns="0" bIns="0" rtlCol="0"/>
            <a:lstStyle/>
            <a:p>
              <a:endParaRPr/>
            </a:p>
          </p:txBody>
        </p:sp>
        <p:pic>
          <p:nvPicPr>
            <p:cNvPr id="6" name="object 6"/>
            <p:cNvPicPr/>
            <p:nvPr/>
          </p:nvPicPr>
          <p:blipFill>
            <a:blip r:embed="rId3" cstate="print"/>
            <a:stretch>
              <a:fillRect/>
            </a:stretch>
          </p:blipFill>
          <p:spPr>
            <a:xfrm>
              <a:off x="0" y="4501060"/>
              <a:ext cx="2441409" cy="1774136"/>
            </a:xfrm>
            <a:prstGeom prst="rect">
              <a:avLst/>
            </a:prstGeom>
          </p:spPr>
        </p:pic>
        <p:sp>
          <p:nvSpPr>
            <p:cNvPr id="7" name="object 7"/>
            <p:cNvSpPr/>
            <p:nvPr/>
          </p:nvSpPr>
          <p:spPr>
            <a:xfrm>
              <a:off x="-1136" y="4495109"/>
              <a:ext cx="8611870" cy="0"/>
            </a:xfrm>
            <a:custGeom>
              <a:avLst/>
              <a:gdLst/>
              <a:ahLst/>
              <a:cxnLst/>
              <a:rect l="l" t="t" r="r" b="b"/>
              <a:pathLst>
                <a:path w="8611870">
                  <a:moveTo>
                    <a:pt x="0" y="0"/>
                  </a:moveTo>
                  <a:lnTo>
                    <a:pt x="8611743" y="0"/>
                  </a:lnTo>
                </a:path>
              </a:pathLst>
            </a:custGeom>
            <a:ln w="19050">
              <a:solidFill>
                <a:srgbClr val="145F82"/>
              </a:solidFill>
            </a:ln>
          </p:spPr>
          <p:txBody>
            <a:bodyPr wrap="square" lIns="0" tIns="0" rIns="0" bIns="0" rtlCol="0"/>
            <a:lstStyle/>
            <a:p>
              <a:endParaRPr/>
            </a:p>
          </p:txBody>
        </p:sp>
        <p:pic>
          <p:nvPicPr>
            <p:cNvPr id="8" name="object 8"/>
            <p:cNvPicPr/>
            <p:nvPr/>
          </p:nvPicPr>
          <p:blipFill>
            <a:blip r:embed="rId4" cstate="print"/>
            <a:stretch>
              <a:fillRect/>
            </a:stretch>
          </p:blipFill>
          <p:spPr>
            <a:xfrm>
              <a:off x="8150059" y="2079536"/>
              <a:ext cx="4041938" cy="3088855"/>
            </a:xfrm>
            <a:prstGeom prst="rect">
              <a:avLst/>
            </a:prstGeom>
          </p:spPr>
        </p:pic>
      </p:grpSp>
      <p:sp>
        <p:nvSpPr>
          <p:cNvPr id="9" name="object 9"/>
          <p:cNvSpPr txBox="1"/>
          <p:nvPr/>
        </p:nvSpPr>
        <p:spPr>
          <a:xfrm>
            <a:off x="2605371" y="1630272"/>
            <a:ext cx="5090160" cy="1049655"/>
          </a:xfrm>
          <a:prstGeom prst="rect">
            <a:avLst/>
          </a:prstGeom>
        </p:spPr>
        <p:txBody>
          <a:bodyPr vert="horz" wrap="square" lIns="0" tIns="53975" rIns="0" bIns="0" rtlCol="0">
            <a:spAutoFit/>
          </a:bodyPr>
          <a:lstStyle/>
          <a:p>
            <a:pPr marL="12700" marR="5080">
              <a:lnSpc>
                <a:spcPts val="2590"/>
              </a:lnSpc>
              <a:spcBef>
                <a:spcPts val="425"/>
              </a:spcBef>
            </a:pPr>
            <a:r>
              <a:rPr sz="2400" spc="80">
                <a:latin typeface="Calibri"/>
                <a:cs typeface="Calibri"/>
              </a:rPr>
              <a:t>Limestone</a:t>
            </a:r>
            <a:r>
              <a:rPr sz="2400" spc="-65">
                <a:latin typeface="Calibri"/>
                <a:cs typeface="Calibri"/>
              </a:rPr>
              <a:t> </a:t>
            </a:r>
            <a:r>
              <a:rPr sz="2400" spc="75">
                <a:latin typeface="Calibri"/>
                <a:cs typeface="Calibri"/>
              </a:rPr>
              <a:t>bedrock</a:t>
            </a:r>
            <a:r>
              <a:rPr sz="2400" spc="-50">
                <a:latin typeface="Calibri"/>
                <a:cs typeface="Calibri"/>
              </a:rPr>
              <a:t> </a:t>
            </a:r>
            <a:r>
              <a:rPr sz="2400" spc="120">
                <a:latin typeface="Calibri"/>
                <a:cs typeface="Calibri"/>
              </a:rPr>
              <a:t>is</a:t>
            </a:r>
            <a:r>
              <a:rPr sz="2400" spc="-60">
                <a:latin typeface="Calibri"/>
                <a:cs typeface="Calibri"/>
              </a:rPr>
              <a:t> </a:t>
            </a:r>
            <a:r>
              <a:rPr sz="2400" spc="70">
                <a:latin typeface="Calibri"/>
                <a:cs typeface="Calibri"/>
              </a:rPr>
              <a:t>porous</a:t>
            </a:r>
            <a:r>
              <a:rPr sz="2400" spc="-60">
                <a:latin typeface="Calibri"/>
                <a:cs typeface="Calibri"/>
              </a:rPr>
              <a:t> </a:t>
            </a:r>
            <a:r>
              <a:rPr sz="2400" spc="85">
                <a:latin typeface="Calibri"/>
                <a:cs typeface="Calibri"/>
              </a:rPr>
              <a:t>and</a:t>
            </a:r>
            <a:r>
              <a:rPr sz="2400" spc="-45">
                <a:latin typeface="Calibri"/>
                <a:cs typeface="Calibri"/>
              </a:rPr>
              <a:t> </a:t>
            </a:r>
            <a:r>
              <a:rPr sz="2400" spc="105">
                <a:latin typeface="Calibri"/>
                <a:cs typeface="Calibri"/>
              </a:rPr>
              <a:t>does </a:t>
            </a:r>
            <a:r>
              <a:rPr sz="2400" spc="-525">
                <a:latin typeface="Calibri"/>
                <a:cs typeface="Calibri"/>
              </a:rPr>
              <a:t> </a:t>
            </a:r>
            <a:r>
              <a:rPr sz="2400" spc="25">
                <a:latin typeface="Calibri"/>
                <a:cs typeface="Calibri"/>
              </a:rPr>
              <a:t>not </a:t>
            </a:r>
            <a:r>
              <a:rPr sz="2400" spc="45">
                <a:latin typeface="Calibri"/>
                <a:cs typeface="Calibri"/>
              </a:rPr>
              <a:t>facilitate </a:t>
            </a:r>
            <a:r>
              <a:rPr sz="2400" spc="40">
                <a:latin typeface="Calibri"/>
                <a:cs typeface="Calibri"/>
              </a:rPr>
              <a:t>natural </a:t>
            </a:r>
            <a:r>
              <a:rPr sz="2400" spc="35">
                <a:latin typeface="Calibri"/>
                <a:cs typeface="Calibri"/>
              </a:rPr>
              <a:t>attenuation </a:t>
            </a:r>
            <a:r>
              <a:rPr sz="2400" spc="40">
                <a:latin typeface="Calibri"/>
                <a:cs typeface="Calibri"/>
              </a:rPr>
              <a:t> </a:t>
            </a:r>
            <a:r>
              <a:rPr sz="2400" spc="30">
                <a:latin typeface="Calibri"/>
                <a:cs typeface="Calibri"/>
              </a:rPr>
              <a:t>efficiently.</a:t>
            </a:r>
            <a:endParaRPr sz="2400">
              <a:latin typeface="Calibri"/>
              <a:cs typeface="Calibri"/>
            </a:endParaRPr>
          </a:p>
        </p:txBody>
      </p:sp>
      <p:sp>
        <p:nvSpPr>
          <p:cNvPr id="15" name="object 15"/>
          <p:cNvSpPr txBox="1"/>
          <p:nvPr/>
        </p:nvSpPr>
        <p:spPr>
          <a:xfrm>
            <a:off x="11886920" y="6568407"/>
            <a:ext cx="158115" cy="211454"/>
          </a:xfrm>
          <a:prstGeom prst="rect">
            <a:avLst/>
          </a:prstGeom>
        </p:spPr>
        <p:txBody>
          <a:bodyPr vert="horz" wrap="square" lIns="0" tIns="3175" rIns="0" bIns="0" rtlCol="0">
            <a:spAutoFit/>
          </a:bodyPr>
          <a:lstStyle/>
          <a:p>
            <a:pPr marL="38100">
              <a:lnSpc>
                <a:spcPct val="100000"/>
              </a:lnSpc>
              <a:spcBef>
                <a:spcPts val="25"/>
              </a:spcBef>
            </a:pPr>
            <a:fld id="{81D60167-4931-47E6-BA6A-407CBD079E47}" type="slidenum">
              <a:rPr sz="1200" spc="30" dirty="0">
                <a:solidFill>
                  <a:srgbClr val="767676"/>
                </a:solidFill>
                <a:latin typeface="Calibri"/>
                <a:cs typeface="Calibri"/>
              </a:rPr>
              <a:t>3</a:t>
            </a:fld>
            <a:endParaRPr sz="1200">
              <a:latin typeface="Calibri"/>
              <a:cs typeface="Calibri"/>
            </a:endParaRPr>
          </a:p>
        </p:txBody>
      </p:sp>
      <p:sp>
        <p:nvSpPr>
          <p:cNvPr id="10" name="object 10"/>
          <p:cNvSpPr txBox="1"/>
          <p:nvPr/>
        </p:nvSpPr>
        <p:spPr>
          <a:xfrm>
            <a:off x="2563919" y="4742280"/>
            <a:ext cx="4716145" cy="1049655"/>
          </a:xfrm>
          <a:prstGeom prst="rect">
            <a:avLst/>
          </a:prstGeom>
        </p:spPr>
        <p:txBody>
          <a:bodyPr vert="horz" wrap="square" lIns="0" tIns="53975" rIns="0" bIns="0" rtlCol="0">
            <a:spAutoFit/>
          </a:bodyPr>
          <a:lstStyle/>
          <a:p>
            <a:pPr marL="12700" marR="5080">
              <a:lnSpc>
                <a:spcPts val="2590"/>
              </a:lnSpc>
              <a:spcBef>
                <a:spcPts val="425"/>
              </a:spcBef>
            </a:pPr>
            <a:r>
              <a:rPr sz="2400" spc="65">
                <a:latin typeface="Calibri"/>
                <a:cs typeface="Calibri"/>
              </a:rPr>
              <a:t>Flooding </a:t>
            </a:r>
            <a:r>
              <a:rPr sz="2400" spc="135">
                <a:latin typeface="Calibri"/>
                <a:cs typeface="Calibri"/>
              </a:rPr>
              <a:t>can </a:t>
            </a:r>
            <a:r>
              <a:rPr sz="2400" spc="140">
                <a:latin typeface="Calibri"/>
                <a:cs typeface="Calibri"/>
              </a:rPr>
              <a:t>cause </a:t>
            </a:r>
            <a:r>
              <a:rPr sz="2400" spc="100">
                <a:latin typeface="Calibri"/>
                <a:cs typeface="Calibri"/>
              </a:rPr>
              <a:t>septic </a:t>
            </a:r>
            <a:r>
              <a:rPr sz="2400" spc="75">
                <a:latin typeface="Calibri"/>
                <a:cs typeface="Calibri"/>
              </a:rPr>
              <a:t>tanks </a:t>
            </a:r>
            <a:r>
              <a:rPr sz="2400" spc="10">
                <a:latin typeface="Calibri"/>
                <a:cs typeface="Calibri"/>
              </a:rPr>
              <a:t>to </a:t>
            </a:r>
            <a:r>
              <a:rPr sz="2400" spc="-530">
                <a:latin typeface="Calibri"/>
                <a:cs typeface="Calibri"/>
              </a:rPr>
              <a:t> </a:t>
            </a:r>
            <a:r>
              <a:rPr sz="2400" spc="15">
                <a:latin typeface="Calibri"/>
                <a:cs typeface="Calibri"/>
              </a:rPr>
              <a:t>overflow</a:t>
            </a:r>
            <a:r>
              <a:rPr sz="2400" spc="-40">
                <a:latin typeface="Calibri"/>
                <a:cs typeface="Calibri"/>
              </a:rPr>
              <a:t> </a:t>
            </a:r>
            <a:r>
              <a:rPr sz="2400" spc="25">
                <a:latin typeface="Calibri"/>
                <a:cs typeface="Calibri"/>
              </a:rPr>
              <a:t>into</a:t>
            </a:r>
            <a:r>
              <a:rPr sz="2400" spc="-60">
                <a:latin typeface="Calibri"/>
                <a:cs typeface="Calibri"/>
              </a:rPr>
              <a:t> </a:t>
            </a:r>
            <a:r>
              <a:rPr sz="2400" spc="40">
                <a:latin typeface="Calibri"/>
                <a:cs typeface="Calibri"/>
              </a:rPr>
              <a:t>nearby</a:t>
            </a:r>
            <a:r>
              <a:rPr sz="2400" spc="-50">
                <a:latin typeface="Calibri"/>
                <a:cs typeface="Calibri"/>
              </a:rPr>
              <a:t> </a:t>
            </a:r>
            <a:r>
              <a:rPr sz="2400" spc="60">
                <a:latin typeface="Calibri"/>
                <a:cs typeface="Calibri"/>
              </a:rPr>
              <a:t>storm</a:t>
            </a:r>
            <a:r>
              <a:rPr sz="2400" spc="-65">
                <a:latin typeface="Calibri"/>
                <a:cs typeface="Calibri"/>
              </a:rPr>
              <a:t> </a:t>
            </a:r>
            <a:r>
              <a:rPr sz="2400" spc="65">
                <a:latin typeface="Calibri"/>
                <a:cs typeface="Calibri"/>
              </a:rPr>
              <a:t>drains</a:t>
            </a:r>
            <a:r>
              <a:rPr sz="2400" spc="-60">
                <a:latin typeface="Calibri"/>
                <a:cs typeface="Calibri"/>
              </a:rPr>
              <a:t> </a:t>
            </a:r>
            <a:r>
              <a:rPr sz="2400" spc="5">
                <a:latin typeface="Calibri"/>
                <a:cs typeface="Calibri"/>
              </a:rPr>
              <a:t>or </a:t>
            </a:r>
            <a:r>
              <a:rPr sz="2400" spc="-525">
                <a:latin typeface="Calibri"/>
                <a:cs typeface="Calibri"/>
              </a:rPr>
              <a:t> </a:t>
            </a:r>
            <a:r>
              <a:rPr sz="2400" spc="125">
                <a:latin typeface="Calibri"/>
                <a:cs typeface="Calibri"/>
              </a:rPr>
              <a:t>back</a:t>
            </a:r>
            <a:r>
              <a:rPr sz="2400" spc="-60">
                <a:latin typeface="Calibri"/>
                <a:cs typeface="Calibri"/>
              </a:rPr>
              <a:t> </a:t>
            </a:r>
            <a:r>
              <a:rPr sz="2400" spc="25">
                <a:latin typeface="Calibri"/>
                <a:cs typeface="Calibri"/>
              </a:rPr>
              <a:t>into</a:t>
            </a:r>
            <a:r>
              <a:rPr sz="2400" spc="-55">
                <a:latin typeface="Calibri"/>
                <a:cs typeface="Calibri"/>
              </a:rPr>
              <a:t> </a:t>
            </a:r>
            <a:r>
              <a:rPr sz="2400" spc="55">
                <a:latin typeface="Calibri"/>
                <a:cs typeface="Calibri"/>
              </a:rPr>
              <a:t>residential</a:t>
            </a:r>
            <a:r>
              <a:rPr sz="2400" spc="-45">
                <a:latin typeface="Calibri"/>
                <a:cs typeface="Calibri"/>
              </a:rPr>
              <a:t> </a:t>
            </a:r>
            <a:r>
              <a:rPr sz="2400" spc="85">
                <a:latin typeface="Calibri"/>
                <a:cs typeface="Calibri"/>
              </a:rPr>
              <a:t>pipes.</a:t>
            </a:r>
            <a:endParaRPr sz="2400">
              <a:latin typeface="Calibri"/>
              <a:cs typeface="Calibri"/>
            </a:endParaRPr>
          </a:p>
        </p:txBody>
      </p:sp>
      <p:sp>
        <p:nvSpPr>
          <p:cNvPr id="11" name="object 11"/>
          <p:cNvSpPr txBox="1">
            <a:spLocks noGrp="1"/>
          </p:cNvSpPr>
          <p:nvPr>
            <p:ph type="title"/>
          </p:nvPr>
        </p:nvSpPr>
        <p:spPr>
          <a:xfrm>
            <a:off x="916939" y="235300"/>
            <a:ext cx="9211310" cy="696595"/>
          </a:xfrm>
          <a:prstGeom prst="rect">
            <a:avLst/>
          </a:prstGeom>
        </p:spPr>
        <p:txBody>
          <a:bodyPr vert="horz" wrap="square" lIns="0" tIns="12700" rIns="0" bIns="0" rtlCol="0">
            <a:spAutoFit/>
          </a:bodyPr>
          <a:lstStyle/>
          <a:p>
            <a:pPr marL="12700">
              <a:lnSpc>
                <a:spcPct val="100000"/>
              </a:lnSpc>
              <a:spcBef>
                <a:spcPts val="100"/>
              </a:spcBef>
            </a:pPr>
            <a:r>
              <a:rPr sz="4400" b="1" u="none" spc="95">
                <a:solidFill>
                  <a:srgbClr val="FFFFFF"/>
                </a:solidFill>
                <a:latin typeface="Calibri"/>
                <a:cs typeface="Calibri"/>
              </a:rPr>
              <a:t>Increased</a:t>
            </a:r>
            <a:r>
              <a:rPr sz="4400" b="1" u="none" spc="-160">
                <a:solidFill>
                  <a:srgbClr val="FFFFFF"/>
                </a:solidFill>
                <a:latin typeface="Calibri"/>
                <a:cs typeface="Calibri"/>
              </a:rPr>
              <a:t> </a:t>
            </a:r>
            <a:r>
              <a:rPr sz="4400" b="1" u="none" spc="110">
                <a:solidFill>
                  <a:srgbClr val="FFFFFF"/>
                </a:solidFill>
                <a:latin typeface="Calibri"/>
                <a:cs typeface="Calibri"/>
              </a:rPr>
              <a:t>Risk:</a:t>
            </a:r>
            <a:r>
              <a:rPr sz="4400" b="1" u="none" spc="-160">
                <a:solidFill>
                  <a:srgbClr val="FFFFFF"/>
                </a:solidFill>
                <a:latin typeface="Calibri"/>
                <a:cs typeface="Calibri"/>
              </a:rPr>
              <a:t> </a:t>
            </a:r>
            <a:r>
              <a:rPr sz="4400" b="1" u="none" spc="50">
                <a:solidFill>
                  <a:srgbClr val="FFFFFF"/>
                </a:solidFill>
                <a:latin typeface="Calibri"/>
                <a:cs typeface="Calibri"/>
              </a:rPr>
              <a:t>Florida</a:t>
            </a:r>
            <a:r>
              <a:rPr sz="4400" b="1" u="none" spc="-145">
                <a:solidFill>
                  <a:srgbClr val="FFFFFF"/>
                </a:solidFill>
                <a:latin typeface="Calibri"/>
                <a:cs typeface="Calibri"/>
              </a:rPr>
              <a:t> </a:t>
            </a:r>
            <a:r>
              <a:rPr sz="4400" b="1" u="none" spc="135">
                <a:solidFill>
                  <a:srgbClr val="FFFFFF"/>
                </a:solidFill>
                <a:latin typeface="Calibri"/>
                <a:cs typeface="Calibri"/>
              </a:rPr>
              <a:t>Septic</a:t>
            </a:r>
            <a:r>
              <a:rPr sz="4400" b="1" u="none" spc="-165">
                <a:solidFill>
                  <a:srgbClr val="FFFFFF"/>
                </a:solidFill>
                <a:latin typeface="Calibri"/>
                <a:cs typeface="Calibri"/>
              </a:rPr>
              <a:t> </a:t>
            </a:r>
            <a:r>
              <a:rPr sz="4400" b="1" u="none" spc="170">
                <a:solidFill>
                  <a:srgbClr val="FFFFFF"/>
                </a:solidFill>
                <a:latin typeface="Calibri"/>
                <a:cs typeface="Calibri"/>
              </a:rPr>
              <a:t>Systems</a:t>
            </a:r>
            <a:endParaRPr sz="4400">
              <a:latin typeface="Calibri"/>
              <a:cs typeface="Calibri"/>
            </a:endParaRPr>
          </a:p>
        </p:txBody>
      </p:sp>
      <p:sp>
        <p:nvSpPr>
          <p:cNvPr id="12" name="object 12"/>
          <p:cNvSpPr txBox="1"/>
          <p:nvPr/>
        </p:nvSpPr>
        <p:spPr>
          <a:xfrm>
            <a:off x="10600294" y="4973331"/>
            <a:ext cx="1543050" cy="177800"/>
          </a:xfrm>
          <a:prstGeom prst="rect">
            <a:avLst/>
          </a:prstGeom>
        </p:spPr>
        <p:txBody>
          <a:bodyPr vert="horz" wrap="square" lIns="0" tIns="12065" rIns="0" bIns="0" rtlCol="0">
            <a:spAutoFit/>
          </a:bodyPr>
          <a:lstStyle/>
          <a:p>
            <a:pPr marL="12700">
              <a:lnSpc>
                <a:spcPct val="100000"/>
              </a:lnSpc>
              <a:spcBef>
                <a:spcPts val="95"/>
              </a:spcBef>
            </a:pPr>
            <a:r>
              <a:rPr sz="1000" i="1" spc="50">
                <a:latin typeface="Calibri"/>
                <a:cs typeface="Calibri"/>
              </a:rPr>
              <a:t>Source:</a:t>
            </a:r>
            <a:r>
              <a:rPr sz="1000" i="1" spc="-50">
                <a:latin typeface="Calibri"/>
                <a:cs typeface="Calibri"/>
              </a:rPr>
              <a:t> </a:t>
            </a:r>
            <a:r>
              <a:rPr sz="1000" i="1">
                <a:latin typeface="Calibri"/>
                <a:cs typeface="Calibri"/>
              </a:rPr>
              <a:t>Miami</a:t>
            </a:r>
            <a:r>
              <a:rPr sz="1000" i="1" spc="-30">
                <a:latin typeface="Calibri"/>
                <a:cs typeface="Calibri"/>
              </a:rPr>
              <a:t> </a:t>
            </a:r>
            <a:r>
              <a:rPr sz="1000" i="1" spc="15">
                <a:latin typeface="Calibri"/>
                <a:cs typeface="Calibri"/>
              </a:rPr>
              <a:t>Waterkeeper</a:t>
            </a:r>
            <a:endParaRPr sz="1000">
              <a:latin typeface="Calibri"/>
              <a:cs typeface="Calibri"/>
            </a:endParaRPr>
          </a:p>
        </p:txBody>
      </p:sp>
      <p:sp>
        <p:nvSpPr>
          <p:cNvPr id="13" name="object 13"/>
          <p:cNvSpPr txBox="1"/>
          <p:nvPr/>
        </p:nvSpPr>
        <p:spPr>
          <a:xfrm>
            <a:off x="78737" y="6035951"/>
            <a:ext cx="1704339" cy="193675"/>
          </a:xfrm>
          <a:prstGeom prst="rect">
            <a:avLst/>
          </a:prstGeom>
        </p:spPr>
        <p:txBody>
          <a:bodyPr vert="horz" wrap="square" lIns="0" tIns="12700" rIns="0" bIns="0" rtlCol="0">
            <a:spAutoFit/>
          </a:bodyPr>
          <a:lstStyle/>
          <a:p>
            <a:pPr marL="12700">
              <a:lnSpc>
                <a:spcPct val="100000"/>
              </a:lnSpc>
              <a:spcBef>
                <a:spcPts val="100"/>
              </a:spcBef>
            </a:pPr>
            <a:r>
              <a:rPr sz="1100" i="1" spc="55">
                <a:solidFill>
                  <a:srgbClr val="FFFFFF"/>
                </a:solidFill>
                <a:latin typeface="Calibri"/>
                <a:cs typeface="Calibri"/>
              </a:rPr>
              <a:t>Source:</a:t>
            </a:r>
            <a:r>
              <a:rPr sz="1100" i="1" spc="-55">
                <a:solidFill>
                  <a:srgbClr val="FFFFFF"/>
                </a:solidFill>
                <a:latin typeface="Calibri"/>
                <a:cs typeface="Calibri"/>
              </a:rPr>
              <a:t> </a:t>
            </a:r>
            <a:r>
              <a:rPr sz="1100" i="1" spc="5">
                <a:solidFill>
                  <a:srgbClr val="FFFFFF"/>
                </a:solidFill>
                <a:latin typeface="Calibri"/>
                <a:cs typeface="Calibri"/>
              </a:rPr>
              <a:t>Miami</a:t>
            </a:r>
            <a:r>
              <a:rPr sz="1100" i="1" spc="-60">
                <a:solidFill>
                  <a:srgbClr val="FFFFFF"/>
                </a:solidFill>
                <a:latin typeface="Calibri"/>
                <a:cs typeface="Calibri"/>
              </a:rPr>
              <a:t> </a:t>
            </a:r>
            <a:r>
              <a:rPr sz="1100" i="1" spc="25">
                <a:solidFill>
                  <a:srgbClr val="FFFFFF"/>
                </a:solidFill>
                <a:latin typeface="Calibri"/>
                <a:cs typeface="Calibri"/>
              </a:rPr>
              <a:t>Waterkeeper</a:t>
            </a:r>
            <a:endParaRPr sz="1100">
              <a:latin typeface="Calibri"/>
              <a:cs typeface="Calibri"/>
            </a:endParaRPr>
          </a:p>
        </p:txBody>
      </p:sp>
      <p:sp>
        <p:nvSpPr>
          <p:cNvPr id="14" name="object 14"/>
          <p:cNvSpPr txBox="1"/>
          <p:nvPr/>
        </p:nvSpPr>
        <p:spPr>
          <a:xfrm>
            <a:off x="78737" y="2848042"/>
            <a:ext cx="1704339" cy="193675"/>
          </a:xfrm>
          <a:prstGeom prst="rect">
            <a:avLst/>
          </a:prstGeom>
        </p:spPr>
        <p:txBody>
          <a:bodyPr vert="horz" wrap="square" lIns="0" tIns="13335" rIns="0" bIns="0" rtlCol="0">
            <a:spAutoFit/>
          </a:bodyPr>
          <a:lstStyle/>
          <a:p>
            <a:pPr marL="12700">
              <a:lnSpc>
                <a:spcPct val="100000"/>
              </a:lnSpc>
              <a:spcBef>
                <a:spcPts val="105"/>
              </a:spcBef>
            </a:pPr>
            <a:r>
              <a:rPr sz="1100" i="1" spc="55">
                <a:solidFill>
                  <a:srgbClr val="FFFFFF"/>
                </a:solidFill>
                <a:latin typeface="Calibri"/>
                <a:cs typeface="Calibri"/>
              </a:rPr>
              <a:t>Source:</a:t>
            </a:r>
            <a:r>
              <a:rPr sz="1100" i="1" spc="-55">
                <a:solidFill>
                  <a:srgbClr val="FFFFFF"/>
                </a:solidFill>
                <a:latin typeface="Calibri"/>
                <a:cs typeface="Calibri"/>
              </a:rPr>
              <a:t> </a:t>
            </a:r>
            <a:r>
              <a:rPr sz="1100" i="1" spc="5">
                <a:solidFill>
                  <a:srgbClr val="FFFFFF"/>
                </a:solidFill>
                <a:latin typeface="Calibri"/>
                <a:cs typeface="Calibri"/>
              </a:rPr>
              <a:t>Miami</a:t>
            </a:r>
            <a:r>
              <a:rPr sz="1100" i="1" spc="-60">
                <a:solidFill>
                  <a:srgbClr val="FFFFFF"/>
                </a:solidFill>
                <a:latin typeface="Calibri"/>
                <a:cs typeface="Calibri"/>
              </a:rPr>
              <a:t> </a:t>
            </a:r>
            <a:r>
              <a:rPr sz="1100" i="1" spc="25">
                <a:solidFill>
                  <a:srgbClr val="FFFFFF"/>
                </a:solidFill>
                <a:latin typeface="Calibri"/>
                <a:cs typeface="Calibri"/>
              </a:rPr>
              <a:t>Waterkeeper</a:t>
            </a:r>
            <a:endParaRPr sz="1100">
              <a:latin typeface="Calibri"/>
              <a:cs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7687449" y="1642107"/>
            <a:ext cx="4286885" cy="4102100"/>
          </a:xfrm>
          <a:prstGeom prst="rect">
            <a:avLst/>
          </a:prstGeom>
        </p:spPr>
        <p:txBody>
          <a:bodyPr vert="horz" wrap="square" lIns="0" tIns="43815" rIns="0" bIns="0" rtlCol="0">
            <a:spAutoFit/>
          </a:bodyPr>
          <a:lstStyle/>
          <a:p>
            <a:pPr marL="241300" marR="24130" indent="-228600">
              <a:lnSpc>
                <a:spcPts val="1939"/>
              </a:lnSpc>
              <a:spcBef>
                <a:spcPts val="345"/>
              </a:spcBef>
              <a:buClr>
                <a:srgbClr val="E97031"/>
              </a:buClr>
              <a:buFont typeface="Arial"/>
              <a:buChar char="•"/>
              <a:tabLst>
                <a:tab pos="240665" algn="l"/>
                <a:tab pos="241300" algn="l"/>
              </a:tabLst>
            </a:pPr>
            <a:r>
              <a:rPr sz="1800" spc="75">
                <a:latin typeface="Calibri"/>
                <a:cs typeface="Calibri"/>
              </a:rPr>
              <a:t>Septic </a:t>
            </a:r>
            <a:r>
              <a:rPr sz="1800" spc="10">
                <a:latin typeface="Calibri"/>
                <a:cs typeface="Calibri"/>
              </a:rPr>
              <a:t>Tank </a:t>
            </a:r>
            <a:r>
              <a:rPr sz="1800" spc="80">
                <a:latin typeface="Calibri"/>
                <a:cs typeface="Calibri"/>
              </a:rPr>
              <a:t>systems </a:t>
            </a:r>
            <a:r>
              <a:rPr sz="1800" spc="100">
                <a:latin typeface="Calibri"/>
                <a:cs typeface="Calibri"/>
              </a:rPr>
              <a:t>can </a:t>
            </a:r>
            <a:r>
              <a:rPr sz="1800" spc="60">
                <a:latin typeface="Calibri"/>
                <a:cs typeface="Calibri"/>
              </a:rPr>
              <a:t>release </a:t>
            </a:r>
            <a:r>
              <a:rPr sz="1800" spc="65">
                <a:latin typeface="Calibri"/>
                <a:cs typeface="Calibri"/>
              </a:rPr>
              <a:t> </a:t>
            </a:r>
            <a:r>
              <a:rPr sz="1800" spc="60">
                <a:latin typeface="Calibri"/>
                <a:cs typeface="Calibri"/>
              </a:rPr>
              <a:t>contaminants </a:t>
            </a:r>
            <a:r>
              <a:rPr sz="1800" spc="55">
                <a:latin typeface="Calibri"/>
                <a:cs typeface="Calibri"/>
              </a:rPr>
              <a:t>which </a:t>
            </a:r>
            <a:r>
              <a:rPr sz="1800" spc="100">
                <a:latin typeface="Calibri"/>
                <a:cs typeface="Calibri"/>
              </a:rPr>
              <a:t>can </a:t>
            </a:r>
            <a:r>
              <a:rPr sz="1800" spc="25">
                <a:latin typeface="Calibri"/>
                <a:cs typeface="Calibri"/>
              </a:rPr>
              <a:t>then </a:t>
            </a:r>
            <a:r>
              <a:rPr sz="1800" spc="20">
                <a:latin typeface="Calibri"/>
                <a:cs typeface="Calibri"/>
              </a:rPr>
              <a:t>migrate </a:t>
            </a:r>
            <a:r>
              <a:rPr sz="1800" spc="25">
                <a:latin typeface="Calibri"/>
                <a:cs typeface="Calibri"/>
              </a:rPr>
              <a:t> </a:t>
            </a:r>
            <a:r>
              <a:rPr sz="1800" spc="15">
                <a:latin typeface="Calibri"/>
                <a:cs typeface="Calibri"/>
              </a:rPr>
              <a:t>through</a:t>
            </a:r>
            <a:r>
              <a:rPr sz="1800" spc="-75">
                <a:latin typeface="Calibri"/>
                <a:cs typeface="Calibri"/>
              </a:rPr>
              <a:t> </a:t>
            </a:r>
            <a:r>
              <a:rPr sz="1800" spc="20">
                <a:latin typeface="Calibri"/>
                <a:cs typeface="Calibri"/>
              </a:rPr>
              <a:t>groundwater</a:t>
            </a:r>
            <a:r>
              <a:rPr sz="1800" spc="-55">
                <a:latin typeface="Calibri"/>
                <a:cs typeface="Calibri"/>
              </a:rPr>
              <a:t> </a:t>
            </a:r>
            <a:r>
              <a:rPr sz="1800" spc="65">
                <a:latin typeface="Calibri"/>
                <a:cs typeface="Calibri"/>
              </a:rPr>
              <a:t>and</a:t>
            </a:r>
            <a:r>
              <a:rPr sz="1800" spc="-55">
                <a:latin typeface="Calibri"/>
                <a:cs typeface="Calibri"/>
              </a:rPr>
              <a:t> </a:t>
            </a:r>
            <a:r>
              <a:rPr sz="1800" b="1" spc="100">
                <a:solidFill>
                  <a:srgbClr val="E97031"/>
                </a:solidFill>
                <a:latin typeface="Calibri"/>
                <a:cs typeface="Calibri"/>
              </a:rPr>
              <a:t>impact</a:t>
            </a:r>
            <a:r>
              <a:rPr sz="1800" b="1" spc="-50">
                <a:solidFill>
                  <a:srgbClr val="E97031"/>
                </a:solidFill>
                <a:latin typeface="Calibri"/>
                <a:cs typeface="Calibri"/>
              </a:rPr>
              <a:t> </a:t>
            </a:r>
            <a:r>
              <a:rPr sz="1800" b="1" spc="65">
                <a:solidFill>
                  <a:srgbClr val="E97031"/>
                </a:solidFill>
                <a:latin typeface="Calibri"/>
                <a:cs typeface="Calibri"/>
              </a:rPr>
              <a:t>nearby </a:t>
            </a:r>
            <a:r>
              <a:rPr sz="1800" b="1" spc="-395">
                <a:solidFill>
                  <a:srgbClr val="E97031"/>
                </a:solidFill>
                <a:latin typeface="Calibri"/>
                <a:cs typeface="Calibri"/>
              </a:rPr>
              <a:t> </a:t>
            </a:r>
            <a:r>
              <a:rPr sz="1800" b="1" spc="35">
                <a:solidFill>
                  <a:srgbClr val="E97031"/>
                </a:solidFill>
                <a:latin typeface="Calibri"/>
                <a:cs typeface="Calibri"/>
              </a:rPr>
              <a:t>water</a:t>
            </a:r>
            <a:r>
              <a:rPr sz="1800" b="1" spc="-45">
                <a:solidFill>
                  <a:srgbClr val="E97031"/>
                </a:solidFill>
                <a:latin typeface="Calibri"/>
                <a:cs typeface="Calibri"/>
              </a:rPr>
              <a:t> </a:t>
            </a:r>
            <a:r>
              <a:rPr sz="1800" b="1" spc="90">
                <a:solidFill>
                  <a:srgbClr val="E97031"/>
                </a:solidFill>
                <a:latin typeface="Calibri"/>
                <a:cs typeface="Calibri"/>
              </a:rPr>
              <a:t>bodies</a:t>
            </a:r>
            <a:endParaRPr sz="1800">
              <a:latin typeface="Calibri"/>
              <a:cs typeface="Calibri"/>
            </a:endParaRPr>
          </a:p>
          <a:p>
            <a:pPr marL="241300" marR="123189" indent="-228600">
              <a:lnSpc>
                <a:spcPts val="1939"/>
              </a:lnSpc>
              <a:spcBef>
                <a:spcPts val="1015"/>
              </a:spcBef>
              <a:buClr>
                <a:srgbClr val="E97031"/>
              </a:buClr>
              <a:buFont typeface="Arial"/>
              <a:buChar char="•"/>
              <a:tabLst>
                <a:tab pos="240665" algn="l"/>
                <a:tab pos="241300" algn="l"/>
              </a:tabLst>
            </a:pPr>
            <a:r>
              <a:rPr sz="1800" spc="75">
                <a:latin typeface="Calibri"/>
                <a:cs typeface="Calibri"/>
              </a:rPr>
              <a:t>Septic</a:t>
            </a:r>
            <a:r>
              <a:rPr sz="1800" spc="-45">
                <a:latin typeface="Calibri"/>
                <a:cs typeface="Calibri"/>
              </a:rPr>
              <a:t> </a:t>
            </a:r>
            <a:r>
              <a:rPr sz="1800" spc="65">
                <a:latin typeface="Calibri"/>
                <a:cs typeface="Calibri"/>
              </a:rPr>
              <a:t>system</a:t>
            </a:r>
            <a:r>
              <a:rPr sz="1800" spc="-40">
                <a:latin typeface="Calibri"/>
                <a:cs typeface="Calibri"/>
              </a:rPr>
              <a:t> </a:t>
            </a:r>
            <a:r>
              <a:rPr sz="1800" spc="45">
                <a:latin typeface="Calibri"/>
                <a:cs typeface="Calibri"/>
              </a:rPr>
              <a:t>performance</a:t>
            </a:r>
            <a:r>
              <a:rPr sz="1800" spc="-55">
                <a:latin typeface="Calibri"/>
                <a:cs typeface="Calibri"/>
              </a:rPr>
              <a:t> </a:t>
            </a:r>
            <a:r>
              <a:rPr sz="1800" spc="70">
                <a:latin typeface="Calibri"/>
                <a:cs typeface="Calibri"/>
              </a:rPr>
              <a:t>depends</a:t>
            </a:r>
            <a:r>
              <a:rPr sz="1800" spc="-40">
                <a:latin typeface="Calibri"/>
                <a:cs typeface="Calibri"/>
              </a:rPr>
              <a:t> </a:t>
            </a:r>
            <a:r>
              <a:rPr sz="1800" spc="45">
                <a:latin typeface="Calibri"/>
                <a:cs typeface="Calibri"/>
              </a:rPr>
              <a:t>on </a:t>
            </a:r>
            <a:r>
              <a:rPr sz="1800" spc="-390">
                <a:latin typeface="Calibri"/>
                <a:cs typeface="Calibri"/>
              </a:rPr>
              <a:t> </a:t>
            </a:r>
            <a:r>
              <a:rPr sz="1800" spc="45">
                <a:latin typeface="Calibri"/>
                <a:cs typeface="Calibri"/>
              </a:rPr>
              <a:t>separation</a:t>
            </a:r>
            <a:r>
              <a:rPr sz="1800" spc="-65">
                <a:latin typeface="Calibri"/>
                <a:cs typeface="Calibri"/>
              </a:rPr>
              <a:t> </a:t>
            </a:r>
            <a:r>
              <a:rPr sz="1800" spc="15">
                <a:latin typeface="Calibri"/>
                <a:cs typeface="Calibri"/>
              </a:rPr>
              <a:t>from</a:t>
            </a:r>
            <a:r>
              <a:rPr sz="1800" spc="-50">
                <a:latin typeface="Calibri"/>
                <a:cs typeface="Calibri"/>
              </a:rPr>
              <a:t> </a:t>
            </a:r>
            <a:r>
              <a:rPr sz="1800" spc="20">
                <a:latin typeface="Calibri"/>
                <a:cs typeface="Calibri"/>
              </a:rPr>
              <a:t>groundwater</a:t>
            </a:r>
            <a:endParaRPr sz="1800">
              <a:latin typeface="Calibri"/>
              <a:cs typeface="Calibri"/>
            </a:endParaRPr>
          </a:p>
          <a:p>
            <a:pPr marL="241300" marR="264795" indent="-228600">
              <a:lnSpc>
                <a:spcPts val="1939"/>
              </a:lnSpc>
              <a:spcBef>
                <a:spcPts val="1000"/>
              </a:spcBef>
              <a:buClr>
                <a:srgbClr val="E97031"/>
              </a:buClr>
              <a:buFont typeface="Arial"/>
              <a:buChar char="•"/>
              <a:tabLst>
                <a:tab pos="240665" algn="l"/>
                <a:tab pos="241300" algn="l"/>
              </a:tabLst>
            </a:pPr>
            <a:r>
              <a:rPr sz="1800" b="1" spc="55">
                <a:latin typeface="Calibri"/>
                <a:cs typeface="Calibri"/>
              </a:rPr>
              <a:t>Minimum</a:t>
            </a:r>
            <a:r>
              <a:rPr sz="1800" b="1" spc="-35">
                <a:latin typeface="Calibri"/>
                <a:cs typeface="Calibri"/>
              </a:rPr>
              <a:t> </a:t>
            </a:r>
            <a:r>
              <a:rPr sz="1800" b="1" spc="50">
                <a:latin typeface="Calibri"/>
                <a:cs typeface="Calibri"/>
              </a:rPr>
              <a:t>~42</a:t>
            </a:r>
            <a:r>
              <a:rPr sz="1800" b="1" spc="-45">
                <a:latin typeface="Calibri"/>
                <a:cs typeface="Calibri"/>
              </a:rPr>
              <a:t> </a:t>
            </a:r>
            <a:r>
              <a:rPr sz="1800" b="1" spc="114">
                <a:latin typeface="Calibri"/>
                <a:cs typeface="Calibri"/>
              </a:rPr>
              <a:t>inches</a:t>
            </a:r>
            <a:r>
              <a:rPr sz="1800" b="1" spc="-60">
                <a:latin typeface="Calibri"/>
                <a:cs typeface="Calibri"/>
              </a:rPr>
              <a:t> </a:t>
            </a:r>
            <a:r>
              <a:rPr sz="1800" b="1" spc="45">
                <a:latin typeface="Calibri"/>
                <a:cs typeface="Calibri"/>
              </a:rPr>
              <a:t>of</a:t>
            </a:r>
            <a:r>
              <a:rPr sz="1800" b="1" spc="-45">
                <a:latin typeface="Calibri"/>
                <a:cs typeface="Calibri"/>
              </a:rPr>
              <a:t> </a:t>
            </a:r>
            <a:r>
              <a:rPr sz="1800" b="1" spc="70">
                <a:latin typeface="Calibri"/>
                <a:cs typeface="Calibri"/>
              </a:rPr>
              <a:t>separation</a:t>
            </a:r>
            <a:r>
              <a:rPr sz="1800" b="1" spc="-65">
                <a:latin typeface="Calibri"/>
                <a:cs typeface="Calibri"/>
              </a:rPr>
              <a:t> </a:t>
            </a:r>
            <a:r>
              <a:rPr sz="1800" b="1" spc="120">
                <a:latin typeface="Calibri"/>
                <a:cs typeface="Calibri"/>
              </a:rPr>
              <a:t>is </a:t>
            </a:r>
            <a:r>
              <a:rPr sz="1800" b="1" spc="-395">
                <a:latin typeface="Calibri"/>
                <a:cs typeface="Calibri"/>
              </a:rPr>
              <a:t> </a:t>
            </a:r>
            <a:r>
              <a:rPr sz="1800" b="1" spc="80">
                <a:latin typeface="Calibri"/>
                <a:cs typeface="Calibri"/>
              </a:rPr>
              <a:t>needed</a:t>
            </a:r>
            <a:r>
              <a:rPr sz="1800" b="1" spc="-55">
                <a:latin typeface="Calibri"/>
                <a:cs typeface="Calibri"/>
              </a:rPr>
              <a:t> </a:t>
            </a:r>
            <a:r>
              <a:rPr sz="1800" b="1" spc="35">
                <a:latin typeface="Calibri"/>
                <a:cs typeface="Calibri"/>
              </a:rPr>
              <a:t>for</a:t>
            </a:r>
            <a:r>
              <a:rPr sz="1800" b="1" spc="-55">
                <a:latin typeface="Calibri"/>
                <a:cs typeface="Calibri"/>
              </a:rPr>
              <a:t> </a:t>
            </a:r>
            <a:r>
              <a:rPr sz="1800" b="1" spc="65">
                <a:latin typeface="Calibri"/>
                <a:cs typeface="Calibri"/>
              </a:rPr>
              <a:t>effective</a:t>
            </a:r>
            <a:r>
              <a:rPr sz="1800" b="1" spc="-35">
                <a:latin typeface="Calibri"/>
                <a:cs typeface="Calibri"/>
              </a:rPr>
              <a:t> </a:t>
            </a:r>
            <a:r>
              <a:rPr sz="1800" b="1" spc="55">
                <a:latin typeface="Calibri"/>
                <a:cs typeface="Calibri"/>
              </a:rPr>
              <a:t>treatment</a:t>
            </a:r>
            <a:endParaRPr sz="1800">
              <a:latin typeface="Calibri"/>
              <a:cs typeface="Calibri"/>
            </a:endParaRPr>
          </a:p>
          <a:p>
            <a:pPr marL="227965" marR="5080" indent="-227965" algn="r">
              <a:lnSpc>
                <a:spcPct val="100000"/>
              </a:lnSpc>
              <a:spcBef>
                <a:spcPts val="770"/>
              </a:spcBef>
              <a:buClr>
                <a:srgbClr val="E97031"/>
              </a:buClr>
              <a:buFont typeface="Arial"/>
              <a:buChar char="•"/>
              <a:tabLst>
                <a:tab pos="227965" algn="l"/>
                <a:tab pos="241300" algn="l"/>
              </a:tabLst>
            </a:pPr>
            <a:r>
              <a:rPr sz="1800" spc="55">
                <a:latin typeface="Calibri"/>
                <a:cs typeface="Calibri"/>
              </a:rPr>
              <a:t>High</a:t>
            </a:r>
            <a:r>
              <a:rPr sz="1800" spc="-60">
                <a:latin typeface="Calibri"/>
                <a:cs typeface="Calibri"/>
              </a:rPr>
              <a:t> </a:t>
            </a:r>
            <a:r>
              <a:rPr sz="1800" spc="20">
                <a:latin typeface="Calibri"/>
                <a:cs typeface="Calibri"/>
              </a:rPr>
              <a:t>groundwater</a:t>
            </a:r>
            <a:r>
              <a:rPr sz="1800" spc="-45">
                <a:latin typeface="Calibri"/>
                <a:cs typeface="Calibri"/>
              </a:rPr>
              <a:t> </a:t>
            </a:r>
            <a:r>
              <a:rPr sz="1800" spc="55">
                <a:latin typeface="Calibri"/>
                <a:cs typeface="Calibri"/>
              </a:rPr>
              <a:t>conditions</a:t>
            </a:r>
            <a:r>
              <a:rPr sz="1800" spc="-80">
                <a:latin typeface="Calibri"/>
                <a:cs typeface="Calibri"/>
              </a:rPr>
              <a:t> </a:t>
            </a:r>
            <a:r>
              <a:rPr sz="1800" spc="100">
                <a:latin typeface="Calibri"/>
                <a:cs typeface="Calibri"/>
              </a:rPr>
              <a:t>can</a:t>
            </a:r>
            <a:r>
              <a:rPr sz="1800" spc="-40">
                <a:latin typeface="Calibri"/>
                <a:cs typeface="Calibri"/>
              </a:rPr>
              <a:t> </a:t>
            </a:r>
            <a:r>
              <a:rPr sz="1800" spc="60">
                <a:latin typeface="Calibri"/>
                <a:cs typeface="Calibri"/>
              </a:rPr>
              <a:t>lead</a:t>
            </a:r>
            <a:r>
              <a:rPr sz="1800" spc="-35">
                <a:latin typeface="Calibri"/>
                <a:cs typeface="Calibri"/>
              </a:rPr>
              <a:t> </a:t>
            </a:r>
            <a:r>
              <a:rPr sz="1800" spc="10">
                <a:latin typeface="Calibri"/>
                <a:cs typeface="Calibri"/>
              </a:rPr>
              <a:t>to:</a:t>
            </a:r>
            <a:endParaRPr sz="1800">
              <a:latin typeface="Calibri"/>
              <a:cs typeface="Calibri"/>
            </a:endParaRPr>
          </a:p>
          <a:p>
            <a:pPr marL="227965" marR="10160" lvl="1" indent="-227965" algn="r">
              <a:lnSpc>
                <a:spcPct val="100000"/>
              </a:lnSpc>
              <a:spcBef>
                <a:spcPts val="290"/>
              </a:spcBef>
              <a:buClr>
                <a:srgbClr val="E97031"/>
              </a:buClr>
              <a:buFont typeface="Arial"/>
              <a:buChar char="•"/>
              <a:tabLst>
                <a:tab pos="227965" algn="l"/>
                <a:tab pos="228600" algn="l"/>
              </a:tabLst>
            </a:pPr>
            <a:r>
              <a:rPr sz="1700" spc="70">
                <a:latin typeface="Calibri"/>
                <a:cs typeface="Calibri"/>
              </a:rPr>
              <a:t>System</a:t>
            </a:r>
            <a:r>
              <a:rPr sz="1700" spc="-50">
                <a:latin typeface="Calibri"/>
                <a:cs typeface="Calibri"/>
              </a:rPr>
              <a:t> </a:t>
            </a:r>
            <a:r>
              <a:rPr sz="1700" spc="20">
                <a:latin typeface="Calibri"/>
                <a:cs typeface="Calibri"/>
              </a:rPr>
              <a:t>failure</a:t>
            </a:r>
            <a:r>
              <a:rPr sz="1700" spc="-55">
                <a:latin typeface="Calibri"/>
                <a:cs typeface="Calibri"/>
              </a:rPr>
              <a:t> </a:t>
            </a:r>
            <a:r>
              <a:rPr sz="1700" spc="45">
                <a:latin typeface="Calibri"/>
                <a:cs typeface="Calibri"/>
              </a:rPr>
              <a:t>(submerged</a:t>
            </a:r>
            <a:r>
              <a:rPr sz="1700" spc="-80">
                <a:latin typeface="Calibri"/>
                <a:cs typeface="Calibri"/>
              </a:rPr>
              <a:t> </a:t>
            </a:r>
            <a:r>
              <a:rPr sz="1700" spc="35">
                <a:latin typeface="Calibri"/>
                <a:cs typeface="Calibri"/>
              </a:rPr>
              <a:t>drainfields)</a:t>
            </a:r>
            <a:endParaRPr sz="1700">
              <a:latin typeface="Calibri"/>
              <a:cs typeface="Calibri"/>
            </a:endParaRPr>
          </a:p>
          <a:p>
            <a:pPr marL="698500" marR="113664" lvl="1" indent="-228600">
              <a:lnSpc>
                <a:spcPts val="1839"/>
              </a:lnSpc>
              <a:spcBef>
                <a:spcPts val="530"/>
              </a:spcBef>
              <a:buClr>
                <a:srgbClr val="E97031"/>
              </a:buClr>
              <a:buFont typeface="Arial"/>
              <a:buChar char="•"/>
              <a:tabLst>
                <a:tab pos="697865" algn="l"/>
                <a:tab pos="698500" algn="l"/>
              </a:tabLst>
            </a:pPr>
            <a:r>
              <a:rPr sz="1700" spc="80">
                <a:latin typeface="Calibri"/>
                <a:cs typeface="Calibri"/>
              </a:rPr>
              <a:t>Reduced</a:t>
            </a:r>
            <a:r>
              <a:rPr sz="1700" spc="-85">
                <a:latin typeface="Calibri"/>
                <a:cs typeface="Calibri"/>
              </a:rPr>
              <a:t> </a:t>
            </a:r>
            <a:r>
              <a:rPr sz="1700" spc="20">
                <a:latin typeface="Calibri"/>
                <a:cs typeface="Calibri"/>
              </a:rPr>
              <a:t>treatment</a:t>
            </a:r>
            <a:r>
              <a:rPr sz="1700" spc="-65">
                <a:latin typeface="Calibri"/>
                <a:cs typeface="Calibri"/>
              </a:rPr>
              <a:t> </a:t>
            </a:r>
            <a:r>
              <a:rPr sz="1700" spc="50">
                <a:latin typeface="Calibri"/>
                <a:cs typeface="Calibri"/>
              </a:rPr>
              <a:t>efficiency</a:t>
            </a:r>
            <a:r>
              <a:rPr sz="1700" spc="-85">
                <a:latin typeface="Calibri"/>
                <a:cs typeface="Calibri"/>
              </a:rPr>
              <a:t> </a:t>
            </a:r>
            <a:r>
              <a:rPr sz="1700" spc="80">
                <a:latin typeface="Calibri"/>
                <a:cs typeface="Calibri"/>
              </a:rPr>
              <a:t>(loss</a:t>
            </a:r>
            <a:r>
              <a:rPr sz="1700" spc="-65">
                <a:latin typeface="Calibri"/>
                <a:cs typeface="Calibri"/>
              </a:rPr>
              <a:t> </a:t>
            </a:r>
            <a:r>
              <a:rPr sz="1700" spc="15">
                <a:latin typeface="Calibri"/>
                <a:cs typeface="Calibri"/>
              </a:rPr>
              <a:t>of </a:t>
            </a:r>
            <a:r>
              <a:rPr sz="1700" spc="-370">
                <a:latin typeface="Calibri"/>
                <a:cs typeface="Calibri"/>
              </a:rPr>
              <a:t> </a:t>
            </a:r>
            <a:r>
              <a:rPr sz="1700" spc="30">
                <a:latin typeface="Calibri"/>
                <a:cs typeface="Calibri"/>
              </a:rPr>
              <a:t>purification)</a:t>
            </a:r>
            <a:endParaRPr sz="1700">
              <a:latin typeface="Calibri"/>
              <a:cs typeface="Calibri"/>
            </a:endParaRPr>
          </a:p>
          <a:p>
            <a:pPr marL="241300" marR="5080" indent="-228600">
              <a:lnSpc>
                <a:spcPts val="1939"/>
              </a:lnSpc>
              <a:spcBef>
                <a:spcPts val="990"/>
              </a:spcBef>
              <a:buFont typeface="Arial"/>
              <a:buChar char="•"/>
              <a:tabLst>
                <a:tab pos="240665" algn="l"/>
                <a:tab pos="241300" algn="l"/>
              </a:tabLst>
            </a:pPr>
            <a:r>
              <a:rPr sz="1800" b="1" spc="135">
                <a:solidFill>
                  <a:srgbClr val="E97031"/>
                </a:solidFill>
                <a:latin typeface="Calibri"/>
                <a:cs typeface="Calibri"/>
              </a:rPr>
              <a:t>Sea</a:t>
            </a:r>
            <a:r>
              <a:rPr sz="1800" b="1" spc="-60">
                <a:solidFill>
                  <a:srgbClr val="E97031"/>
                </a:solidFill>
                <a:latin typeface="Calibri"/>
                <a:cs typeface="Calibri"/>
              </a:rPr>
              <a:t> </a:t>
            </a:r>
            <a:r>
              <a:rPr sz="1800" b="1" spc="70">
                <a:solidFill>
                  <a:srgbClr val="E97031"/>
                </a:solidFill>
                <a:latin typeface="Calibri"/>
                <a:cs typeface="Calibri"/>
              </a:rPr>
              <a:t>level</a:t>
            </a:r>
            <a:r>
              <a:rPr sz="1800" b="1" spc="-30">
                <a:solidFill>
                  <a:srgbClr val="E97031"/>
                </a:solidFill>
                <a:latin typeface="Calibri"/>
                <a:cs typeface="Calibri"/>
              </a:rPr>
              <a:t> </a:t>
            </a:r>
            <a:r>
              <a:rPr sz="1800" b="1" spc="85">
                <a:solidFill>
                  <a:srgbClr val="E97031"/>
                </a:solidFill>
                <a:latin typeface="Calibri"/>
                <a:cs typeface="Calibri"/>
              </a:rPr>
              <a:t>rise</a:t>
            </a:r>
            <a:r>
              <a:rPr sz="1800" b="1" spc="-35">
                <a:solidFill>
                  <a:srgbClr val="E97031"/>
                </a:solidFill>
                <a:latin typeface="Calibri"/>
                <a:cs typeface="Calibri"/>
              </a:rPr>
              <a:t> </a:t>
            </a:r>
            <a:r>
              <a:rPr sz="1800" spc="5">
                <a:latin typeface="Calibri"/>
                <a:cs typeface="Calibri"/>
              </a:rPr>
              <a:t>further</a:t>
            </a:r>
            <a:r>
              <a:rPr sz="1800" spc="-45">
                <a:latin typeface="Calibri"/>
                <a:cs typeface="Calibri"/>
              </a:rPr>
              <a:t> </a:t>
            </a:r>
            <a:r>
              <a:rPr sz="1800" spc="70">
                <a:latin typeface="Calibri"/>
                <a:cs typeface="Calibri"/>
              </a:rPr>
              <a:t>reduces</a:t>
            </a:r>
            <a:r>
              <a:rPr sz="1800" spc="-50">
                <a:latin typeface="Calibri"/>
                <a:cs typeface="Calibri"/>
              </a:rPr>
              <a:t> </a:t>
            </a:r>
            <a:r>
              <a:rPr sz="1800" spc="45">
                <a:latin typeface="Calibri"/>
                <a:cs typeface="Calibri"/>
              </a:rPr>
              <a:t>separation </a:t>
            </a:r>
            <a:r>
              <a:rPr sz="1800" spc="-395">
                <a:latin typeface="Calibri"/>
                <a:cs typeface="Calibri"/>
              </a:rPr>
              <a:t> </a:t>
            </a:r>
            <a:r>
              <a:rPr sz="1800" spc="10">
                <a:latin typeface="Calibri"/>
                <a:cs typeface="Calibri"/>
              </a:rPr>
              <a:t>over</a:t>
            </a:r>
            <a:r>
              <a:rPr sz="1800" spc="-80">
                <a:latin typeface="Calibri"/>
                <a:cs typeface="Calibri"/>
              </a:rPr>
              <a:t> </a:t>
            </a:r>
            <a:r>
              <a:rPr sz="1800" spc="25">
                <a:latin typeface="Calibri"/>
                <a:cs typeface="Calibri"/>
              </a:rPr>
              <a:t>time,</a:t>
            </a:r>
            <a:r>
              <a:rPr sz="1800" spc="-35">
                <a:latin typeface="Calibri"/>
                <a:cs typeface="Calibri"/>
              </a:rPr>
              <a:t> </a:t>
            </a:r>
            <a:r>
              <a:rPr sz="1800" spc="55">
                <a:latin typeface="Calibri"/>
                <a:cs typeface="Calibri"/>
              </a:rPr>
              <a:t>increasing</a:t>
            </a:r>
            <a:r>
              <a:rPr sz="1800" spc="-70">
                <a:latin typeface="Calibri"/>
                <a:cs typeface="Calibri"/>
              </a:rPr>
              <a:t> </a:t>
            </a:r>
            <a:r>
              <a:rPr sz="1800" spc="25">
                <a:latin typeface="Calibri"/>
                <a:cs typeface="Calibri"/>
              </a:rPr>
              <a:t>vulnerability</a:t>
            </a:r>
            <a:endParaRPr sz="1800">
              <a:latin typeface="Calibri"/>
              <a:cs typeface="Calibri"/>
            </a:endParaRPr>
          </a:p>
        </p:txBody>
      </p:sp>
      <p:sp>
        <p:nvSpPr>
          <p:cNvPr id="3" name="object 3"/>
          <p:cNvSpPr txBox="1">
            <a:spLocks noGrp="1"/>
          </p:cNvSpPr>
          <p:nvPr>
            <p:ph type="title"/>
          </p:nvPr>
        </p:nvSpPr>
        <p:spPr>
          <a:xfrm>
            <a:off x="916939" y="235300"/>
            <a:ext cx="5494020" cy="696595"/>
          </a:xfrm>
          <a:prstGeom prst="rect">
            <a:avLst/>
          </a:prstGeom>
        </p:spPr>
        <p:txBody>
          <a:bodyPr vert="horz" wrap="square" lIns="0" tIns="12700" rIns="0" bIns="0" rtlCol="0">
            <a:spAutoFit/>
          </a:bodyPr>
          <a:lstStyle/>
          <a:p>
            <a:pPr marL="12700">
              <a:lnSpc>
                <a:spcPct val="100000"/>
              </a:lnSpc>
              <a:spcBef>
                <a:spcPts val="100"/>
              </a:spcBef>
            </a:pPr>
            <a:r>
              <a:rPr sz="4400" u="none" spc="50">
                <a:solidFill>
                  <a:srgbClr val="FFFFFF"/>
                </a:solidFill>
              </a:rPr>
              <a:t>Sep</a:t>
            </a:r>
            <a:r>
              <a:rPr sz="4400" u="none" spc="25">
                <a:solidFill>
                  <a:srgbClr val="FFFFFF"/>
                </a:solidFill>
              </a:rPr>
              <a:t>t</a:t>
            </a:r>
            <a:r>
              <a:rPr sz="4400" u="none" spc="-90">
                <a:solidFill>
                  <a:srgbClr val="FFFFFF"/>
                </a:solidFill>
              </a:rPr>
              <a:t>i</a:t>
            </a:r>
            <a:r>
              <a:rPr sz="4400" u="none" spc="305">
                <a:solidFill>
                  <a:srgbClr val="FFFFFF"/>
                </a:solidFill>
              </a:rPr>
              <a:t>c</a:t>
            </a:r>
            <a:r>
              <a:rPr sz="4400" u="none" spc="-145">
                <a:solidFill>
                  <a:srgbClr val="FFFFFF"/>
                </a:solidFill>
              </a:rPr>
              <a:t> </a:t>
            </a:r>
            <a:r>
              <a:rPr sz="4400" u="none" spc="-385">
                <a:solidFill>
                  <a:srgbClr val="FFFFFF"/>
                </a:solidFill>
              </a:rPr>
              <a:t>T</a:t>
            </a:r>
            <a:r>
              <a:rPr sz="4400" u="none" spc="50">
                <a:solidFill>
                  <a:srgbClr val="FFFFFF"/>
                </a:solidFill>
              </a:rPr>
              <a:t>a</a:t>
            </a:r>
            <a:r>
              <a:rPr sz="4400" u="none" spc="-85">
                <a:solidFill>
                  <a:srgbClr val="FFFFFF"/>
                </a:solidFill>
              </a:rPr>
              <a:t>n</a:t>
            </a:r>
            <a:r>
              <a:rPr sz="4400" u="none" spc="-35">
                <a:solidFill>
                  <a:srgbClr val="FFFFFF"/>
                </a:solidFill>
              </a:rPr>
              <a:t>k</a:t>
            </a:r>
            <a:r>
              <a:rPr sz="4400" u="none" spc="-160">
                <a:solidFill>
                  <a:srgbClr val="FFFFFF"/>
                </a:solidFill>
              </a:rPr>
              <a:t> </a:t>
            </a:r>
            <a:r>
              <a:rPr sz="4400" u="none" spc="-100">
                <a:solidFill>
                  <a:srgbClr val="FFFFFF"/>
                </a:solidFill>
              </a:rPr>
              <a:t>V</a:t>
            </a:r>
            <a:r>
              <a:rPr sz="4400" u="none" spc="-85">
                <a:solidFill>
                  <a:srgbClr val="FFFFFF"/>
                </a:solidFill>
              </a:rPr>
              <a:t>u</a:t>
            </a:r>
            <a:r>
              <a:rPr sz="4400" u="none" spc="50">
                <a:solidFill>
                  <a:srgbClr val="FFFFFF"/>
                </a:solidFill>
              </a:rPr>
              <a:t>l</a:t>
            </a:r>
            <a:r>
              <a:rPr sz="4400" u="none" spc="-85">
                <a:solidFill>
                  <a:srgbClr val="FFFFFF"/>
                </a:solidFill>
              </a:rPr>
              <a:t>n</a:t>
            </a:r>
            <a:r>
              <a:rPr sz="4400" u="none" spc="-20">
                <a:solidFill>
                  <a:srgbClr val="FFFFFF"/>
                </a:solidFill>
              </a:rPr>
              <a:t>e</a:t>
            </a:r>
            <a:r>
              <a:rPr sz="4400" u="none" spc="-280">
                <a:solidFill>
                  <a:srgbClr val="FFFFFF"/>
                </a:solidFill>
              </a:rPr>
              <a:t>r</a:t>
            </a:r>
            <a:r>
              <a:rPr sz="4400" u="none" spc="50">
                <a:solidFill>
                  <a:srgbClr val="FFFFFF"/>
                </a:solidFill>
              </a:rPr>
              <a:t>a</a:t>
            </a:r>
            <a:r>
              <a:rPr sz="4400" u="none" spc="-85">
                <a:solidFill>
                  <a:srgbClr val="FFFFFF"/>
                </a:solidFill>
              </a:rPr>
              <a:t>b</a:t>
            </a:r>
            <a:r>
              <a:rPr sz="4400" u="none" spc="-35">
                <a:solidFill>
                  <a:srgbClr val="FFFFFF"/>
                </a:solidFill>
              </a:rPr>
              <a:t>i</a:t>
            </a:r>
            <a:r>
              <a:rPr sz="4400" u="none" spc="50">
                <a:solidFill>
                  <a:srgbClr val="FFFFFF"/>
                </a:solidFill>
              </a:rPr>
              <a:t>l</a:t>
            </a:r>
            <a:r>
              <a:rPr sz="4400" u="none" spc="-90">
                <a:solidFill>
                  <a:srgbClr val="FFFFFF"/>
                </a:solidFill>
              </a:rPr>
              <a:t>i</a:t>
            </a:r>
            <a:r>
              <a:rPr sz="4400" u="none" spc="-150">
                <a:solidFill>
                  <a:srgbClr val="FFFFFF"/>
                </a:solidFill>
              </a:rPr>
              <a:t>t</a:t>
            </a:r>
            <a:r>
              <a:rPr sz="4400" u="none" spc="-90">
                <a:solidFill>
                  <a:srgbClr val="FFFFFF"/>
                </a:solidFill>
              </a:rPr>
              <a:t>y</a:t>
            </a:r>
            <a:endParaRPr sz="4400"/>
          </a:p>
        </p:txBody>
      </p:sp>
      <p:pic>
        <p:nvPicPr>
          <p:cNvPr id="4" name="object 4"/>
          <p:cNvPicPr/>
          <p:nvPr/>
        </p:nvPicPr>
        <p:blipFill>
          <a:blip r:embed="rId2" cstate="print"/>
          <a:stretch>
            <a:fillRect/>
          </a:stretch>
        </p:blipFill>
        <p:spPr>
          <a:xfrm>
            <a:off x="0" y="1316736"/>
            <a:ext cx="7608709" cy="4850256"/>
          </a:xfrm>
          <a:prstGeom prst="rect">
            <a:avLst/>
          </a:prstGeom>
        </p:spPr>
      </p:pic>
      <p:sp>
        <p:nvSpPr>
          <p:cNvPr id="5" name="object 5"/>
          <p:cNvSpPr txBox="1"/>
          <p:nvPr/>
        </p:nvSpPr>
        <p:spPr>
          <a:xfrm>
            <a:off x="2176480" y="5934834"/>
            <a:ext cx="5352415" cy="193675"/>
          </a:xfrm>
          <a:prstGeom prst="rect">
            <a:avLst/>
          </a:prstGeom>
        </p:spPr>
        <p:txBody>
          <a:bodyPr vert="horz" wrap="square" lIns="0" tIns="12700" rIns="0" bIns="0" rtlCol="0">
            <a:spAutoFit/>
          </a:bodyPr>
          <a:lstStyle/>
          <a:p>
            <a:pPr marL="12700">
              <a:lnSpc>
                <a:spcPct val="100000"/>
              </a:lnSpc>
              <a:spcBef>
                <a:spcPts val="100"/>
              </a:spcBef>
            </a:pPr>
            <a:r>
              <a:rPr sz="1100" i="1" spc="55">
                <a:latin typeface="Calibri"/>
                <a:cs typeface="Calibri"/>
              </a:rPr>
              <a:t>Source:</a:t>
            </a:r>
            <a:r>
              <a:rPr sz="1100" i="1" spc="-35">
                <a:latin typeface="Calibri"/>
                <a:cs typeface="Calibri"/>
              </a:rPr>
              <a:t> </a:t>
            </a:r>
            <a:r>
              <a:rPr sz="1100" i="1" spc="25">
                <a:latin typeface="Calibri"/>
                <a:cs typeface="Calibri"/>
              </a:rPr>
              <a:t>Miami-Dade</a:t>
            </a:r>
            <a:r>
              <a:rPr sz="1100" i="1" spc="-45">
                <a:latin typeface="Calibri"/>
                <a:cs typeface="Calibri"/>
              </a:rPr>
              <a:t> </a:t>
            </a:r>
            <a:r>
              <a:rPr sz="1100" i="1" spc="50">
                <a:latin typeface="Calibri"/>
                <a:cs typeface="Calibri"/>
              </a:rPr>
              <a:t>County</a:t>
            </a:r>
            <a:r>
              <a:rPr sz="1100" i="1" spc="-25">
                <a:latin typeface="Calibri"/>
                <a:cs typeface="Calibri"/>
              </a:rPr>
              <a:t> </a:t>
            </a:r>
            <a:r>
              <a:rPr sz="1100" i="1" spc="40">
                <a:latin typeface="Calibri"/>
                <a:cs typeface="Calibri"/>
              </a:rPr>
              <a:t>Plan</a:t>
            </a:r>
            <a:r>
              <a:rPr sz="1100" i="1" spc="-10">
                <a:latin typeface="Calibri"/>
                <a:cs typeface="Calibri"/>
              </a:rPr>
              <a:t> </a:t>
            </a:r>
            <a:r>
              <a:rPr sz="1100" i="1" spc="10">
                <a:latin typeface="Calibri"/>
                <a:cs typeface="Calibri"/>
              </a:rPr>
              <a:t>of</a:t>
            </a:r>
            <a:r>
              <a:rPr sz="1100" i="1" spc="-20">
                <a:latin typeface="Calibri"/>
                <a:cs typeface="Calibri"/>
              </a:rPr>
              <a:t> </a:t>
            </a:r>
            <a:r>
              <a:rPr sz="1100" i="1" spc="30">
                <a:latin typeface="Calibri"/>
                <a:cs typeface="Calibri"/>
              </a:rPr>
              <a:t>Action</a:t>
            </a:r>
            <a:r>
              <a:rPr sz="1100" i="1" spc="-10">
                <a:latin typeface="Calibri"/>
                <a:cs typeface="Calibri"/>
              </a:rPr>
              <a:t> </a:t>
            </a:r>
            <a:r>
              <a:rPr sz="1100" i="1" spc="30">
                <a:latin typeface="Calibri"/>
                <a:cs typeface="Calibri"/>
              </a:rPr>
              <a:t>Report,</a:t>
            </a:r>
            <a:r>
              <a:rPr sz="1100" i="1" spc="-35">
                <a:latin typeface="Calibri"/>
                <a:cs typeface="Calibri"/>
              </a:rPr>
              <a:t> </a:t>
            </a:r>
            <a:r>
              <a:rPr sz="1100" i="1" spc="60">
                <a:latin typeface="Calibri"/>
                <a:cs typeface="Calibri"/>
              </a:rPr>
              <a:t>December</a:t>
            </a:r>
            <a:r>
              <a:rPr sz="1100" i="1" spc="-60">
                <a:latin typeface="Calibri"/>
                <a:cs typeface="Calibri"/>
              </a:rPr>
              <a:t> </a:t>
            </a:r>
            <a:r>
              <a:rPr sz="1100" i="1" spc="25">
                <a:latin typeface="Calibri"/>
                <a:cs typeface="Calibri"/>
              </a:rPr>
              <a:t>2020</a:t>
            </a:r>
            <a:r>
              <a:rPr sz="1100" i="1" spc="-15">
                <a:latin typeface="Calibri"/>
                <a:cs typeface="Calibri"/>
              </a:rPr>
              <a:t> </a:t>
            </a:r>
            <a:r>
              <a:rPr sz="1100" i="1" spc="25">
                <a:latin typeface="Calibri"/>
                <a:cs typeface="Calibri"/>
              </a:rPr>
              <a:t>(modified</a:t>
            </a:r>
            <a:r>
              <a:rPr sz="1100" i="1" spc="-75">
                <a:latin typeface="Calibri"/>
                <a:cs typeface="Calibri"/>
              </a:rPr>
              <a:t> </a:t>
            </a:r>
            <a:r>
              <a:rPr sz="1100" i="1" spc="30">
                <a:latin typeface="Calibri"/>
                <a:cs typeface="Calibri"/>
              </a:rPr>
              <a:t>by</a:t>
            </a:r>
            <a:r>
              <a:rPr sz="1100" i="1" spc="-20">
                <a:latin typeface="Calibri"/>
                <a:cs typeface="Calibri"/>
              </a:rPr>
              <a:t> </a:t>
            </a:r>
            <a:r>
              <a:rPr sz="1100" i="1" spc="10">
                <a:latin typeface="Calibri"/>
                <a:cs typeface="Calibri"/>
              </a:rPr>
              <a:t>Ardurra)</a:t>
            </a:r>
            <a:endParaRPr sz="1100">
              <a:latin typeface="Calibri"/>
              <a:cs typeface="Calibri"/>
            </a:endParaRPr>
          </a:p>
        </p:txBody>
      </p:sp>
      <p:sp>
        <p:nvSpPr>
          <p:cNvPr id="6" name="object 6"/>
          <p:cNvSpPr txBox="1"/>
          <p:nvPr/>
        </p:nvSpPr>
        <p:spPr>
          <a:xfrm>
            <a:off x="11886920" y="6568407"/>
            <a:ext cx="158115" cy="211454"/>
          </a:xfrm>
          <a:prstGeom prst="rect">
            <a:avLst/>
          </a:prstGeom>
        </p:spPr>
        <p:txBody>
          <a:bodyPr vert="horz" wrap="square" lIns="0" tIns="3175" rIns="0" bIns="0" rtlCol="0">
            <a:spAutoFit/>
          </a:bodyPr>
          <a:lstStyle/>
          <a:p>
            <a:pPr marL="38100">
              <a:lnSpc>
                <a:spcPct val="100000"/>
              </a:lnSpc>
              <a:spcBef>
                <a:spcPts val="25"/>
              </a:spcBef>
            </a:pPr>
            <a:fld id="{81D60167-4931-47E6-BA6A-407CBD079E47}" type="slidenum">
              <a:rPr sz="1200" spc="30" dirty="0">
                <a:solidFill>
                  <a:srgbClr val="767676"/>
                </a:solidFill>
                <a:latin typeface="Calibri"/>
                <a:cs typeface="Calibri"/>
              </a:rPr>
              <a:t>4</a:t>
            </a:fld>
            <a:endParaRPr sz="1200">
              <a:latin typeface="Calibri"/>
              <a:cs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5555234" y="248920"/>
            <a:ext cx="6495415" cy="6598284"/>
            <a:chOff x="5555234" y="248920"/>
            <a:chExt cx="6495415" cy="6598284"/>
          </a:xfrm>
        </p:grpSpPr>
        <p:pic>
          <p:nvPicPr>
            <p:cNvPr id="3" name="object 3"/>
            <p:cNvPicPr/>
            <p:nvPr/>
          </p:nvPicPr>
          <p:blipFill>
            <a:blip r:embed="rId2" cstate="print"/>
            <a:stretch>
              <a:fillRect/>
            </a:stretch>
          </p:blipFill>
          <p:spPr>
            <a:xfrm>
              <a:off x="6582791" y="248920"/>
              <a:ext cx="5467604" cy="4334636"/>
            </a:xfrm>
            <a:prstGeom prst="rect">
              <a:avLst/>
            </a:prstGeom>
          </p:spPr>
        </p:pic>
        <p:pic>
          <p:nvPicPr>
            <p:cNvPr id="4" name="object 4"/>
            <p:cNvPicPr/>
            <p:nvPr/>
          </p:nvPicPr>
          <p:blipFill>
            <a:blip r:embed="rId3" cstate="print"/>
            <a:stretch>
              <a:fillRect/>
            </a:stretch>
          </p:blipFill>
          <p:spPr>
            <a:xfrm>
              <a:off x="8697722" y="4355007"/>
              <a:ext cx="2986278" cy="2321560"/>
            </a:xfrm>
            <a:prstGeom prst="rect">
              <a:avLst/>
            </a:prstGeom>
          </p:spPr>
        </p:pic>
        <p:pic>
          <p:nvPicPr>
            <p:cNvPr id="5" name="object 5"/>
            <p:cNvPicPr/>
            <p:nvPr/>
          </p:nvPicPr>
          <p:blipFill>
            <a:blip r:embed="rId4" cstate="print"/>
            <a:stretch>
              <a:fillRect/>
            </a:stretch>
          </p:blipFill>
          <p:spPr>
            <a:xfrm>
              <a:off x="5555234" y="4985609"/>
              <a:ext cx="1768920" cy="1861530"/>
            </a:xfrm>
            <a:prstGeom prst="rect">
              <a:avLst/>
            </a:prstGeom>
          </p:spPr>
        </p:pic>
      </p:grpSp>
      <p:sp>
        <p:nvSpPr>
          <p:cNvPr id="6" name="object 6"/>
          <p:cNvSpPr txBox="1">
            <a:spLocks noGrp="1"/>
          </p:cNvSpPr>
          <p:nvPr>
            <p:ph type="title"/>
          </p:nvPr>
        </p:nvSpPr>
        <p:spPr>
          <a:xfrm>
            <a:off x="220167" y="160401"/>
            <a:ext cx="4594225" cy="513715"/>
          </a:xfrm>
          <a:prstGeom prst="rect">
            <a:avLst/>
          </a:prstGeom>
        </p:spPr>
        <p:txBody>
          <a:bodyPr vert="horz" wrap="square" lIns="0" tIns="12700" rIns="0" bIns="0" rtlCol="0">
            <a:spAutoFit/>
          </a:bodyPr>
          <a:lstStyle/>
          <a:p>
            <a:pPr marL="12700">
              <a:lnSpc>
                <a:spcPct val="100000"/>
              </a:lnSpc>
              <a:spcBef>
                <a:spcPts val="100"/>
              </a:spcBef>
            </a:pPr>
            <a:r>
              <a:rPr sz="3200" b="0" u="none" spc="-10">
                <a:latin typeface="Calibri Light"/>
                <a:cs typeface="Calibri Light"/>
              </a:rPr>
              <a:t>Extensive</a:t>
            </a:r>
            <a:r>
              <a:rPr sz="3200" b="0" u="none" spc="-30">
                <a:latin typeface="Calibri Light"/>
                <a:cs typeface="Calibri Light"/>
              </a:rPr>
              <a:t> </a:t>
            </a:r>
            <a:r>
              <a:rPr sz="3200" b="0" u="none">
                <a:latin typeface="Calibri Light"/>
                <a:cs typeface="Calibri Light"/>
              </a:rPr>
              <a:t>sampling</a:t>
            </a:r>
            <a:r>
              <a:rPr sz="3200" b="0" u="none" spc="-10">
                <a:latin typeface="Calibri Light"/>
                <a:cs typeface="Calibri Light"/>
              </a:rPr>
              <a:t> </a:t>
            </a:r>
            <a:r>
              <a:rPr sz="3200" b="0" u="none" spc="-15">
                <a:latin typeface="Calibri Light"/>
                <a:cs typeface="Calibri Light"/>
              </a:rPr>
              <a:t>(‘Grabs’)</a:t>
            </a:r>
            <a:endParaRPr sz="3200">
              <a:latin typeface="Calibri Light"/>
              <a:cs typeface="Calibri Light"/>
            </a:endParaRPr>
          </a:p>
        </p:txBody>
      </p:sp>
      <p:sp>
        <p:nvSpPr>
          <p:cNvPr id="7" name="object 7"/>
          <p:cNvSpPr txBox="1"/>
          <p:nvPr/>
        </p:nvSpPr>
        <p:spPr>
          <a:xfrm>
            <a:off x="220167" y="726185"/>
            <a:ext cx="4363720" cy="2769235"/>
          </a:xfrm>
          <a:prstGeom prst="rect">
            <a:avLst/>
          </a:prstGeom>
        </p:spPr>
        <p:txBody>
          <a:bodyPr vert="horz" wrap="square" lIns="0" tIns="12700" rIns="0" bIns="0" rtlCol="0">
            <a:spAutoFit/>
          </a:bodyPr>
          <a:lstStyle/>
          <a:p>
            <a:pPr marL="299085" indent="-287020">
              <a:lnSpc>
                <a:spcPct val="100000"/>
              </a:lnSpc>
              <a:spcBef>
                <a:spcPts val="100"/>
              </a:spcBef>
              <a:buFont typeface="Arial"/>
              <a:buChar char="•"/>
              <a:tabLst>
                <a:tab pos="299085" algn="l"/>
                <a:tab pos="299720" algn="l"/>
              </a:tabLst>
            </a:pPr>
            <a:r>
              <a:rPr sz="1800" spc="-5">
                <a:latin typeface="Calibri"/>
                <a:cs typeface="Calibri"/>
              </a:rPr>
              <a:t>13-15</a:t>
            </a:r>
            <a:r>
              <a:rPr sz="1800" spc="-10">
                <a:latin typeface="Calibri"/>
                <a:cs typeface="Calibri"/>
              </a:rPr>
              <a:t> stations,</a:t>
            </a:r>
            <a:r>
              <a:rPr sz="1800">
                <a:latin typeface="Calibri"/>
                <a:cs typeface="Calibri"/>
              </a:rPr>
              <a:t> ebb</a:t>
            </a:r>
            <a:r>
              <a:rPr sz="1800" spc="-15">
                <a:latin typeface="Calibri"/>
                <a:cs typeface="Calibri"/>
              </a:rPr>
              <a:t> </a:t>
            </a:r>
            <a:r>
              <a:rPr sz="1800">
                <a:latin typeface="Calibri"/>
                <a:cs typeface="Calibri"/>
              </a:rPr>
              <a:t>tide</a:t>
            </a:r>
            <a:r>
              <a:rPr sz="1800" spc="5">
                <a:latin typeface="Calibri"/>
                <a:cs typeface="Calibri"/>
              </a:rPr>
              <a:t> </a:t>
            </a:r>
            <a:r>
              <a:rPr sz="1800" spc="-5">
                <a:latin typeface="Calibri"/>
                <a:cs typeface="Calibri"/>
              </a:rPr>
              <a:t>sampling</a:t>
            </a:r>
            <a:endParaRPr sz="1800">
              <a:latin typeface="Calibri"/>
              <a:cs typeface="Calibri"/>
            </a:endParaRPr>
          </a:p>
          <a:p>
            <a:pPr marL="299085" indent="-287020">
              <a:lnSpc>
                <a:spcPct val="100000"/>
              </a:lnSpc>
              <a:buFont typeface="Arial"/>
              <a:buChar char="•"/>
              <a:tabLst>
                <a:tab pos="299085" algn="l"/>
                <a:tab pos="299720" algn="l"/>
              </a:tabLst>
            </a:pPr>
            <a:r>
              <a:rPr sz="1800" spc="-35">
                <a:latin typeface="Calibri"/>
                <a:cs typeface="Calibri"/>
              </a:rPr>
              <a:t>Year</a:t>
            </a:r>
            <a:r>
              <a:rPr sz="1800" spc="-15">
                <a:latin typeface="Calibri"/>
                <a:cs typeface="Calibri"/>
              </a:rPr>
              <a:t> </a:t>
            </a:r>
            <a:r>
              <a:rPr sz="1800">
                <a:latin typeface="Calibri"/>
                <a:cs typeface="Calibri"/>
              </a:rPr>
              <a:t>1:</a:t>
            </a:r>
            <a:r>
              <a:rPr sz="1800" spc="10">
                <a:latin typeface="Calibri"/>
                <a:cs typeface="Calibri"/>
              </a:rPr>
              <a:t> </a:t>
            </a:r>
            <a:r>
              <a:rPr sz="1800">
                <a:latin typeface="Calibri"/>
                <a:cs typeface="Calibri"/>
              </a:rPr>
              <a:t>11/20</a:t>
            </a:r>
            <a:r>
              <a:rPr sz="1800" spc="-15">
                <a:latin typeface="Calibri"/>
                <a:cs typeface="Calibri"/>
              </a:rPr>
              <a:t> </a:t>
            </a:r>
            <a:r>
              <a:rPr sz="1800">
                <a:latin typeface="Calibri"/>
                <a:cs typeface="Calibri"/>
              </a:rPr>
              <a:t>– 9/21</a:t>
            </a:r>
          </a:p>
          <a:p>
            <a:pPr marL="299085" indent="-287020">
              <a:lnSpc>
                <a:spcPct val="100000"/>
              </a:lnSpc>
              <a:buFont typeface="Arial"/>
              <a:buChar char="•"/>
              <a:tabLst>
                <a:tab pos="299085" algn="l"/>
                <a:tab pos="299720" algn="l"/>
              </a:tabLst>
            </a:pPr>
            <a:r>
              <a:rPr sz="1800" spc="-35">
                <a:latin typeface="Calibri"/>
                <a:cs typeface="Calibri"/>
              </a:rPr>
              <a:t>Year</a:t>
            </a:r>
            <a:r>
              <a:rPr sz="1800" spc="-15">
                <a:latin typeface="Calibri"/>
                <a:cs typeface="Calibri"/>
              </a:rPr>
              <a:t> </a:t>
            </a:r>
            <a:r>
              <a:rPr sz="1800">
                <a:latin typeface="Calibri"/>
                <a:cs typeface="Calibri"/>
              </a:rPr>
              <a:t>2:</a:t>
            </a:r>
            <a:r>
              <a:rPr sz="1800" spc="10">
                <a:latin typeface="Calibri"/>
                <a:cs typeface="Calibri"/>
              </a:rPr>
              <a:t> </a:t>
            </a:r>
            <a:r>
              <a:rPr sz="1800">
                <a:latin typeface="Calibri"/>
                <a:cs typeface="Calibri"/>
              </a:rPr>
              <a:t>5/23</a:t>
            </a:r>
            <a:r>
              <a:rPr sz="1800" spc="-15">
                <a:latin typeface="Calibri"/>
                <a:cs typeface="Calibri"/>
              </a:rPr>
              <a:t> </a:t>
            </a:r>
            <a:r>
              <a:rPr sz="1800">
                <a:latin typeface="Calibri"/>
                <a:cs typeface="Calibri"/>
              </a:rPr>
              <a:t>– 5/24</a:t>
            </a:r>
          </a:p>
          <a:p>
            <a:pPr marL="299085" marR="5080" indent="-287020">
              <a:lnSpc>
                <a:spcPct val="100000"/>
              </a:lnSpc>
              <a:buFont typeface="Arial"/>
              <a:buChar char="•"/>
              <a:tabLst>
                <a:tab pos="299085" algn="l"/>
                <a:tab pos="299720" algn="l"/>
              </a:tabLst>
            </a:pPr>
            <a:r>
              <a:rPr sz="1800" spc="-10">
                <a:latin typeface="Calibri"/>
                <a:cs typeface="Calibri"/>
              </a:rPr>
              <a:t>Grab</a:t>
            </a:r>
            <a:r>
              <a:rPr sz="1800" spc="-5">
                <a:latin typeface="Calibri"/>
                <a:cs typeface="Calibri"/>
              </a:rPr>
              <a:t> samples</a:t>
            </a:r>
            <a:r>
              <a:rPr sz="1800" spc="-10">
                <a:latin typeface="Calibri"/>
                <a:cs typeface="Calibri"/>
              </a:rPr>
              <a:t> </a:t>
            </a:r>
            <a:r>
              <a:rPr sz="1800" spc="-5">
                <a:latin typeface="Calibri"/>
                <a:cs typeface="Calibri"/>
              </a:rPr>
              <a:t>(nutrients,</a:t>
            </a:r>
            <a:r>
              <a:rPr sz="1800" spc="10">
                <a:latin typeface="Calibri"/>
                <a:cs typeface="Calibri"/>
              </a:rPr>
              <a:t> </a:t>
            </a:r>
            <a:r>
              <a:rPr sz="1800" spc="-20">
                <a:latin typeface="Calibri"/>
                <a:cs typeface="Calibri"/>
              </a:rPr>
              <a:t>salinity, </a:t>
            </a:r>
            <a:r>
              <a:rPr sz="1800" spc="-15">
                <a:latin typeface="Calibri"/>
                <a:cs typeface="Calibri"/>
              </a:rPr>
              <a:t> </a:t>
            </a:r>
            <a:r>
              <a:rPr sz="1800" spc="-10">
                <a:latin typeface="Calibri"/>
                <a:cs typeface="Calibri"/>
              </a:rPr>
              <a:t>chlorophyll,</a:t>
            </a:r>
            <a:r>
              <a:rPr sz="1800" spc="20">
                <a:latin typeface="Calibri"/>
                <a:cs typeface="Calibri"/>
              </a:rPr>
              <a:t> </a:t>
            </a:r>
            <a:r>
              <a:rPr sz="1800" spc="-5">
                <a:latin typeface="Calibri"/>
                <a:cs typeface="Calibri"/>
              </a:rPr>
              <a:t>E.</a:t>
            </a:r>
            <a:r>
              <a:rPr sz="1800" spc="-10">
                <a:latin typeface="Calibri"/>
                <a:cs typeface="Calibri"/>
              </a:rPr>
              <a:t> coli,</a:t>
            </a:r>
            <a:r>
              <a:rPr sz="1800" spc="15">
                <a:latin typeface="Calibri"/>
                <a:cs typeface="Calibri"/>
              </a:rPr>
              <a:t> </a:t>
            </a:r>
            <a:r>
              <a:rPr sz="1800" spc="-15">
                <a:latin typeface="Calibri"/>
                <a:cs typeface="Calibri"/>
              </a:rPr>
              <a:t>Enterococci</a:t>
            </a:r>
            <a:r>
              <a:rPr sz="1800" spc="10">
                <a:latin typeface="Calibri"/>
                <a:cs typeface="Calibri"/>
              </a:rPr>
              <a:t> </a:t>
            </a:r>
            <a:r>
              <a:rPr sz="1800">
                <a:latin typeface="Calibri"/>
                <a:cs typeface="Calibri"/>
              </a:rPr>
              <a:t>and</a:t>
            </a:r>
            <a:r>
              <a:rPr sz="1800" spc="5">
                <a:latin typeface="Calibri"/>
                <a:cs typeface="Calibri"/>
              </a:rPr>
              <a:t> </a:t>
            </a:r>
            <a:r>
              <a:rPr sz="1800" spc="-5">
                <a:latin typeface="Calibri"/>
                <a:cs typeface="Calibri"/>
              </a:rPr>
              <a:t>qPCR </a:t>
            </a:r>
            <a:r>
              <a:rPr sz="1800">
                <a:latin typeface="Calibri"/>
                <a:cs typeface="Calibri"/>
              </a:rPr>
              <a:t> </a:t>
            </a:r>
            <a:r>
              <a:rPr sz="1800" spc="-10">
                <a:latin typeface="Calibri"/>
                <a:cs typeface="Calibri"/>
              </a:rPr>
              <a:t>microbial</a:t>
            </a:r>
            <a:r>
              <a:rPr sz="1800" spc="10">
                <a:latin typeface="Calibri"/>
                <a:cs typeface="Calibri"/>
              </a:rPr>
              <a:t> </a:t>
            </a:r>
            <a:r>
              <a:rPr sz="1800" spc="-10">
                <a:latin typeface="Calibri"/>
                <a:cs typeface="Calibri"/>
              </a:rPr>
              <a:t>source</a:t>
            </a:r>
            <a:r>
              <a:rPr sz="1800" spc="-5">
                <a:latin typeface="Calibri"/>
                <a:cs typeface="Calibri"/>
              </a:rPr>
              <a:t> </a:t>
            </a:r>
            <a:r>
              <a:rPr sz="1800" spc="-10">
                <a:latin typeface="Calibri"/>
                <a:cs typeface="Calibri"/>
              </a:rPr>
              <a:t>tracking</a:t>
            </a:r>
            <a:r>
              <a:rPr sz="1800" spc="15">
                <a:latin typeface="Calibri"/>
                <a:cs typeface="Calibri"/>
              </a:rPr>
              <a:t> </a:t>
            </a:r>
            <a:r>
              <a:rPr sz="1800" spc="-10">
                <a:latin typeface="Calibri"/>
                <a:cs typeface="Calibri"/>
              </a:rPr>
              <a:t>assays)</a:t>
            </a:r>
            <a:r>
              <a:rPr sz="1800" spc="-20">
                <a:latin typeface="Calibri"/>
                <a:cs typeface="Calibri"/>
              </a:rPr>
              <a:t> </a:t>
            </a:r>
            <a:r>
              <a:rPr sz="1800">
                <a:latin typeface="Calibri"/>
                <a:cs typeface="Calibri"/>
              </a:rPr>
              <a:t>and</a:t>
            </a:r>
            <a:r>
              <a:rPr sz="1800" spc="20">
                <a:latin typeface="Calibri"/>
                <a:cs typeface="Calibri"/>
              </a:rPr>
              <a:t> </a:t>
            </a:r>
            <a:r>
              <a:rPr sz="1800" spc="-5">
                <a:latin typeface="Calibri"/>
                <a:cs typeface="Calibri"/>
              </a:rPr>
              <a:t>sonde </a:t>
            </a:r>
            <a:r>
              <a:rPr sz="1800" spc="-395">
                <a:latin typeface="Calibri"/>
                <a:cs typeface="Calibri"/>
              </a:rPr>
              <a:t> </a:t>
            </a:r>
            <a:r>
              <a:rPr sz="1800" spc="-15">
                <a:latin typeface="Calibri"/>
                <a:cs typeface="Calibri"/>
              </a:rPr>
              <a:t>(DO,</a:t>
            </a:r>
            <a:r>
              <a:rPr sz="1800" spc="35">
                <a:latin typeface="Calibri"/>
                <a:cs typeface="Calibri"/>
              </a:rPr>
              <a:t> </a:t>
            </a:r>
            <a:r>
              <a:rPr sz="1800" spc="-5">
                <a:latin typeface="Calibri"/>
                <a:cs typeface="Calibri"/>
              </a:rPr>
              <a:t>temp,</a:t>
            </a:r>
            <a:r>
              <a:rPr sz="1800" spc="30">
                <a:latin typeface="Calibri"/>
                <a:cs typeface="Calibri"/>
              </a:rPr>
              <a:t> </a:t>
            </a:r>
            <a:r>
              <a:rPr sz="1800" spc="-5">
                <a:latin typeface="Calibri"/>
                <a:cs typeface="Calibri"/>
              </a:rPr>
              <a:t>pH,</a:t>
            </a:r>
            <a:r>
              <a:rPr sz="1800" spc="30">
                <a:latin typeface="Calibri"/>
                <a:cs typeface="Calibri"/>
              </a:rPr>
              <a:t> </a:t>
            </a:r>
            <a:r>
              <a:rPr sz="1800" spc="-5">
                <a:latin typeface="Calibri"/>
                <a:cs typeface="Calibri"/>
              </a:rPr>
              <a:t>salinity)</a:t>
            </a:r>
            <a:r>
              <a:rPr sz="1800" spc="30">
                <a:latin typeface="Calibri"/>
                <a:cs typeface="Calibri"/>
              </a:rPr>
              <a:t> </a:t>
            </a:r>
            <a:r>
              <a:rPr sz="1800" spc="-5">
                <a:latin typeface="Calibri"/>
                <a:cs typeface="Calibri"/>
              </a:rPr>
              <a:t>measurements</a:t>
            </a:r>
            <a:r>
              <a:rPr sz="1800" spc="15">
                <a:latin typeface="Calibri"/>
                <a:cs typeface="Calibri"/>
              </a:rPr>
              <a:t> </a:t>
            </a:r>
            <a:r>
              <a:rPr sz="1800" spc="-10">
                <a:latin typeface="Calibri"/>
                <a:cs typeface="Calibri"/>
              </a:rPr>
              <a:t>at </a:t>
            </a:r>
            <a:r>
              <a:rPr sz="1800" spc="-5">
                <a:latin typeface="Calibri"/>
                <a:cs typeface="Calibri"/>
              </a:rPr>
              <a:t> </a:t>
            </a:r>
            <a:r>
              <a:rPr sz="1800">
                <a:latin typeface="Calibri"/>
                <a:cs typeface="Calibri"/>
              </a:rPr>
              <a:t>all</a:t>
            </a:r>
            <a:r>
              <a:rPr sz="1800" spc="-10">
                <a:latin typeface="Calibri"/>
                <a:cs typeface="Calibri"/>
              </a:rPr>
              <a:t> </a:t>
            </a:r>
            <a:r>
              <a:rPr sz="1800" spc="-15">
                <a:latin typeface="Calibri"/>
                <a:cs typeface="Calibri"/>
              </a:rPr>
              <a:t>stations</a:t>
            </a:r>
            <a:endParaRPr sz="1800">
              <a:latin typeface="Calibri"/>
              <a:cs typeface="Calibri"/>
            </a:endParaRPr>
          </a:p>
          <a:p>
            <a:pPr marL="299085" marR="118745" indent="-287020">
              <a:lnSpc>
                <a:spcPct val="100000"/>
              </a:lnSpc>
              <a:buFont typeface="Arial"/>
              <a:buChar char="•"/>
              <a:tabLst>
                <a:tab pos="299085" algn="l"/>
                <a:tab pos="299720" algn="l"/>
              </a:tabLst>
            </a:pPr>
            <a:r>
              <a:rPr sz="1800">
                <a:latin typeface="Calibri"/>
                <a:cs typeface="Calibri"/>
              </a:rPr>
              <a:t>3 </a:t>
            </a:r>
            <a:r>
              <a:rPr sz="1800" spc="-10">
                <a:latin typeface="Calibri"/>
                <a:cs typeface="Calibri"/>
              </a:rPr>
              <a:t>wet </a:t>
            </a:r>
            <a:r>
              <a:rPr sz="1800">
                <a:latin typeface="Calibri"/>
                <a:cs typeface="Calibri"/>
              </a:rPr>
              <a:t>&amp; 2 dry also </a:t>
            </a:r>
            <a:r>
              <a:rPr sz="1800" spc="-5">
                <a:latin typeface="Calibri"/>
                <a:cs typeface="Calibri"/>
              </a:rPr>
              <a:t>w/metals </a:t>
            </a:r>
            <a:r>
              <a:rPr sz="1800">
                <a:latin typeface="Calibri"/>
                <a:cs typeface="Calibri"/>
              </a:rPr>
              <a:t>&amp; </a:t>
            </a:r>
            <a:r>
              <a:rPr sz="1800" spc="-20">
                <a:latin typeface="Calibri"/>
                <a:cs typeface="Calibri"/>
              </a:rPr>
              <a:t>wastewater </a:t>
            </a:r>
            <a:r>
              <a:rPr sz="1800" spc="-395">
                <a:latin typeface="Calibri"/>
                <a:cs typeface="Calibri"/>
              </a:rPr>
              <a:t> </a:t>
            </a:r>
            <a:r>
              <a:rPr sz="1800" spc="-15">
                <a:latin typeface="Calibri"/>
                <a:cs typeface="Calibri"/>
              </a:rPr>
              <a:t>tracers</a:t>
            </a:r>
            <a:endParaRPr sz="1800">
              <a:latin typeface="Calibri"/>
              <a:cs typeface="Calibri"/>
            </a:endParaRPr>
          </a:p>
        </p:txBody>
      </p:sp>
      <p:pic>
        <p:nvPicPr>
          <p:cNvPr id="8" name="object 8"/>
          <p:cNvPicPr/>
          <p:nvPr/>
        </p:nvPicPr>
        <p:blipFill>
          <a:blip r:embed="rId5" cstate="print"/>
          <a:stretch>
            <a:fillRect/>
          </a:stretch>
        </p:blipFill>
        <p:spPr>
          <a:xfrm>
            <a:off x="4729734" y="932561"/>
            <a:ext cx="1547240" cy="1458849"/>
          </a:xfrm>
          <a:prstGeom prst="rect">
            <a:avLst/>
          </a:prstGeom>
        </p:spPr>
      </p:pic>
      <p:sp>
        <p:nvSpPr>
          <p:cNvPr id="9" name="object 9"/>
          <p:cNvSpPr txBox="1"/>
          <p:nvPr/>
        </p:nvSpPr>
        <p:spPr>
          <a:xfrm>
            <a:off x="4797678" y="973328"/>
            <a:ext cx="755650" cy="391160"/>
          </a:xfrm>
          <a:prstGeom prst="rect">
            <a:avLst/>
          </a:prstGeom>
        </p:spPr>
        <p:txBody>
          <a:bodyPr vert="horz" wrap="square" lIns="0" tIns="12700" rIns="0" bIns="0" rtlCol="0">
            <a:spAutoFit/>
          </a:bodyPr>
          <a:lstStyle/>
          <a:p>
            <a:pPr marL="12700">
              <a:lnSpc>
                <a:spcPct val="100000"/>
              </a:lnSpc>
              <a:spcBef>
                <a:spcPts val="100"/>
              </a:spcBef>
            </a:pPr>
            <a:r>
              <a:rPr sz="2400" b="1" spc="-5">
                <a:solidFill>
                  <a:srgbClr val="FFFFFF"/>
                </a:solidFill>
                <a:latin typeface="Calibri"/>
                <a:cs typeface="Calibri"/>
              </a:rPr>
              <a:t>G</a:t>
            </a:r>
            <a:r>
              <a:rPr sz="2400" b="1" spc="-55">
                <a:solidFill>
                  <a:srgbClr val="FFFFFF"/>
                </a:solidFill>
                <a:latin typeface="Calibri"/>
                <a:cs typeface="Calibri"/>
              </a:rPr>
              <a:t>r</a:t>
            </a:r>
            <a:r>
              <a:rPr sz="2400" b="1">
                <a:solidFill>
                  <a:srgbClr val="FFFFFF"/>
                </a:solidFill>
                <a:latin typeface="Calibri"/>
                <a:cs typeface="Calibri"/>
              </a:rPr>
              <a:t>a</a:t>
            </a:r>
            <a:r>
              <a:rPr sz="2400" b="1" spc="-15">
                <a:solidFill>
                  <a:srgbClr val="FFFFFF"/>
                </a:solidFill>
                <a:latin typeface="Calibri"/>
                <a:cs typeface="Calibri"/>
              </a:rPr>
              <a:t>b</a:t>
            </a:r>
            <a:r>
              <a:rPr sz="2400" b="1">
                <a:solidFill>
                  <a:srgbClr val="FFFFFF"/>
                </a:solidFill>
                <a:latin typeface="Calibri"/>
                <a:cs typeface="Calibri"/>
              </a:rPr>
              <a:t>s</a:t>
            </a:r>
            <a:endParaRPr sz="2400">
              <a:latin typeface="Calibri"/>
              <a:cs typeface="Calibri"/>
            </a:endParaRPr>
          </a:p>
        </p:txBody>
      </p:sp>
      <p:sp>
        <p:nvSpPr>
          <p:cNvPr id="10" name="object 10"/>
          <p:cNvSpPr txBox="1"/>
          <p:nvPr/>
        </p:nvSpPr>
        <p:spPr>
          <a:xfrm>
            <a:off x="256438" y="5857443"/>
            <a:ext cx="3068955" cy="804545"/>
          </a:xfrm>
          <a:prstGeom prst="rect">
            <a:avLst/>
          </a:prstGeom>
        </p:spPr>
        <p:txBody>
          <a:bodyPr vert="horz" wrap="square" lIns="0" tIns="127635" rIns="0" bIns="0" rtlCol="0">
            <a:spAutoFit/>
          </a:bodyPr>
          <a:lstStyle/>
          <a:p>
            <a:pPr marL="12700">
              <a:lnSpc>
                <a:spcPct val="100000"/>
              </a:lnSpc>
              <a:spcBef>
                <a:spcPts val="1005"/>
              </a:spcBef>
            </a:pPr>
            <a:r>
              <a:rPr sz="1800" b="0">
                <a:latin typeface="Calibri Light"/>
                <a:cs typeface="Calibri Light"/>
              </a:rPr>
              <a:t>2)</a:t>
            </a:r>
            <a:r>
              <a:rPr sz="1800" b="0" spc="-25">
                <a:latin typeface="Calibri Light"/>
                <a:cs typeface="Calibri Light"/>
              </a:rPr>
              <a:t> </a:t>
            </a:r>
            <a:r>
              <a:rPr sz="1800" b="0" spc="-40">
                <a:latin typeface="Calibri Light"/>
                <a:cs typeface="Calibri Light"/>
              </a:rPr>
              <a:t>Total</a:t>
            </a:r>
            <a:r>
              <a:rPr sz="1800" b="0" spc="-5">
                <a:latin typeface="Calibri Light"/>
                <a:cs typeface="Calibri Light"/>
              </a:rPr>
              <a:t> </a:t>
            </a:r>
            <a:r>
              <a:rPr sz="1800" b="0" spc="-10">
                <a:latin typeface="Calibri Light"/>
                <a:cs typeface="Calibri Light"/>
              </a:rPr>
              <a:t>nitrogen</a:t>
            </a:r>
            <a:r>
              <a:rPr sz="1800" b="0" spc="-5">
                <a:latin typeface="Calibri Light"/>
                <a:cs typeface="Calibri Light"/>
              </a:rPr>
              <a:t> </a:t>
            </a:r>
            <a:r>
              <a:rPr sz="1800" b="0">
                <a:latin typeface="Calibri Light"/>
                <a:cs typeface="Calibri Light"/>
              </a:rPr>
              <a:t>and</a:t>
            </a:r>
            <a:r>
              <a:rPr sz="1800" b="0" spc="-20">
                <a:latin typeface="Calibri Light"/>
                <a:cs typeface="Calibri Light"/>
              </a:rPr>
              <a:t> </a:t>
            </a:r>
            <a:r>
              <a:rPr sz="1800" b="0">
                <a:latin typeface="Calibri Light"/>
                <a:cs typeface="Calibri Light"/>
              </a:rPr>
              <a:t>phosphorus</a:t>
            </a:r>
            <a:endParaRPr sz="1800">
              <a:latin typeface="Calibri Light"/>
              <a:cs typeface="Calibri Light"/>
            </a:endParaRPr>
          </a:p>
          <a:p>
            <a:pPr marL="300355" indent="-287020">
              <a:lnSpc>
                <a:spcPct val="100000"/>
              </a:lnSpc>
              <a:spcBef>
                <a:spcPts val="910"/>
              </a:spcBef>
              <a:buFont typeface="Arial"/>
              <a:buChar char="•"/>
              <a:tabLst>
                <a:tab pos="300355" algn="l"/>
                <a:tab pos="300990" algn="l"/>
              </a:tabLst>
            </a:pPr>
            <a:r>
              <a:rPr sz="1800" spc="-5">
                <a:latin typeface="Calibri"/>
                <a:cs typeface="Calibri"/>
              </a:rPr>
              <a:t>Autosampling</a:t>
            </a:r>
            <a:r>
              <a:rPr sz="1800" spc="-20">
                <a:latin typeface="Calibri"/>
                <a:cs typeface="Calibri"/>
              </a:rPr>
              <a:t> </a:t>
            </a:r>
            <a:r>
              <a:rPr sz="1800" spc="-5">
                <a:latin typeface="Calibri"/>
                <a:cs typeface="Calibri"/>
              </a:rPr>
              <a:t>at</a:t>
            </a:r>
            <a:r>
              <a:rPr sz="1800" spc="-30">
                <a:latin typeface="Calibri"/>
                <a:cs typeface="Calibri"/>
              </a:rPr>
              <a:t> </a:t>
            </a:r>
            <a:r>
              <a:rPr sz="1800">
                <a:latin typeface="Calibri"/>
                <a:cs typeface="Calibri"/>
              </a:rPr>
              <a:t>4</a:t>
            </a:r>
            <a:r>
              <a:rPr sz="1800" spc="-25">
                <a:latin typeface="Calibri"/>
                <a:cs typeface="Calibri"/>
              </a:rPr>
              <a:t> </a:t>
            </a:r>
            <a:r>
              <a:rPr sz="1800" spc="-10">
                <a:latin typeface="Calibri"/>
                <a:cs typeface="Calibri"/>
              </a:rPr>
              <a:t>stations</a:t>
            </a:r>
            <a:endParaRPr sz="1800">
              <a:latin typeface="Calibri"/>
              <a:cs typeface="Calibri"/>
            </a:endParaRPr>
          </a:p>
        </p:txBody>
      </p:sp>
      <p:sp>
        <p:nvSpPr>
          <p:cNvPr id="11" name="object 11"/>
          <p:cNvSpPr txBox="1"/>
          <p:nvPr/>
        </p:nvSpPr>
        <p:spPr>
          <a:xfrm>
            <a:off x="6606031" y="6410045"/>
            <a:ext cx="1664335" cy="391795"/>
          </a:xfrm>
          <a:prstGeom prst="rect">
            <a:avLst/>
          </a:prstGeom>
        </p:spPr>
        <p:txBody>
          <a:bodyPr vert="horz" wrap="square" lIns="0" tIns="12700" rIns="0" bIns="0" rtlCol="0">
            <a:spAutoFit/>
          </a:bodyPr>
          <a:lstStyle/>
          <a:p>
            <a:pPr marL="12700">
              <a:lnSpc>
                <a:spcPct val="100000"/>
              </a:lnSpc>
              <a:spcBef>
                <a:spcPts val="100"/>
              </a:spcBef>
            </a:pPr>
            <a:r>
              <a:rPr sz="2400" b="1" spc="-5">
                <a:latin typeface="Calibri"/>
                <a:cs typeface="Calibri"/>
              </a:rPr>
              <a:t>Autosampler</a:t>
            </a:r>
            <a:endParaRPr sz="2400">
              <a:latin typeface="Calibri"/>
              <a:cs typeface="Calibri"/>
            </a:endParaRPr>
          </a:p>
        </p:txBody>
      </p:sp>
      <p:grpSp>
        <p:nvGrpSpPr>
          <p:cNvPr id="12" name="object 12"/>
          <p:cNvGrpSpPr/>
          <p:nvPr/>
        </p:nvGrpSpPr>
        <p:grpSpPr>
          <a:xfrm>
            <a:off x="5070995" y="298958"/>
            <a:ext cx="5603240" cy="5643880"/>
            <a:chOff x="5070995" y="298958"/>
            <a:chExt cx="5603240" cy="5643880"/>
          </a:xfrm>
        </p:grpSpPr>
        <p:pic>
          <p:nvPicPr>
            <p:cNvPr id="13" name="object 13"/>
            <p:cNvPicPr/>
            <p:nvPr/>
          </p:nvPicPr>
          <p:blipFill>
            <a:blip r:embed="rId6" cstate="print"/>
            <a:stretch>
              <a:fillRect/>
            </a:stretch>
          </p:blipFill>
          <p:spPr>
            <a:xfrm>
              <a:off x="5070995" y="3507359"/>
              <a:ext cx="1417815" cy="1429482"/>
            </a:xfrm>
            <a:prstGeom prst="rect">
              <a:avLst/>
            </a:prstGeom>
          </p:spPr>
        </p:pic>
        <p:sp>
          <p:nvSpPr>
            <p:cNvPr id="14" name="object 14"/>
            <p:cNvSpPr/>
            <p:nvPr/>
          </p:nvSpPr>
          <p:spPr>
            <a:xfrm>
              <a:off x="8004175" y="773811"/>
              <a:ext cx="309245" cy="273685"/>
            </a:xfrm>
            <a:custGeom>
              <a:avLst/>
              <a:gdLst/>
              <a:ahLst/>
              <a:cxnLst/>
              <a:rect l="l" t="t" r="r" b="b"/>
              <a:pathLst>
                <a:path w="309245" h="273684">
                  <a:moveTo>
                    <a:pt x="154431" y="0"/>
                  </a:moveTo>
                  <a:lnTo>
                    <a:pt x="117982" y="104393"/>
                  </a:lnTo>
                  <a:lnTo>
                    <a:pt x="0" y="104393"/>
                  </a:lnTo>
                  <a:lnTo>
                    <a:pt x="95376" y="168910"/>
                  </a:lnTo>
                  <a:lnTo>
                    <a:pt x="58927" y="273176"/>
                  </a:lnTo>
                  <a:lnTo>
                    <a:pt x="154431" y="208661"/>
                  </a:lnTo>
                  <a:lnTo>
                    <a:pt x="249808" y="273176"/>
                  </a:lnTo>
                  <a:lnTo>
                    <a:pt x="213359" y="168910"/>
                  </a:lnTo>
                  <a:lnTo>
                    <a:pt x="308736" y="104393"/>
                  </a:lnTo>
                  <a:lnTo>
                    <a:pt x="190880" y="104393"/>
                  </a:lnTo>
                  <a:lnTo>
                    <a:pt x="154431" y="0"/>
                  </a:lnTo>
                  <a:close/>
                </a:path>
              </a:pathLst>
            </a:custGeom>
            <a:solidFill>
              <a:srgbClr val="4471C4"/>
            </a:solidFill>
          </p:spPr>
          <p:txBody>
            <a:bodyPr wrap="square" lIns="0" tIns="0" rIns="0" bIns="0" rtlCol="0"/>
            <a:lstStyle/>
            <a:p>
              <a:endParaRPr/>
            </a:p>
          </p:txBody>
        </p:sp>
        <p:sp>
          <p:nvSpPr>
            <p:cNvPr id="15" name="object 15"/>
            <p:cNvSpPr/>
            <p:nvPr/>
          </p:nvSpPr>
          <p:spPr>
            <a:xfrm>
              <a:off x="8004175" y="773811"/>
              <a:ext cx="309245" cy="273685"/>
            </a:xfrm>
            <a:custGeom>
              <a:avLst/>
              <a:gdLst/>
              <a:ahLst/>
              <a:cxnLst/>
              <a:rect l="l" t="t" r="r" b="b"/>
              <a:pathLst>
                <a:path w="309245" h="273684">
                  <a:moveTo>
                    <a:pt x="0" y="104393"/>
                  </a:moveTo>
                  <a:lnTo>
                    <a:pt x="117982" y="104393"/>
                  </a:lnTo>
                  <a:lnTo>
                    <a:pt x="154431" y="0"/>
                  </a:lnTo>
                  <a:lnTo>
                    <a:pt x="190880" y="104393"/>
                  </a:lnTo>
                  <a:lnTo>
                    <a:pt x="308736" y="104393"/>
                  </a:lnTo>
                  <a:lnTo>
                    <a:pt x="213359" y="168910"/>
                  </a:lnTo>
                  <a:lnTo>
                    <a:pt x="249808" y="273176"/>
                  </a:lnTo>
                  <a:lnTo>
                    <a:pt x="154431" y="208661"/>
                  </a:lnTo>
                  <a:lnTo>
                    <a:pt x="58927" y="273176"/>
                  </a:lnTo>
                  <a:lnTo>
                    <a:pt x="95376" y="168910"/>
                  </a:lnTo>
                  <a:lnTo>
                    <a:pt x="0" y="104393"/>
                  </a:lnTo>
                  <a:close/>
                </a:path>
              </a:pathLst>
            </a:custGeom>
            <a:ln w="12700">
              <a:solidFill>
                <a:srgbClr val="2E528F"/>
              </a:solidFill>
            </a:ln>
          </p:spPr>
          <p:txBody>
            <a:bodyPr wrap="square" lIns="0" tIns="0" rIns="0" bIns="0" rtlCol="0"/>
            <a:lstStyle/>
            <a:p>
              <a:endParaRPr/>
            </a:p>
          </p:txBody>
        </p:sp>
        <p:sp>
          <p:nvSpPr>
            <p:cNvPr id="16" name="object 16"/>
            <p:cNvSpPr/>
            <p:nvPr/>
          </p:nvSpPr>
          <p:spPr>
            <a:xfrm>
              <a:off x="10137648" y="3051556"/>
              <a:ext cx="309245" cy="273685"/>
            </a:xfrm>
            <a:custGeom>
              <a:avLst/>
              <a:gdLst/>
              <a:ahLst/>
              <a:cxnLst/>
              <a:rect l="l" t="t" r="r" b="b"/>
              <a:pathLst>
                <a:path w="309245" h="273685">
                  <a:moveTo>
                    <a:pt x="154431" y="0"/>
                  </a:moveTo>
                  <a:lnTo>
                    <a:pt x="117982" y="104394"/>
                  </a:lnTo>
                  <a:lnTo>
                    <a:pt x="0" y="104394"/>
                  </a:lnTo>
                  <a:lnTo>
                    <a:pt x="95376" y="168783"/>
                  </a:lnTo>
                  <a:lnTo>
                    <a:pt x="58927" y="273177"/>
                  </a:lnTo>
                  <a:lnTo>
                    <a:pt x="154431" y="208661"/>
                  </a:lnTo>
                  <a:lnTo>
                    <a:pt x="249808" y="273177"/>
                  </a:lnTo>
                  <a:lnTo>
                    <a:pt x="213359" y="168783"/>
                  </a:lnTo>
                  <a:lnTo>
                    <a:pt x="308736" y="104394"/>
                  </a:lnTo>
                  <a:lnTo>
                    <a:pt x="190880" y="104394"/>
                  </a:lnTo>
                  <a:lnTo>
                    <a:pt x="154431" y="0"/>
                  </a:lnTo>
                  <a:close/>
                </a:path>
              </a:pathLst>
            </a:custGeom>
            <a:solidFill>
              <a:srgbClr val="4471C4"/>
            </a:solidFill>
          </p:spPr>
          <p:txBody>
            <a:bodyPr wrap="square" lIns="0" tIns="0" rIns="0" bIns="0" rtlCol="0"/>
            <a:lstStyle/>
            <a:p>
              <a:endParaRPr/>
            </a:p>
          </p:txBody>
        </p:sp>
        <p:sp>
          <p:nvSpPr>
            <p:cNvPr id="17" name="object 17"/>
            <p:cNvSpPr/>
            <p:nvPr/>
          </p:nvSpPr>
          <p:spPr>
            <a:xfrm>
              <a:off x="10137648" y="3051556"/>
              <a:ext cx="309245" cy="273685"/>
            </a:xfrm>
            <a:custGeom>
              <a:avLst/>
              <a:gdLst/>
              <a:ahLst/>
              <a:cxnLst/>
              <a:rect l="l" t="t" r="r" b="b"/>
              <a:pathLst>
                <a:path w="309245" h="273685">
                  <a:moveTo>
                    <a:pt x="0" y="104394"/>
                  </a:moveTo>
                  <a:lnTo>
                    <a:pt x="117982" y="104394"/>
                  </a:lnTo>
                  <a:lnTo>
                    <a:pt x="154431" y="0"/>
                  </a:lnTo>
                  <a:lnTo>
                    <a:pt x="190880" y="104394"/>
                  </a:lnTo>
                  <a:lnTo>
                    <a:pt x="308736" y="104394"/>
                  </a:lnTo>
                  <a:lnTo>
                    <a:pt x="213359" y="168783"/>
                  </a:lnTo>
                  <a:lnTo>
                    <a:pt x="249808" y="273177"/>
                  </a:lnTo>
                  <a:lnTo>
                    <a:pt x="154431" y="208661"/>
                  </a:lnTo>
                  <a:lnTo>
                    <a:pt x="58927" y="273177"/>
                  </a:lnTo>
                  <a:lnTo>
                    <a:pt x="95376" y="168783"/>
                  </a:lnTo>
                  <a:lnTo>
                    <a:pt x="0" y="104394"/>
                  </a:lnTo>
                  <a:close/>
                </a:path>
              </a:pathLst>
            </a:custGeom>
            <a:ln w="12700">
              <a:solidFill>
                <a:srgbClr val="2E528F"/>
              </a:solidFill>
            </a:ln>
          </p:spPr>
          <p:txBody>
            <a:bodyPr wrap="square" lIns="0" tIns="0" rIns="0" bIns="0" rtlCol="0"/>
            <a:lstStyle/>
            <a:p>
              <a:endParaRPr/>
            </a:p>
          </p:txBody>
        </p:sp>
        <p:sp>
          <p:nvSpPr>
            <p:cNvPr id="18" name="object 18"/>
            <p:cNvSpPr/>
            <p:nvPr/>
          </p:nvSpPr>
          <p:spPr>
            <a:xfrm>
              <a:off x="6892798" y="441833"/>
              <a:ext cx="309245" cy="273685"/>
            </a:xfrm>
            <a:custGeom>
              <a:avLst/>
              <a:gdLst/>
              <a:ahLst/>
              <a:cxnLst/>
              <a:rect l="l" t="t" r="r" b="b"/>
              <a:pathLst>
                <a:path w="309245" h="273684">
                  <a:moveTo>
                    <a:pt x="154431" y="0"/>
                  </a:moveTo>
                  <a:lnTo>
                    <a:pt x="117982" y="104393"/>
                  </a:lnTo>
                  <a:lnTo>
                    <a:pt x="0" y="104393"/>
                  </a:lnTo>
                  <a:lnTo>
                    <a:pt x="95376" y="168782"/>
                  </a:lnTo>
                  <a:lnTo>
                    <a:pt x="59054" y="273176"/>
                  </a:lnTo>
                  <a:lnTo>
                    <a:pt x="154431" y="208661"/>
                  </a:lnTo>
                  <a:lnTo>
                    <a:pt x="249808" y="273176"/>
                  </a:lnTo>
                  <a:lnTo>
                    <a:pt x="213359" y="168782"/>
                  </a:lnTo>
                  <a:lnTo>
                    <a:pt x="308736" y="104393"/>
                  </a:lnTo>
                  <a:lnTo>
                    <a:pt x="190880" y="104393"/>
                  </a:lnTo>
                  <a:lnTo>
                    <a:pt x="154431" y="0"/>
                  </a:lnTo>
                  <a:close/>
                </a:path>
              </a:pathLst>
            </a:custGeom>
            <a:solidFill>
              <a:srgbClr val="4471C4"/>
            </a:solidFill>
          </p:spPr>
          <p:txBody>
            <a:bodyPr wrap="square" lIns="0" tIns="0" rIns="0" bIns="0" rtlCol="0"/>
            <a:lstStyle/>
            <a:p>
              <a:endParaRPr/>
            </a:p>
          </p:txBody>
        </p:sp>
        <p:sp>
          <p:nvSpPr>
            <p:cNvPr id="19" name="object 19"/>
            <p:cNvSpPr/>
            <p:nvPr/>
          </p:nvSpPr>
          <p:spPr>
            <a:xfrm>
              <a:off x="6892798" y="441833"/>
              <a:ext cx="309245" cy="273685"/>
            </a:xfrm>
            <a:custGeom>
              <a:avLst/>
              <a:gdLst/>
              <a:ahLst/>
              <a:cxnLst/>
              <a:rect l="l" t="t" r="r" b="b"/>
              <a:pathLst>
                <a:path w="309245" h="273684">
                  <a:moveTo>
                    <a:pt x="0" y="104393"/>
                  </a:moveTo>
                  <a:lnTo>
                    <a:pt x="117982" y="104393"/>
                  </a:lnTo>
                  <a:lnTo>
                    <a:pt x="154431" y="0"/>
                  </a:lnTo>
                  <a:lnTo>
                    <a:pt x="190880" y="104393"/>
                  </a:lnTo>
                  <a:lnTo>
                    <a:pt x="308736" y="104393"/>
                  </a:lnTo>
                  <a:lnTo>
                    <a:pt x="213359" y="168782"/>
                  </a:lnTo>
                  <a:lnTo>
                    <a:pt x="249808" y="273176"/>
                  </a:lnTo>
                  <a:lnTo>
                    <a:pt x="154431" y="208661"/>
                  </a:lnTo>
                  <a:lnTo>
                    <a:pt x="59054" y="273176"/>
                  </a:lnTo>
                  <a:lnTo>
                    <a:pt x="95376" y="168782"/>
                  </a:lnTo>
                  <a:lnTo>
                    <a:pt x="0" y="104393"/>
                  </a:lnTo>
                  <a:close/>
                </a:path>
              </a:pathLst>
            </a:custGeom>
            <a:ln w="12700">
              <a:solidFill>
                <a:srgbClr val="2E528F"/>
              </a:solidFill>
            </a:ln>
          </p:spPr>
          <p:txBody>
            <a:bodyPr wrap="square" lIns="0" tIns="0" rIns="0" bIns="0" rtlCol="0"/>
            <a:lstStyle/>
            <a:p>
              <a:endParaRPr/>
            </a:p>
          </p:txBody>
        </p:sp>
        <p:sp>
          <p:nvSpPr>
            <p:cNvPr id="20" name="object 20"/>
            <p:cNvSpPr/>
            <p:nvPr/>
          </p:nvSpPr>
          <p:spPr>
            <a:xfrm>
              <a:off x="8842375" y="2943859"/>
              <a:ext cx="309245" cy="273050"/>
            </a:xfrm>
            <a:custGeom>
              <a:avLst/>
              <a:gdLst/>
              <a:ahLst/>
              <a:cxnLst/>
              <a:rect l="l" t="t" r="r" b="b"/>
              <a:pathLst>
                <a:path w="309245" h="273050">
                  <a:moveTo>
                    <a:pt x="154304" y="0"/>
                  </a:moveTo>
                  <a:lnTo>
                    <a:pt x="117855" y="104266"/>
                  </a:lnTo>
                  <a:lnTo>
                    <a:pt x="0" y="104266"/>
                  </a:lnTo>
                  <a:lnTo>
                    <a:pt x="95376" y="168782"/>
                  </a:lnTo>
                  <a:lnTo>
                    <a:pt x="58927" y="273050"/>
                  </a:lnTo>
                  <a:lnTo>
                    <a:pt x="154304" y="208661"/>
                  </a:lnTo>
                  <a:lnTo>
                    <a:pt x="249681" y="273050"/>
                  </a:lnTo>
                  <a:lnTo>
                    <a:pt x="213359" y="168782"/>
                  </a:lnTo>
                  <a:lnTo>
                    <a:pt x="308736" y="104266"/>
                  </a:lnTo>
                  <a:lnTo>
                    <a:pt x="190753" y="104266"/>
                  </a:lnTo>
                  <a:lnTo>
                    <a:pt x="154304" y="0"/>
                  </a:lnTo>
                  <a:close/>
                </a:path>
              </a:pathLst>
            </a:custGeom>
            <a:solidFill>
              <a:srgbClr val="4471C4"/>
            </a:solidFill>
          </p:spPr>
          <p:txBody>
            <a:bodyPr wrap="square" lIns="0" tIns="0" rIns="0" bIns="0" rtlCol="0"/>
            <a:lstStyle/>
            <a:p>
              <a:endParaRPr/>
            </a:p>
          </p:txBody>
        </p:sp>
        <p:sp>
          <p:nvSpPr>
            <p:cNvPr id="21" name="object 21"/>
            <p:cNvSpPr/>
            <p:nvPr/>
          </p:nvSpPr>
          <p:spPr>
            <a:xfrm>
              <a:off x="8842375" y="2943859"/>
              <a:ext cx="309245" cy="273050"/>
            </a:xfrm>
            <a:custGeom>
              <a:avLst/>
              <a:gdLst/>
              <a:ahLst/>
              <a:cxnLst/>
              <a:rect l="l" t="t" r="r" b="b"/>
              <a:pathLst>
                <a:path w="309245" h="273050">
                  <a:moveTo>
                    <a:pt x="0" y="104266"/>
                  </a:moveTo>
                  <a:lnTo>
                    <a:pt x="117855" y="104266"/>
                  </a:lnTo>
                  <a:lnTo>
                    <a:pt x="154304" y="0"/>
                  </a:lnTo>
                  <a:lnTo>
                    <a:pt x="190753" y="104266"/>
                  </a:lnTo>
                  <a:lnTo>
                    <a:pt x="308736" y="104266"/>
                  </a:lnTo>
                  <a:lnTo>
                    <a:pt x="213359" y="168782"/>
                  </a:lnTo>
                  <a:lnTo>
                    <a:pt x="249681" y="273050"/>
                  </a:lnTo>
                  <a:lnTo>
                    <a:pt x="154304" y="208661"/>
                  </a:lnTo>
                  <a:lnTo>
                    <a:pt x="58927" y="273050"/>
                  </a:lnTo>
                  <a:lnTo>
                    <a:pt x="95376" y="168782"/>
                  </a:lnTo>
                  <a:lnTo>
                    <a:pt x="0" y="104266"/>
                  </a:lnTo>
                  <a:close/>
                </a:path>
              </a:pathLst>
            </a:custGeom>
            <a:ln w="12700">
              <a:solidFill>
                <a:srgbClr val="2E528F"/>
              </a:solidFill>
            </a:ln>
          </p:spPr>
          <p:txBody>
            <a:bodyPr wrap="square" lIns="0" tIns="0" rIns="0" bIns="0" rtlCol="0"/>
            <a:lstStyle/>
            <a:p>
              <a:endParaRPr/>
            </a:p>
          </p:txBody>
        </p:sp>
        <p:pic>
          <p:nvPicPr>
            <p:cNvPr id="22" name="object 22"/>
            <p:cNvPicPr/>
            <p:nvPr/>
          </p:nvPicPr>
          <p:blipFill>
            <a:blip r:embed="rId7" cstate="print"/>
            <a:stretch>
              <a:fillRect/>
            </a:stretch>
          </p:blipFill>
          <p:spPr>
            <a:xfrm>
              <a:off x="7596759" y="2409825"/>
              <a:ext cx="121031" cy="120523"/>
            </a:xfrm>
            <a:prstGeom prst="rect">
              <a:avLst/>
            </a:prstGeom>
          </p:spPr>
        </p:pic>
        <p:pic>
          <p:nvPicPr>
            <p:cNvPr id="23" name="object 23"/>
            <p:cNvPicPr/>
            <p:nvPr/>
          </p:nvPicPr>
          <p:blipFill>
            <a:blip r:embed="rId8" cstate="print"/>
            <a:stretch>
              <a:fillRect/>
            </a:stretch>
          </p:blipFill>
          <p:spPr>
            <a:xfrm>
              <a:off x="8250555" y="926211"/>
              <a:ext cx="121030" cy="120396"/>
            </a:xfrm>
            <a:prstGeom prst="rect">
              <a:avLst/>
            </a:prstGeom>
          </p:spPr>
        </p:pic>
        <p:pic>
          <p:nvPicPr>
            <p:cNvPr id="24" name="object 24"/>
            <p:cNvPicPr/>
            <p:nvPr/>
          </p:nvPicPr>
          <p:blipFill>
            <a:blip r:embed="rId9" cstate="print"/>
            <a:stretch>
              <a:fillRect/>
            </a:stretch>
          </p:blipFill>
          <p:spPr>
            <a:xfrm>
              <a:off x="9052686" y="2937509"/>
              <a:ext cx="121031" cy="120395"/>
            </a:xfrm>
            <a:prstGeom prst="rect">
              <a:avLst/>
            </a:prstGeom>
          </p:spPr>
        </p:pic>
        <p:pic>
          <p:nvPicPr>
            <p:cNvPr id="25" name="object 25"/>
            <p:cNvPicPr/>
            <p:nvPr/>
          </p:nvPicPr>
          <p:blipFill>
            <a:blip r:embed="rId10" cstate="print"/>
            <a:stretch>
              <a:fillRect/>
            </a:stretch>
          </p:blipFill>
          <p:spPr>
            <a:xfrm>
              <a:off x="8638032" y="1675511"/>
              <a:ext cx="121031" cy="120523"/>
            </a:xfrm>
            <a:prstGeom prst="rect">
              <a:avLst/>
            </a:prstGeom>
          </p:spPr>
        </p:pic>
        <p:pic>
          <p:nvPicPr>
            <p:cNvPr id="26" name="object 26"/>
            <p:cNvPicPr/>
            <p:nvPr/>
          </p:nvPicPr>
          <p:blipFill>
            <a:blip r:embed="rId11" cstate="print"/>
            <a:stretch>
              <a:fillRect/>
            </a:stretch>
          </p:blipFill>
          <p:spPr>
            <a:xfrm>
              <a:off x="9106789" y="4151884"/>
              <a:ext cx="121030" cy="120396"/>
            </a:xfrm>
            <a:prstGeom prst="rect">
              <a:avLst/>
            </a:prstGeom>
          </p:spPr>
        </p:pic>
        <p:pic>
          <p:nvPicPr>
            <p:cNvPr id="27" name="object 27"/>
            <p:cNvPicPr/>
            <p:nvPr/>
          </p:nvPicPr>
          <p:blipFill>
            <a:blip r:embed="rId7" cstate="print"/>
            <a:stretch>
              <a:fillRect/>
            </a:stretch>
          </p:blipFill>
          <p:spPr>
            <a:xfrm>
              <a:off x="9392285" y="3671823"/>
              <a:ext cx="121031" cy="120523"/>
            </a:xfrm>
            <a:prstGeom prst="rect">
              <a:avLst/>
            </a:prstGeom>
          </p:spPr>
        </p:pic>
        <p:pic>
          <p:nvPicPr>
            <p:cNvPr id="28" name="object 28"/>
            <p:cNvPicPr/>
            <p:nvPr/>
          </p:nvPicPr>
          <p:blipFill>
            <a:blip r:embed="rId7" cstate="print"/>
            <a:stretch>
              <a:fillRect/>
            </a:stretch>
          </p:blipFill>
          <p:spPr>
            <a:xfrm>
              <a:off x="10145776" y="3571240"/>
              <a:ext cx="121030" cy="120523"/>
            </a:xfrm>
            <a:prstGeom prst="rect">
              <a:avLst/>
            </a:prstGeom>
          </p:spPr>
        </p:pic>
        <p:pic>
          <p:nvPicPr>
            <p:cNvPr id="29" name="object 29"/>
            <p:cNvPicPr/>
            <p:nvPr/>
          </p:nvPicPr>
          <p:blipFill>
            <a:blip r:embed="rId12" cstate="print"/>
            <a:stretch>
              <a:fillRect/>
            </a:stretch>
          </p:blipFill>
          <p:spPr>
            <a:xfrm>
              <a:off x="7093077" y="406273"/>
              <a:ext cx="121030" cy="120396"/>
            </a:xfrm>
            <a:prstGeom prst="rect">
              <a:avLst/>
            </a:prstGeom>
          </p:spPr>
        </p:pic>
        <p:sp>
          <p:nvSpPr>
            <p:cNvPr id="30" name="object 30"/>
            <p:cNvSpPr/>
            <p:nvPr/>
          </p:nvSpPr>
          <p:spPr>
            <a:xfrm>
              <a:off x="9879838" y="5136641"/>
              <a:ext cx="139700" cy="805815"/>
            </a:xfrm>
            <a:custGeom>
              <a:avLst/>
              <a:gdLst/>
              <a:ahLst/>
              <a:cxnLst/>
              <a:rect l="l" t="t" r="r" b="b"/>
              <a:pathLst>
                <a:path w="139700" h="805814">
                  <a:moveTo>
                    <a:pt x="125984" y="57543"/>
                  </a:moveTo>
                  <a:lnTo>
                    <a:pt x="63627" y="0"/>
                  </a:lnTo>
                  <a:lnTo>
                    <a:pt x="0" y="68961"/>
                  </a:lnTo>
                  <a:lnTo>
                    <a:pt x="62230" y="126492"/>
                  </a:lnTo>
                  <a:lnTo>
                    <a:pt x="125984" y="57543"/>
                  </a:lnTo>
                  <a:close/>
                </a:path>
                <a:path w="139700" h="805814">
                  <a:moveTo>
                    <a:pt x="139192" y="736701"/>
                  </a:moveTo>
                  <a:lnTo>
                    <a:pt x="76962" y="679183"/>
                  </a:lnTo>
                  <a:lnTo>
                    <a:pt x="13208" y="748157"/>
                  </a:lnTo>
                  <a:lnTo>
                    <a:pt x="75565" y="805688"/>
                  </a:lnTo>
                  <a:lnTo>
                    <a:pt x="139192" y="736701"/>
                  </a:lnTo>
                  <a:close/>
                </a:path>
              </a:pathLst>
            </a:custGeom>
            <a:solidFill>
              <a:srgbClr val="FF0000"/>
            </a:solidFill>
          </p:spPr>
          <p:txBody>
            <a:bodyPr wrap="square" lIns="0" tIns="0" rIns="0" bIns="0" rtlCol="0"/>
            <a:lstStyle/>
            <a:p>
              <a:endParaRPr/>
            </a:p>
          </p:txBody>
        </p:sp>
        <p:sp>
          <p:nvSpPr>
            <p:cNvPr id="31" name="object 31"/>
            <p:cNvSpPr/>
            <p:nvPr/>
          </p:nvSpPr>
          <p:spPr>
            <a:xfrm>
              <a:off x="6987079" y="318008"/>
              <a:ext cx="3667760" cy="4274185"/>
            </a:xfrm>
            <a:custGeom>
              <a:avLst/>
              <a:gdLst/>
              <a:ahLst/>
              <a:cxnLst/>
              <a:rect l="l" t="t" r="r" b="b"/>
              <a:pathLst>
                <a:path w="3667759" h="4274185">
                  <a:moveTo>
                    <a:pt x="89614" y="10033"/>
                  </a:moveTo>
                  <a:lnTo>
                    <a:pt x="87243" y="42322"/>
                  </a:lnTo>
                  <a:lnTo>
                    <a:pt x="84931" y="74612"/>
                  </a:lnTo>
                  <a:lnTo>
                    <a:pt x="79581" y="139192"/>
                  </a:lnTo>
                  <a:lnTo>
                    <a:pt x="74914" y="178943"/>
                  </a:lnTo>
                  <a:lnTo>
                    <a:pt x="72223" y="198806"/>
                  </a:lnTo>
                  <a:lnTo>
                    <a:pt x="69675" y="218694"/>
                  </a:lnTo>
                  <a:lnTo>
                    <a:pt x="67145" y="241075"/>
                  </a:lnTo>
                  <a:lnTo>
                    <a:pt x="64674" y="263445"/>
                  </a:lnTo>
                  <a:lnTo>
                    <a:pt x="62228" y="285791"/>
                  </a:lnTo>
                  <a:lnTo>
                    <a:pt x="59769" y="308102"/>
                  </a:lnTo>
                  <a:lnTo>
                    <a:pt x="57873" y="361808"/>
                  </a:lnTo>
                  <a:lnTo>
                    <a:pt x="56063" y="415491"/>
                  </a:lnTo>
                  <a:lnTo>
                    <a:pt x="54209" y="469155"/>
                  </a:lnTo>
                  <a:lnTo>
                    <a:pt x="52185" y="522807"/>
                  </a:lnTo>
                  <a:lnTo>
                    <a:pt x="49863" y="576453"/>
                  </a:lnTo>
                  <a:lnTo>
                    <a:pt x="47367" y="613751"/>
                  </a:lnTo>
                  <a:lnTo>
                    <a:pt x="44180" y="651002"/>
                  </a:lnTo>
                  <a:lnTo>
                    <a:pt x="41326" y="688252"/>
                  </a:lnTo>
                  <a:lnTo>
                    <a:pt x="39293" y="775557"/>
                  </a:lnTo>
                  <a:lnTo>
                    <a:pt x="38798" y="825564"/>
                  </a:lnTo>
                  <a:lnTo>
                    <a:pt x="38343" y="875572"/>
                  </a:lnTo>
                  <a:lnTo>
                    <a:pt x="37925" y="925581"/>
                  </a:lnTo>
                  <a:lnTo>
                    <a:pt x="37541" y="975590"/>
                  </a:lnTo>
                  <a:lnTo>
                    <a:pt x="37189" y="1025599"/>
                  </a:lnTo>
                  <a:lnTo>
                    <a:pt x="36865" y="1075608"/>
                  </a:lnTo>
                  <a:lnTo>
                    <a:pt x="36568" y="1125618"/>
                  </a:lnTo>
                  <a:lnTo>
                    <a:pt x="36293" y="1175628"/>
                  </a:lnTo>
                  <a:lnTo>
                    <a:pt x="36038" y="1225639"/>
                  </a:lnTo>
                  <a:lnTo>
                    <a:pt x="35802" y="1275649"/>
                  </a:lnTo>
                  <a:lnTo>
                    <a:pt x="35579" y="1325659"/>
                  </a:lnTo>
                  <a:lnTo>
                    <a:pt x="35369" y="1375669"/>
                  </a:lnTo>
                  <a:lnTo>
                    <a:pt x="35168" y="1425679"/>
                  </a:lnTo>
                  <a:lnTo>
                    <a:pt x="34973" y="1475689"/>
                  </a:lnTo>
                  <a:lnTo>
                    <a:pt x="34782" y="1525698"/>
                  </a:lnTo>
                  <a:lnTo>
                    <a:pt x="34591" y="1575707"/>
                  </a:lnTo>
                  <a:lnTo>
                    <a:pt x="34398" y="1625716"/>
                  </a:lnTo>
                  <a:lnTo>
                    <a:pt x="34201" y="1675724"/>
                  </a:lnTo>
                  <a:lnTo>
                    <a:pt x="33996" y="1725731"/>
                  </a:lnTo>
                  <a:lnTo>
                    <a:pt x="33780" y="1775738"/>
                  </a:lnTo>
                  <a:lnTo>
                    <a:pt x="33552" y="1825744"/>
                  </a:lnTo>
                  <a:lnTo>
                    <a:pt x="33307" y="1875750"/>
                  </a:lnTo>
                  <a:lnTo>
                    <a:pt x="33043" y="1925754"/>
                  </a:lnTo>
                  <a:lnTo>
                    <a:pt x="32758" y="1975758"/>
                  </a:lnTo>
                  <a:lnTo>
                    <a:pt x="32449" y="2025760"/>
                  </a:lnTo>
                  <a:lnTo>
                    <a:pt x="32112" y="2075762"/>
                  </a:lnTo>
                  <a:lnTo>
                    <a:pt x="31746" y="2125762"/>
                  </a:lnTo>
                  <a:lnTo>
                    <a:pt x="31346" y="2175761"/>
                  </a:lnTo>
                  <a:lnTo>
                    <a:pt x="30911" y="2225759"/>
                  </a:lnTo>
                  <a:lnTo>
                    <a:pt x="30438" y="2275755"/>
                  </a:lnTo>
                  <a:lnTo>
                    <a:pt x="29924" y="2325751"/>
                  </a:lnTo>
                  <a:lnTo>
                    <a:pt x="28967" y="2375495"/>
                  </a:lnTo>
                  <a:lnTo>
                    <a:pt x="27296" y="2425215"/>
                  </a:lnTo>
                  <a:lnTo>
                    <a:pt x="25114" y="2474917"/>
                  </a:lnTo>
                  <a:lnTo>
                    <a:pt x="22621" y="2524606"/>
                  </a:lnTo>
                  <a:lnTo>
                    <a:pt x="20018" y="2574290"/>
                  </a:lnTo>
                  <a:lnTo>
                    <a:pt x="16331" y="2641070"/>
                  </a:lnTo>
                  <a:lnTo>
                    <a:pt x="13192" y="2680001"/>
                  </a:lnTo>
                  <a:lnTo>
                    <a:pt x="79" y="2763139"/>
                  </a:lnTo>
                  <a:lnTo>
                    <a:pt x="664" y="2805693"/>
                  </a:lnTo>
                  <a:lnTo>
                    <a:pt x="0" y="2848498"/>
                  </a:lnTo>
                  <a:lnTo>
                    <a:pt x="1883" y="2890851"/>
                  </a:lnTo>
                  <a:lnTo>
                    <a:pt x="10112" y="2932049"/>
                  </a:lnTo>
                  <a:lnTo>
                    <a:pt x="16109" y="2936019"/>
                  </a:lnTo>
                  <a:lnTo>
                    <a:pt x="26368" y="2932001"/>
                  </a:lnTo>
                  <a:lnTo>
                    <a:pt x="38437" y="2925530"/>
                  </a:lnTo>
                  <a:lnTo>
                    <a:pt x="49863" y="2922143"/>
                  </a:lnTo>
                  <a:lnTo>
                    <a:pt x="103557" y="2922856"/>
                  </a:lnTo>
                  <a:lnTo>
                    <a:pt x="157215" y="2924678"/>
                  </a:lnTo>
                  <a:lnTo>
                    <a:pt x="210861" y="2927135"/>
                  </a:lnTo>
                  <a:lnTo>
                    <a:pt x="264519" y="2929750"/>
                  </a:lnTo>
                  <a:lnTo>
                    <a:pt x="318214" y="2932049"/>
                  </a:lnTo>
                  <a:lnTo>
                    <a:pt x="363909" y="2936268"/>
                  </a:lnTo>
                  <a:lnTo>
                    <a:pt x="409581" y="2940750"/>
                  </a:lnTo>
                  <a:lnTo>
                    <a:pt x="455264" y="2945115"/>
                  </a:lnTo>
                  <a:lnTo>
                    <a:pt x="500996" y="2948987"/>
                  </a:lnTo>
                  <a:lnTo>
                    <a:pt x="546814" y="2951988"/>
                  </a:lnTo>
                  <a:lnTo>
                    <a:pt x="605261" y="2954991"/>
                  </a:lnTo>
                  <a:lnTo>
                    <a:pt x="647808" y="2957084"/>
                  </a:lnTo>
                  <a:lnTo>
                    <a:pt x="678033" y="2958523"/>
                  </a:lnTo>
                  <a:lnTo>
                    <a:pt x="699511" y="2959565"/>
                  </a:lnTo>
                  <a:lnTo>
                    <a:pt x="747235" y="2962864"/>
                  </a:lnTo>
                  <a:lnTo>
                    <a:pt x="800896" y="2967768"/>
                  </a:lnTo>
                  <a:lnTo>
                    <a:pt x="845010" y="2971800"/>
                  </a:lnTo>
                  <a:lnTo>
                    <a:pt x="896686" y="2969989"/>
                  </a:lnTo>
                  <a:lnTo>
                    <a:pt x="948374" y="2968349"/>
                  </a:lnTo>
                  <a:lnTo>
                    <a:pt x="1000056" y="2966624"/>
                  </a:lnTo>
                  <a:lnTo>
                    <a:pt x="1051713" y="2964557"/>
                  </a:lnTo>
                  <a:lnTo>
                    <a:pt x="1103328" y="2961894"/>
                  </a:lnTo>
                  <a:lnTo>
                    <a:pt x="1176305" y="2952845"/>
                  </a:lnTo>
                  <a:lnTo>
                    <a:pt x="1223754" y="2946356"/>
                  </a:lnTo>
                  <a:lnTo>
                    <a:pt x="1262423" y="2939692"/>
                  </a:lnTo>
                  <a:lnTo>
                    <a:pt x="1272301" y="2936779"/>
                  </a:lnTo>
                  <a:lnTo>
                    <a:pt x="1282180" y="2934009"/>
                  </a:lnTo>
                  <a:lnTo>
                    <a:pt x="1292177" y="2932049"/>
                  </a:lnTo>
                  <a:lnTo>
                    <a:pt x="1321937" y="2928875"/>
                  </a:lnTo>
                  <a:lnTo>
                    <a:pt x="1351756" y="2926476"/>
                  </a:lnTo>
                  <a:lnTo>
                    <a:pt x="1381599" y="2924387"/>
                  </a:lnTo>
                  <a:lnTo>
                    <a:pt x="1411430" y="2922143"/>
                  </a:lnTo>
                  <a:lnTo>
                    <a:pt x="1461284" y="2923075"/>
                  </a:lnTo>
                  <a:lnTo>
                    <a:pt x="1511223" y="2922959"/>
                  </a:lnTo>
                  <a:lnTo>
                    <a:pt x="1561090" y="2923368"/>
                  </a:lnTo>
                  <a:lnTo>
                    <a:pt x="1610724" y="2925873"/>
                  </a:lnTo>
                  <a:lnTo>
                    <a:pt x="1659969" y="2932049"/>
                  </a:lnTo>
                  <a:lnTo>
                    <a:pt x="1662533" y="2936033"/>
                  </a:lnTo>
                  <a:lnTo>
                    <a:pt x="1656286" y="2943637"/>
                  </a:lnTo>
                  <a:lnTo>
                    <a:pt x="1646896" y="2952908"/>
                  </a:lnTo>
                  <a:lnTo>
                    <a:pt x="1640030" y="2961894"/>
                  </a:lnTo>
                  <a:lnTo>
                    <a:pt x="1633345" y="2979310"/>
                  </a:lnTo>
                  <a:lnTo>
                    <a:pt x="1626933" y="2998930"/>
                  </a:lnTo>
                  <a:lnTo>
                    <a:pt x="1622117" y="3014954"/>
                  </a:lnTo>
                  <a:lnTo>
                    <a:pt x="1620218" y="3021584"/>
                  </a:lnTo>
                  <a:lnTo>
                    <a:pt x="1624587" y="3075344"/>
                  </a:lnTo>
                  <a:lnTo>
                    <a:pt x="1627497" y="3113476"/>
                  </a:lnTo>
                  <a:lnTo>
                    <a:pt x="1630016" y="3152350"/>
                  </a:lnTo>
                  <a:lnTo>
                    <a:pt x="1646306" y="3215937"/>
                  </a:lnTo>
                  <a:lnTo>
                    <a:pt x="1652809" y="3255073"/>
                  </a:lnTo>
                  <a:lnTo>
                    <a:pt x="1659969" y="3299841"/>
                  </a:lnTo>
                  <a:lnTo>
                    <a:pt x="1664579" y="3369625"/>
                  </a:lnTo>
                  <a:lnTo>
                    <a:pt x="1668126" y="3435618"/>
                  </a:lnTo>
                  <a:lnTo>
                    <a:pt x="1670752" y="3507531"/>
                  </a:lnTo>
                  <a:lnTo>
                    <a:pt x="1671143" y="3574255"/>
                  </a:lnTo>
                  <a:lnTo>
                    <a:pt x="1667987" y="3624679"/>
                  </a:lnTo>
                  <a:lnTo>
                    <a:pt x="1659969" y="3647694"/>
                  </a:lnTo>
                  <a:lnTo>
                    <a:pt x="1614094" y="3663020"/>
                  </a:lnTo>
                  <a:lnTo>
                    <a:pt x="1565471" y="3666123"/>
                  </a:lnTo>
                  <a:lnTo>
                    <a:pt x="1515014" y="3661076"/>
                  </a:lnTo>
                  <a:lnTo>
                    <a:pt x="1463636" y="3651955"/>
                  </a:lnTo>
                  <a:lnTo>
                    <a:pt x="1412251" y="3642834"/>
                  </a:lnTo>
                  <a:lnTo>
                    <a:pt x="1361773" y="3637788"/>
                  </a:lnTo>
                  <a:lnTo>
                    <a:pt x="1349085" y="3637777"/>
                  </a:lnTo>
                  <a:lnTo>
                    <a:pt x="1319577" y="3637700"/>
                  </a:lnTo>
                  <a:lnTo>
                    <a:pt x="1276206" y="3637702"/>
                  </a:lnTo>
                  <a:lnTo>
                    <a:pt x="1221932" y="3637923"/>
                  </a:lnTo>
                  <a:lnTo>
                    <a:pt x="1159715" y="3638506"/>
                  </a:lnTo>
                  <a:lnTo>
                    <a:pt x="1092514" y="3639594"/>
                  </a:lnTo>
                  <a:lnTo>
                    <a:pt x="1023288" y="3641330"/>
                  </a:lnTo>
                  <a:lnTo>
                    <a:pt x="954997" y="3643856"/>
                  </a:lnTo>
                  <a:lnTo>
                    <a:pt x="890598" y="3647315"/>
                  </a:lnTo>
                  <a:lnTo>
                    <a:pt x="833053" y="3651848"/>
                  </a:lnTo>
                  <a:lnTo>
                    <a:pt x="785320" y="3657600"/>
                  </a:lnTo>
                  <a:lnTo>
                    <a:pt x="762853" y="3664904"/>
                  </a:lnTo>
                  <a:lnTo>
                    <a:pt x="755475" y="3667633"/>
                  </a:lnTo>
                  <a:lnTo>
                    <a:pt x="746563" y="3694293"/>
                  </a:lnTo>
                  <a:lnTo>
                    <a:pt x="743307" y="3706604"/>
                  </a:lnTo>
                  <a:lnTo>
                    <a:pt x="742527" y="3718501"/>
                  </a:lnTo>
                  <a:lnTo>
                    <a:pt x="741040" y="3743918"/>
                  </a:lnTo>
                  <a:lnTo>
                    <a:pt x="735663" y="3796792"/>
                  </a:lnTo>
                  <a:lnTo>
                    <a:pt x="733399" y="3814202"/>
                  </a:lnTo>
                  <a:lnTo>
                    <a:pt x="730885" y="3831590"/>
                  </a:lnTo>
                  <a:lnTo>
                    <a:pt x="728251" y="3848977"/>
                  </a:lnTo>
                  <a:lnTo>
                    <a:pt x="725630" y="3866388"/>
                  </a:lnTo>
                  <a:lnTo>
                    <a:pt x="729020" y="3912990"/>
                  </a:lnTo>
                  <a:lnTo>
                    <a:pt x="731683" y="3948891"/>
                  </a:lnTo>
                  <a:lnTo>
                    <a:pt x="733697" y="3976316"/>
                  </a:lnTo>
                  <a:lnTo>
                    <a:pt x="735143" y="3997489"/>
                  </a:lnTo>
                  <a:lnTo>
                    <a:pt x="736099" y="4014637"/>
                  </a:lnTo>
                  <a:lnTo>
                    <a:pt x="736646" y="4029985"/>
                  </a:lnTo>
                  <a:lnTo>
                    <a:pt x="736862" y="4045757"/>
                  </a:lnTo>
                  <a:lnTo>
                    <a:pt x="736826" y="4064180"/>
                  </a:lnTo>
                  <a:lnTo>
                    <a:pt x="736619" y="4087478"/>
                  </a:lnTo>
                  <a:lnTo>
                    <a:pt x="736320" y="4117876"/>
                  </a:lnTo>
                  <a:lnTo>
                    <a:pt x="736008" y="4157601"/>
                  </a:lnTo>
                  <a:lnTo>
                    <a:pt x="735762" y="4208878"/>
                  </a:lnTo>
                  <a:lnTo>
                    <a:pt x="735663" y="4273931"/>
                  </a:lnTo>
                </a:path>
                <a:path w="3667759" h="4274185">
                  <a:moveTo>
                    <a:pt x="2683716" y="0"/>
                  </a:moveTo>
                  <a:lnTo>
                    <a:pt x="2686032" y="37334"/>
                  </a:lnTo>
                  <a:lnTo>
                    <a:pt x="2688240" y="74644"/>
                  </a:lnTo>
                  <a:lnTo>
                    <a:pt x="2693622" y="149098"/>
                  </a:lnTo>
                  <a:lnTo>
                    <a:pt x="2701159" y="201300"/>
                  </a:lnTo>
                  <a:lnTo>
                    <a:pt x="2703528" y="218694"/>
                  </a:lnTo>
                  <a:lnTo>
                    <a:pt x="2708590" y="265900"/>
                  </a:lnTo>
                  <a:lnTo>
                    <a:pt x="2713259" y="313166"/>
                  </a:lnTo>
                  <a:lnTo>
                    <a:pt x="2718048" y="360408"/>
                  </a:lnTo>
                  <a:lnTo>
                    <a:pt x="2723467" y="407543"/>
                  </a:lnTo>
                  <a:lnTo>
                    <a:pt x="2725908" y="427448"/>
                  </a:lnTo>
                  <a:lnTo>
                    <a:pt x="2728325" y="447341"/>
                  </a:lnTo>
                  <a:lnTo>
                    <a:pt x="2730789" y="467211"/>
                  </a:lnTo>
                  <a:lnTo>
                    <a:pt x="2733373" y="487045"/>
                  </a:lnTo>
                  <a:lnTo>
                    <a:pt x="2735885" y="504455"/>
                  </a:lnTo>
                  <a:lnTo>
                    <a:pt x="2738516" y="521843"/>
                  </a:lnTo>
                  <a:lnTo>
                    <a:pt x="2741052" y="539230"/>
                  </a:lnTo>
                  <a:lnTo>
                    <a:pt x="2743279" y="556641"/>
                  </a:lnTo>
                  <a:lnTo>
                    <a:pt x="2746007" y="581447"/>
                  </a:lnTo>
                  <a:lnTo>
                    <a:pt x="2748438" y="606313"/>
                  </a:lnTo>
                  <a:lnTo>
                    <a:pt x="2750798" y="631203"/>
                  </a:lnTo>
                  <a:lnTo>
                    <a:pt x="2753312" y="656082"/>
                  </a:lnTo>
                  <a:lnTo>
                    <a:pt x="2755681" y="678392"/>
                  </a:lnTo>
                  <a:lnTo>
                    <a:pt x="2758170" y="700738"/>
                  </a:lnTo>
                  <a:lnTo>
                    <a:pt x="2760706" y="723108"/>
                  </a:lnTo>
                  <a:lnTo>
                    <a:pt x="2763218" y="745490"/>
                  </a:lnTo>
                  <a:lnTo>
                    <a:pt x="2763873" y="797663"/>
                  </a:lnTo>
                  <a:lnTo>
                    <a:pt x="2764592" y="849836"/>
                  </a:lnTo>
                  <a:lnTo>
                    <a:pt x="2765358" y="902010"/>
                  </a:lnTo>
                  <a:lnTo>
                    <a:pt x="2766159" y="954184"/>
                  </a:lnTo>
                  <a:lnTo>
                    <a:pt x="2766979" y="1006359"/>
                  </a:lnTo>
                  <a:lnTo>
                    <a:pt x="2767803" y="1058535"/>
                  </a:lnTo>
                  <a:lnTo>
                    <a:pt x="2768618" y="1110712"/>
                  </a:lnTo>
                  <a:lnTo>
                    <a:pt x="2769409" y="1162891"/>
                  </a:lnTo>
                  <a:lnTo>
                    <a:pt x="2770161" y="1215071"/>
                  </a:lnTo>
                  <a:lnTo>
                    <a:pt x="2770860" y="1267252"/>
                  </a:lnTo>
                  <a:lnTo>
                    <a:pt x="2771491" y="1319436"/>
                  </a:lnTo>
                  <a:lnTo>
                    <a:pt x="2772040" y="1371621"/>
                  </a:lnTo>
                  <a:lnTo>
                    <a:pt x="2772493" y="1423809"/>
                  </a:lnTo>
                  <a:lnTo>
                    <a:pt x="2772834" y="1475999"/>
                  </a:lnTo>
                  <a:lnTo>
                    <a:pt x="2773049" y="1528192"/>
                  </a:lnTo>
                  <a:lnTo>
                    <a:pt x="2773124" y="1580388"/>
                  </a:lnTo>
                  <a:lnTo>
                    <a:pt x="2769964" y="1623175"/>
                  </a:lnTo>
                  <a:lnTo>
                    <a:pt x="2757677" y="1583626"/>
                  </a:lnTo>
                  <a:lnTo>
                    <a:pt x="2751007" y="1538880"/>
                  </a:lnTo>
                  <a:lnTo>
                    <a:pt x="2750875" y="1535904"/>
                  </a:lnTo>
                  <a:lnTo>
                    <a:pt x="2751621" y="1538620"/>
                  </a:lnTo>
                  <a:lnTo>
                    <a:pt x="2760442" y="1592953"/>
                  </a:lnTo>
                  <a:lnTo>
                    <a:pt x="2773124" y="1679702"/>
                  </a:lnTo>
                  <a:lnTo>
                    <a:pt x="2774607" y="1734384"/>
                  </a:lnTo>
                  <a:lnTo>
                    <a:pt x="2775890" y="1789077"/>
                  </a:lnTo>
                  <a:lnTo>
                    <a:pt x="2777172" y="1843770"/>
                  </a:lnTo>
                  <a:lnTo>
                    <a:pt x="2778655" y="1898452"/>
                  </a:lnTo>
                  <a:lnTo>
                    <a:pt x="2780541" y="1953113"/>
                  </a:lnTo>
                  <a:lnTo>
                    <a:pt x="2783030" y="2007743"/>
                  </a:lnTo>
                  <a:lnTo>
                    <a:pt x="2794285" y="2036714"/>
                  </a:lnTo>
                  <a:lnTo>
                    <a:pt x="2798264" y="2049551"/>
                  </a:lnTo>
                  <a:lnTo>
                    <a:pt x="2793063" y="2057400"/>
                  </a:lnTo>
                  <a:lnTo>
                    <a:pt x="2752292" y="2066861"/>
                  </a:lnTo>
                  <a:lnTo>
                    <a:pt x="2709878" y="2068607"/>
                  </a:lnTo>
                  <a:lnTo>
                    <a:pt x="2666797" y="2067258"/>
                  </a:lnTo>
                  <a:lnTo>
                    <a:pt x="2624026" y="2067433"/>
                  </a:lnTo>
                  <a:lnTo>
                    <a:pt x="2625764" y="2119108"/>
                  </a:lnTo>
                  <a:lnTo>
                    <a:pt x="2627265" y="2170796"/>
                  </a:lnTo>
                  <a:lnTo>
                    <a:pt x="2628900" y="2222478"/>
                  </a:lnTo>
                  <a:lnTo>
                    <a:pt x="2631040" y="2274136"/>
                  </a:lnTo>
                  <a:lnTo>
                    <a:pt x="2634059" y="2325751"/>
                  </a:lnTo>
                  <a:lnTo>
                    <a:pt x="2635875" y="2333396"/>
                  </a:lnTo>
                  <a:lnTo>
                    <a:pt x="2639250" y="2340721"/>
                  </a:lnTo>
                  <a:lnTo>
                    <a:pt x="2642506" y="2348021"/>
                  </a:lnTo>
                  <a:lnTo>
                    <a:pt x="2643965" y="2355596"/>
                  </a:lnTo>
                  <a:lnTo>
                    <a:pt x="2643252" y="2405340"/>
                  </a:lnTo>
                  <a:lnTo>
                    <a:pt x="2641429" y="2455060"/>
                  </a:lnTo>
                  <a:lnTo>
                    <a:pt x="2638972" y="2504762"/>
                  </a:lnTo>
                  <a:lnTo>
                    <a:pt x="2636357" y="2554451"/>
                  </a:lnTo>
                  <a:lnTo>
                    <a:pt x="2634059" y="2604135"/>
                  </a:lnTo>
                  <a:lnTo>
                    <a:pt x="2688695" y="2606254"/>
                  </a:lnTo>
                  <a:lnTo>
                    <a:pt x="2743390" y="2608135"/>
                  </a:lnTo>
                  <a:lnTo>
                    <a:pt x="2798062" y="2610492"/>
                  </a:lnTo>
                  <a:lnTo>
                    <a:pt x="2852626" y="2614041"/>
                  </a:lnTo>
                  <a:lnTo>
                    <a:pt x="2860218" y="2615963"/>
                  </a:lnTo>
                  <a:lnTo>
                    <a:pt x="2867548" y="2619327"/>
                  </a:lnTo>
                  <a:lnTo>
                    <a:pt x="2874879" y="2622524"/>
                  </a:lnTo>
                  <a:lnTo>
                    <a:pt x="2882471" y="2623947"/>
                  </a:lnTo>
                  <a:lnTo>
                    <a:pt x="2890170" y="2622809"/>
                  </a:lnTo>
                  <a:lnTo>
                    <a:pt x="2897584" y="2620089"/>
                  </a:lnTo>
                  <a:lnTo>
                    <a:pt x="2904902" y="2616821"/>
                  </a:lnTo>
                  <a:lnTo>
                    <a:pt x="2912316" y="2614041"/>
                  </a:lnTo>
                  <a:lnTo>
                    <a:pt x="2957877" y="2602785"/>
                  </a:lnTo>
                  <a:lnTo>
                    <a:pt x="3001724" y="2594102"/>
                  </a:lnTo>
                  <a:lnTo>
                    <a:pt x="3046418" y="2590875"/>
                  </a:lnTo>
                  <a:lnTo>
                    <a:pt x="3091148" y="2588482"/>
                  </a:lnTo>
                  <a:lnTo>
                    <a:pt x="3135901" y="2586422"/>
                  </a:lnTo>
                  <a:lnTo>
                    <a:pt x="3180667" y="2584196"/>
                  </a:lnTo>
                  <a:lnTo>
                    <a:pt x="3253844" y="2585886"/>
                  </a:lnTo>
                  <a:lnTo>
                    <a:pt x="3312667" y="2585505"/>
                  </a:lnTo>
                  <a:lnTo>
                    <a:pt x="3358690" y="2583563"/>
                  </a:lnTo>
                  <a:lnTo>
                    <a:pt x="3418561" y="2577032"/>
                  </a:lnTo>
                  <a:lnTo>
                    <a:pt x="3451263" y="2568264"/>
                  </a:lnTo>
                  <a:lnTo>
                    <a:pt x="3453158" y="2567654"/>
                  </a:lnTo>
                  <a:lnTo>
                    <a:pt x="3453143" y="2569050"/>
                  </a:lnTo>
                  <a:lnTo>
                    <a:pt x="3452774" y="2572960"/>
                  </a:lnTo>
                  <a:lnTo>
                    <a:pt x="3453605" y="2579896"/>
                  </a:lnTo>
                  <a:lnTo>
                    <a:pt x="3478863" y="2623947"/>
                  </a:lnTo>
                  <a:lnTo>
                    <a:pt x="3493615" y="2639020"/>
                  </a:lnTo>
                  <a:lnTo>
                    <a:pt x="3498675" y="2643886"/>
                  </a:lnTo>
                  <a:lnTo>
                    <a:pt x="3518614" y="2703449"/>
                  </a:lnTo>
                  <a:lnTo>
                    <a:pt x="3521198" y="2710916"/>
                  </a:lnTo>
                  <a:lnTo>
                    <a:pt x="3523853" y="2718323"/>
                  </a:lnTo>
                  <a:lnTo>
                    <a:pt x="3526365" y="2725755"/>
                  </a:lnTo>
                  <a:lnTo>
                    <a:pt x="3528520" y="2733294"/>
                  </a:lnTo>
                  <a:lnTo>
                    <a:pt x="3532564" y="2749883"/>
                  </a:lnTo>
                  <a:lnTo>
                    <a:pt x="3537156" y="2768187"/>
                  </a:lnTo>
                  <a:lnTo>
                    <a:pt x="3542414" y="2786443"/>
                  </a:lnTo>
                  <a:lnTo>
                    <a:pt x="3548459" y="2802890"/>
                  </a:lnTo>
                  <a:lnTo>
                    <a:pt x="3561421" y="2830018"/>
                  </a:lnTo>
                  <a:lnTo>
                    <a:pt x="3571478" y="2848752"/>
                  </a:lnTo>
                  <a:lnTo>
                    <a:pt x="3579963" y="2869416"/>
                  </a:lnTo>
                  <a:lnTo>
                    <a:pt x="3588210" y="2902331"/>
                  </a:lnTo>
                  <a:lnTo>
                    <a:pt x="3590526" y="2914751"/>
                  </a:lnTo>
                  <a:lnTo>
                    <a:pt x="3592734" y="2927207"/>
                  </a:lnTo>
                  <a:lnTo>
                    <a:pt x="3595157" y="2939639"/>
                  </a:lnTo>
                  <a:lnTo>
                    <a:pt x="3610070" y="2989341"/>
                  </a:lnTo>
                  <a:lnTo>
                    <a:pt x="3617928" y="3011551"/>
                  </a:lnTo>
                  <a:lnTo>
                    <a:pt x="3619471" y="3059289"/>
                  </a:lnTo>
                  <a:lnTo>
                    <a:pt x="3620582" y="3107071"/>
                  </a:lnTo>
                  <a:lnTo>
                    <a:pt x="3621924" y="3154846"/>
                  </a:lnTo>
                  <a:lnTo>
                    <a:pt x="3624162" y="3202567"/>
                  </a:lnTo>
                  <a:lnTo>
                    <a:pt x="3627961" y="3250184"/>
                  </a:lnTo>
                  <a:lnTo>
                    <a:pt x="3642177" y="3295011"/>
                  </a:lnTo>
                  <a:lnTo>
                    <a:pt x="3647773" y="3309747"/>
                  </a:lnTo>
                  <a:lnTo>
                    <a:pt x="3657679" y="3339592"/>
                  </a:lnTo>
                  <a:lnTo>
                    <a:pt x="3667712" y="3369437"/>
                  </a:lnTo>
                  <a:lnTo>
                    <a:pt x="3665930" y="3399357"/>
                  </a:lnTo>
                  <a:lnTo>
                    <a:pt x="3662318" y="3459198"/>
                  </a:lnTo>
                  <a:lnTo>
                    <a:pt x="3649249" y="3499310"/>
                  </a:lnTo>
                  <a:lnTo>
                    <a:pt x="3643159" y="3503638"/>
                  </a:lnTo>
                  <a:lnTo>
                    <a:pt x="3637867" y="3508502"/>
                  </a:lnTo>
                  <a:lnTo>
                    <a:pt x="3621321" y="3531461"/>
                  </a:lnTo>
                  <a:lnTo>
                    <a:pt x="3617991" y="3538347"/>
                  </a:lnTo>
                  <a:lnTo>
                    <a:pt x="3612185" y="3542756"/>
                  </a:lnTo>
                  <a:lnTo>
                    <a:pt x="3588210" y="3558286"/>
                  </a:lnTo>
                  <a:lnTo>
                    <a:pt x="3571216" y="3585017"/>
                  </a:lnTo>
                  <a:lnTo>
                    <a:pt x="3568461" y="3588400"/>
                  </a:lnTo>
                  <a:lnTo>
                    <a:pt x="3563135" y="3586664"/>
                  </a:lnTo>
                  <a:lnTo>
                    <a:pt x="3538426" y="3598037"/>
                  </a:lnTo>
                  <a:lnTo>
                    <a:pt x="3515181" y="3614137"/>
                  </a:lnTo>
                  <a:lnTo>
                    <a:pt x="3515808" y="3618088"/>
                  </a:lnTo>
                  <a:lnTo>
                    <a:pt x="3523091" y="3616974"/>
                  </a:lnTo>
                  <a:lnTo>
                    <a:pt x="3519817" y="3617877"/>
                  </a:lnTo>
                  <a:lnTo>
                    <a:pt x="3488769" y="3627882"/>
                  </a:lnTo>
                  <a:lnTo>
                    <a:pt x="3468358" y="3642413"/>
                  </a:lnTo>
                  <a:lnTo>
                    <a:pt x="3457686" y="3648027"/>
                  </a:lnTo>
                  <a:lnTo>
                    <a:pt x="3419173" y="3637788"/>
                  </a:lnTo>
                  <a:lnTo>
                    <a:pt x="3381867" y="3625532"/>
                  </a:lnTo>
                  <a:lnTo>
                    <a:pt x="3359610" y="3617849"/>
                  </a:lnTo>
                  <a:lnTo>
                    <a:pt x="3309818" y="3619595"/>
                  </a:lnTo>
                  <a:lnTo>
                    <a:pt x="3259978" y="3620865"/>
                  </a:lnTo>
                  <a:lnTo>
                    <a:pt x="3210234" y="3623135"/>
                  </a:lnTo>
                  <a:lnTo>
                    <a:pt x="3160728" y="3627882"/>
                  </a:lnTo>
                  <a:lnTo>
                    <a:pt x="3109479" y="3675497"/>
                  </a:lnTo>
                  <a:lnTo>
                    <a:pt x="3097736" y="3713273"/>
                  </a:lnTo>
                  <a:lnTo>
                    <a:pt x="3095450" y="3720836"/>
                  </a:lnTo>
                  <a:lnTo>
                    <a:pt x="3055032" y="3753405"/>
                  </a:lnTo>
                  <a:lnTo>
                    <a:pt x="3031569" y="3766947"/>
                  </a:lnTo>
                  <a:lnTo>
                    <a:pt x="3020814" y="3784355"/>
                  </a:lnTo>
                  <a:lnTo>
                    <a:pt x="3010106" y="3798395"/>
                  </a:lnTo>
                  <a:lnTo>
                    <a:pt x="2995207" y="3806648"/>
                  </a:lnTo>
                  <a:lnTo>
                    <a:pt x="2971879" y="3806698"/>
                  </a:lnTo>
                  <a:lnTo>
                    <a:pt x="2965854" y="3803888"/>
                  </a:lnTo>
                  <a:lnTo>
                    <a:pt x="2961020" y="3798697"/>
                  </a:lnTo>
                  <a:lnTo>
                    <a:pt x="2956663" y="3792553"/>
                  </a:lnTo>
                  <a:lnTo>
                    <a:pt x="2952067" y="3786886"/>
                  </a:lnTo>
                  <a:lnTo>
                    <a:pt x="2944260" y="3788791"/>
                  </a:lnTo>
                  <a:lnTo>
                    <a:pt x="2936192" y="3790315"/>
                  </a:lnTo>
                  <a:lnTo>
                    <a:pt x="2928600" y="3792601"/>
                  </a:lnTo>
                  <a:lnTo>
                    <a:pt x="2922222" y="3796792"/>
                  </a:lnTo>
                  <a:lnTo>
                    <a:pt x="2905914" y="3819463"/>
                  </a:lnTo>
                  <a:lnTo>
                    <a:pt x="2911395" y="3826240"/>
                  </a:lnTo>
                  <a:lnTo>
                    <a:pt x="2914828" y="3830706"/>
                  </a:lnTo>
                  <a:lnTo>
                    <a:pt x="2892377" y="3846449"/>
                  </a:lnTo>
                  <a:lnTo>
                    <a:pt x="2885376" y="3849838"/>
                  </a:lnTo>
                  <a:lnTo>
                    <a:pt x="2877899" y="3852227"/>
                  </a:lnTo>
                  <a:lnTo>
                    <a:pt x="2870231" y="3854235"/>
                  </a:lnTo>
                  <a:lnTo>
                    <a:pt x="2862659" y="3856482"/>
                  </a:lnTo>
                  <a:lnTo>
                    <a:pt x="2849850" y="3847532"/>
                  </a:lnTo>
                  <a:lnTo>
                    <a:pt x="2834862" y="3837749"/>
                  </a:lnTo>
                  <a:lnTo>
                    <a:pt x="2818850" y="3829871"/>
                  </a:lnTo>
                  <a:lnTo>
                    <a:pt x="2802969" y="3826637"/>
                  </a:lnTo>
                  <a:lnTo>
                    <a:pt x="2790442" y="3827916"/>
                  </a:lnTo>
                  <a:lnTo>
                    <a:pt x="2778093" y="3830875"/>
                  </a:lnTo>
                  <a:lnTo>
                    <a:pt x="2765768" y="3834191"/>
                  </a:lnTo>
                  <a:lnTo>
                    <a:pt x="2753312" y="3836543"/>
                  </a:lnTo>
                  <a:lnTo>
                    <a:pt x="2723552" y="3839608"/>
                  </a:lnTo>
                  <a:lnTo>
                    <a:pt x="2693733" y="3842019"/>
                  </a:lnTo>
                  <a:lnTo>
                    <a:pt x="2663890" y="3844168"/>
                  </a:lnTo>
                  <a:lnTo>
                    <a:pt x="2634059" y="3846449"/>
                  </a:lnTo>
                  <a:lnTo>
                    <a:pt x="2619865" y="3885590"/>
                  </a:lnTo>
                  <a:lnTo>
                    <a:pt x="2614326" y="3903170"/>
                  </a:lnTo>
                  <a:lnTo>
                    <a:pt x="2616146" y="3919726"/>
                  </a:lnTo>
                  <a:lnTo>
                    <a:pt x="2624026" y="3955796"/>
                  </a:lnTo>
                  <a:lnTo>
                    <a:pt x="2634059" y="4234053"/>
                  </a:lnTo>
                  <a:lnTo>
                    <a:pt x="2634059" y="4174490"/>
                  </a:lnTo>
                </a:path>
              </a:pathLst>
            </a:custGeom>
            <a:ln w="38100">
              <a:solidFill>
                <a:srgbClr val="FFC000"/>
              </a:solidFill>
              <a:prstDash val="dash"/>
            </a:ln>
          </p:spPr>
          <p:txBody>
            <a:bodyPr wrap="square" lIns="0" tIns="0" rIns="0" bIns="0" rtlCol="0"/>
            <a:lstStyle/>
            <a:p>
              <a:endParaRPr/>
            </a:p>
          </p:txBody>
        </p:sp>
        <p:sp>
          <p:nvSpPr>
            <p:cNvPr id="32" name="object 32"/>
            <p:cNvSpPr/>
            <p:nvPr/>
          </p:nvSpPr>
          <p:spPr>
            <a:xfrm>
              <a:off x="9135491" y="1080008"/>
              <a:ext cx="280035" cy="281305"/>
            </a:xfrm>
            <a:custGeom>
              <a:avLst/>
              <a:gdLst/>
              <a:ahLst/>
              <a:cxnLst/>
              <a:rect l="l" t="t" r="r" b="b"/>
              <a:pathLst>
                <a:path w="280034" h="281305">
                  <a:moveTo>
                    <a:pt x="141731" y="0"/>
                  </a:moveTo>
                  <a:lnTo>
                    <a:pt x="0" y="153542"/>
                  </a:lnTo>
                  <a:lnTo>
                    <a:pt x="138302" y="281177"/>
                  </a:lnTo>
                  <a:lnTo>
                    <a:pt x="280034" y="127762"/>
                  </a:lnTo>
                  <a:lnTo>
                    <a:pt x="141731" y="0"/>
                  </a:lnTo>
                  <a:close/>
                </a:path>
              </a:pathLst>
            </a:custGeom>
            <a:solidFill>
              <a:srgbClr val="00AFEF"/>
            </a:solidFill>
          </p:spPr>
          <p:txBody>
            <a:bodyPr wrap="square" lIns="0" tIns="0" rIns="0" bIns="0" rtlCol="0"/>
            <a:lstStyle/>
            <a:p>
              <a:endParaRPr/>
            </a:p>
          </p:txBody>
        </p:sp>
        <p:sp>
          <p:nvSpPr>
            <p:cNvPr id="33" name="object 33"/>
            <p:cNvSpPr/>
            <p:nvPr/>
          </p:nvSpPr>
          <p:spPr>
            <a:xfrm>
              <a:off x="9135491" y="1080008"/>
              <a:ext cx="280035" cy="281305"/>
            </a:xfrm>
            <a:custGeom>
              <a:avLst/>
              <a:gdLst/>
              <a:ahLst/>
              <a:cxnLst/>
              <a:rect l="l" t="t" r="r" b="b"/>
              <a:pathLst>
                <a:path w="280034" h="281305">
                  <a:moveTo>
                    <a:pt x="0" y="153542"/>
                  </a:moveTo>
                  <a:lnTo>
                    <a:pt x="141731" y="0"/>
                  </a:lnTo>
                  <a:lnTo>
                    <a:pt x="280034" y="127762"/>
                  </a:lnTo>
                  <a:lnTo>
                    <a:pt x="138302" y="281177"/>
                  </a:lnTo>
                  <a:lnTo>
                    <a:pt x="0" y="153542"/>
                  </a:lnTo>
                  <a:close/>
                </a:path>
              </a:pathLst>
            </a:custGeom>
            <a:ln w="12700">
              <a:solidFill>
                <a:srgbClr val="00AFEF"/>
              </a:solidFill>
            </a:ln>
          </p:spPr>
          <p:txBody>
            <a:bodyPr wrap="square" lIns="0" tIns="0" rIns="0" bIns="0" rtlCol="0"/>
            <a:lstStyle/>
            <a:p>
              <a:endParaRPr/>
            </a:p>
          </p:txBody>
        </p:sp>
        <p:sp>
          <p:nvSpPr>
            <p:cNvPr id="34" name="object 34"/>
            <p:cNvSpPr/>
            <p:nvPr/>
          </p:nvSpPr>
          <p:spPr>
            <a:xfrm>
              <a:off x="9123172" y="1462658"/>
              <a:ext cx="309245" cy="273050"/>
            </a:xfrm>
            <a:custGeom>
              <a:avLst/>
              <a:gdLst/>
              <a:ahLst/>
              <a:cxnLst/>
              <a:rect l="l" t="t" r="r" b="b"/>
              <a:pathLst>
                <a:path w="309245" h="273050">
                  <a:moveTo>
                    <a:pt x="154304" y="0"/>
                  </a:moveTo>
                  <a:lnTo>
                    <a:pt x="117855" y="104266"/>
                  </a:lnTo>
                  <a:lnTo>
                    <a:pt x="0" y="104266"/>
                  </a:lnTo>
                  <a:lnTo>
                    <a:pt x="95376" y="168782"/>
                  </a:lnTo>
                  <a:lnTo>
                    <a:pt x="58927" y="273050"/>
                  </a:lnTo>
                  <a:lnTo>
                    <a:pt x="154304" y="208661"/>
                  </a:lnTo>
                  <a:lnTo>
                    <a:pt x="249808" y="273050"/>
                  </a:lnTo>
                  <a:lnTo>
                    <a:pt x="213359" y="168782"/>
                  </a:lnTo>
                  <a:lnTo>
                    <a:pt x="308736" y="104266"/>
                  </a:lnTo>
                  <a:lnTo>
                    <a:pt x="190753" y="104266"/>
                  </a:lnTo>
                  <a:lnTo>
                    <a:pt x="154304" y="0"/>
                  </a:lnTo>
                  <a:close/>
                </a:path>
              </a:pathLst>
            </a:custGeom>
            <a:solidFill>
              <a:srgbClr val="4471C4"/>
            </a:solidFill>
          </p:spPr>
          <p:txBody>
            <a:bodyPr wrap="square" lIns="0" tIns="0" rIns="0" bIns="0" rtlCol="0"/>
            <a:lstStyle/>
            <a:p>
              <a:endParaRPr/>
            </a:p>
          </p:txBody>
        </p:sp>
        <p:sp>
          <p:nvSpPr>
            <p:cNvPr id="35" name="object 35"/>
            <p:cNvSpPr/>
            <p:nvPr/>
          </p:nvSpPr>
          <p:spPr>
            <a:xfrm>
              <a:off x="9123172" y="1462658"/>
              <a:ext cx="309245" cy="273050"/>
            </a:xfrm>
            <a:custGeom>
              <a:avLst/>
              <a:gdLst/>
              <a:ahLst/>
              <a:cxnLst/>
              <a:rect l="l" t="t" r="r" b="b"/>
              <a:pathLst>
                <a:path w="309245" h="273050">
                  <a:moveTo>
                    <a:pt x="0" y="104266"/>
                  </a:moveTo>
                  <a:lnTo>
                    <a:pt x="117855" y="104266"/>
                  </a:lnTo>
                  <a:lnTo>
                    <a:pt x="154304" y="0"/>
                  </a:lnTo>
                  <a:lnTo>
                    <a:pt x="190753" y="104266"/>
                  </a:lnTo>
                  <a:lnTo>
                    <a:pt x="308736" y="104266"/>
                  </a:lnTo>
                  <a:lnTo>
                    <a:pt x="213359" y="168782"/>
                  </a:lnTo>
                  <a:lnTo>
                    <a:pt x="249808" y="273050"/>
                  </a:lnTo>
                  <a:lnTo>
                    <a:pt x="154304" y="208661"/>
                  </a:lnTo>
                  <a:lnTo>
                    <a:pt x="58927" y="273050"/>
                  </a:lnTo>
                  <a:lnTo>
                    <a:pt x="95376" y="168782"/>
                  </a:lnTo>
                  <a:lnTo>
                    <a:pt x="0" y="104266"/>
                  </a:lnTo>
                  <a:close/>
                </a:path>
              </a:pathLst>
            </a:custGeom>
            <a:ln w="12700">
              <a:solidFill>
                <a:srgbClr val="2E528F"/>
              </a:solidFill>
            </a:ln>
          </p:spPr>
          <p:txBody>
            <a:bodyPr wrap="square" lIns="0" tIns="0" rIns="0" bIns="0" rtlCol="0"/>
            <a:lstStyle/>
            <a:p>
              <a:endParaRPr/>
            </a:p>
          </p:txBody>
        </p:sp>
        <p:sp>
          <p:nvSpPr>
            <p:cNvPr id="36" name="object 36"/>
            <p:cNvSpPr/>
            <p:nvPr/>
          </p:nvSpPr>
          <p:spPr>
            <a:xfrm>
              <a:off x="9135491" y="684911"/>
              <a:ext cx="280035" cy="281305"/>
            </a:xfrm>
            <a:custGeom>
              <a:avLst/>
              <a:gdLst/>
              <a:ahLst/>
              <a:cxnLst/>
              <a:rect l="l" t="t" r="r" b="b"/>
              <a:pathLst>
                <a:path w="280034" h="281305">
                  <a:moveTo>
                    <a:pt x="141731" y="0"/>
                  </a:moveTo>
                  <a:lnTo>
                    <a:pt x="0" y="153542"/>
                  </a:lnTo>
                  <a:lnTo>
                    <a:pt x="138302" y="281177"/>
                  </a:lnTo>
                  <a:lnTo>
                    <a:pt x="280034" y="127635"/>
                  </a:lnTo>
                  <a:lnTo>
                    <a:pt x="141731" y="0"/>
                  </a:lnTo>
                  <a:close/>
                </a:path>
              </a:pathLst>
            </a:custGeom>
            <a:solidFill>
              <a:srgbClr val="FF0000"/>
            </a:solidFill>
          </p:spPr>
          <p:txBody>
            <a:bodyPr wrap="square" lIns="0" tIns="0" rIns="0" bIns="0" rtlCol="0"/>
            <a:lstStyle/>
            <a:p>
              <a:endParaRPr/>
            </a:p>
          </p:txBody>
        </p:sp>
        <p:sp>
          <p:nvSpPr>
            <p:cNvPr id="37" name="object 37"/>
            <p:cNvSpPr/>
            <p:nvPr/>
          </p:nvSpPr>
          <p:spPr>
            <a:xfrm>
              <a:off x="9135491" y="481076"/>
              <a:ext cx="309245" cy="36830"/>
            </a:xfrm>
            <a:custGeom>
              <a:avLst/>
              <a:gdLst/>
              <a:ahLst/>
              <a:cxnLst/>
              <a:rect l="l" t="t" r="r" b="b"/>
              <a:pathLst>
                <a:path w="309245" h="36829">
                  <a:moveTo>
                    <a:pt x="0" y="36322"/>
                  </a:moveTo>
                  <a:lnTo>
                    <a:pt x="308736" y="0"/>
                  </a:lnTo>
                </a:path>
              </a:pathLst>
            </a:custGeom>
            <a:ln w="38100">
              <a:solidFill>
                <a:srgbClr val="FFC000"/>
              </a:solidFill>
              <a:prstDash val="dash"/>
            </a:ln>
          </p:spPr>
          <p:txBody>
            <a:bodyPr wrap="square" lIns="0" tIns="0" rIns="0" bIns="0" rtlCol="0"/>
            <a:lstStyle/>
            <a:p>
              <a:endParaRPr/>
            </a:p>
          </p:txBody>
        </p:sp>
      </p:grpSp>
      <p:sp>
        <p:nvSpPr>
          <p:cNvPr id="38" name="object 38"/>
          <p:cNvSpPr txBox="1"/>
          <p:nvPr/>
        </p:nvSpPr>
        <p:spPr>
          <a:xfrm>
            <a:off x="9458325" y="136016"/>
            <a:ext cx="2245995" cy="1551305"/>
          </a:xfrm>
          <a:prstGeom prst="rect">
            <a:avLst/>
          </a:prstGeom>
        </p:spPr>
        <p:txBody>
          <a:bodyPr vert="horz" wrap="square" lIns="0" tIns="105410" rIns="0" bIns="0" rtlCol="0">
            <a:spAutoFit/>
          </a:bodyPr>
          <a:lstStyle/>
          <a:p>
            <a:pPr marL="19050">
              <a:lnSpc>
                <a:spcPct val="100000"/>
              </a:lnSpc>
              <a:spcBef>
                <a:spcPts val="830"/>
              </a:spcBef>
            </a:pPr>
            <a:r>
              <a:rPr sz="1800" spc="-10">
                <a:solidFill>
                  <a:srgbClr val="FFFFFF"/>
                </a:solidFill>
                <a:latin typeface="Calibri"/>
                <a:cs typeface="Calibri"/>
              </a:rPr>
              <a:t>CG </a:t>
            </a:r>
            <a:r>
              <a:rPr sz="1800" spc="-5">
                <a:solidFill>
                  <a:srgbClr val="FFFFFF"/>
                </a:solidFill>
                <a:latin typeface="Calibri"/>
                <a:cs typeface="Calibri"/>
              </a:rPr>
              <a:t>city boundary</a:t>
            </a:r>
            <a:endParaRPr sz="1800">
              <a:latin typeface="Calibri"/>
              <a:cs typeface="Calibri"/>
            </a:endParaRPr>
          </a:p>
          <a:p>
            <a:pPr marL="15240" marR="5080" indent="-3175">
              <a:lnSpc>
                <a:spcPts val="3090"/>
              </a:lnSpc>
              <a:spcBef>
                <a:spcPts val="60"/>
              </a:spcBef>
            </a:pPr>
            <a:r>
              <a:rPr sz="1800" spc="-10">
                <a:solidFill>
                  <a:srgbClr val="FFFFFF"/>
                </a:solidFill>
                <a:latin typeface="Calibri"/>
                <a:cs typeface="Calibri"/>
              </a:rPr>
              <a:t>Grab </a:t>
            </a:r>
            <a:r>
              <a:rPr sz="1800" spc="-5">
                <a:solidFill>
                  <a:srgbClr val="FFFFFF"/>
                </a:solidFill>
                <a:latin typeface="Calibri"/>
                <a:cs typeface="Calibri"/>
              </a:rPr>
              <a:t>sampling </a:t>
            </a:r>
            <a:r>
              <a:rPr sz="1800" spc="-10">
                <a:solidFill>
                  <a:srgbClr val="FFFFFF"/>
                </a:solidFill>
                <a:latin typeface="Calibri"/>
                <a:cs typeface="Calibri"/>
              </a:rPr>
              <a:t>locations </a:t>
            </a:r>
            <a:r>
              <a:rPr sz="1800" spc="-395">
                <a:solidFill>
                  <a:srgbClr val="FFFFFF"/>
                </a:solidFill>
                <a:latin typeface="Calibri"/>
                <a:cs typeface="Calibri"/>
              </a:rPr>
              <a:t> </a:t>
            </a:r>
            <a:r>
              <a:rPr sz="1800" spc="-5">
                <a:solidFill>
                  <a:srgbClr val="FFFFFF"/>
                </a:solidFill>
                <a:latin typeface="Calibri"/>
                <a:cs typeface="Calibri"/>
              </a:rPr>
              <a:t>Sonde</a:t>
            </a:r>
            <a:r>
              <a:rPr sz="1800">
                <a:solidFill>
                  <a:srgbClr val="FFFFFF"/>
                </a:solidFill>
                <a:latin typeface="Calibri"/>
                <a:cs typeface="Calibri"/>
              </a:rPr>
              <a:t> </a:t>
            </a:r>
            <a:r>
              <a:rPr sz="1800" spc="-5">
                <a:solidFill>
                  <a:srgbClr val="FFFFFF"/>
                </a:solidFill>
                <a:latin typeface="Calibri"/>
                <a:cs typeface="Calibri"/>
              </a:rPr>
              <a:t>or</a:t>
            </a:r>
            <a:r>
              <a:rPr sz="1800" spc="-15">
                <a:solidFill>
                  <a:srgbClr val="FFFFFF"/>
                </a:solidFill>
                <a:latin typeface="Calibri"/>
                <a:cs typeface="Calibri"/>
              </a:rPr>
              <a:t> </a:t>
            </a:r>
            <a:r>
              <a:rPr sz="1800" spc="-10">
                <a:solidFill>
                  <a:srgbClr val="FFFFFF"/>
                </a:solidFill>
                <a:latin typeface="Calibri"/>
                <a:cs typeface="Calibri"/>
              </a:rPr>
              <a:t>buoy</a:t>
            </a:r>
            <a:r>
              <a:rPr sz="1800" spc="-5">
                <a:solidFill>
                  <a:srgbClr val="FFFFFF"/>
                </a:solidFill>
                <a:latin typeface="Calibri"/>
                <a:cs typeface="Calibri"/>
              </a:rPr>
              <a:t> </a:t>
            </a:r>
            <a:r>
              <a:rPr sz="1800" spc="-10">
                <a:solidFill>
                  <a:srgbClr val="FFFFFF"/>
                </a:solidFill>
                <a:latin typeface="Calibri"/>
                <a:cs typeface="Calibri"/>
              </a:rPr>
              <a:t>location</a:t>
            </a:r>
            <a:endParaRPr sz="1800">
              <a:latin typeface="Calibri"/>
              <a:cs typeface="Calibri"/>
            </a:endParaRPr>
          </a:p>
          <a:p>
            <a:pPr marL="15240">
              <a:lnSpc>
                <a:spcPct val="100000"/>
              </a:lnSpc>
              <a:spcBef>
                <a:spcPts val="720"/>
              </a:spcBef>
            </a:pPr>
            <a:r>
              <a:rPr sz="1800" spc="-5">
                <a:solidFill>
                  <a:srgbClr val="FFFFFF"/>
                </a:solidFill>
                <a:latin typeface="Calibri"/>
                <a:cs typeface="Calibri"/>
              </a:rPr>
              <a:t>Autosampler</a:t>
            </a:r>
            <a:r>
              <a:rPr sz="1800" spc="-40">
                <a:solidFill>
                  <a:srgbClr val="FFFFFF"/>
                </a:solidFill>
                <a:latin typeface="Calibri"/>
                <a:cs typeface="Calibri"/>
              </a:rPr>
              <a:t> </a:t>
            </a:r>
            <a:r>
              <a:rPr sz="1800" spc="-10">
                <a:solidFill>
                  <a:srgbClr val="FFFFFF"/>
                </a:solidFill>
                <a:latin typeface="Calibri"/>
                <a:cs typeface="Calibri"/>
              </a:rPr>
              <a:t>locations</a:t>
            </a:r>
            <a:endParaRPr sz="1800">
              <a:latin typeface="Calibri"/>
              <a:cs typeface="Calibri"/>
            </a:endParaRPr>
          </a:p>
        </p:txBody>
      </p:sp>
      <p:sp>
        <p:nvSpPr>
          <p:cNvPr id="39" name="object 39"/>
          <p:cNvSpPr txBox="1"/>
          <p:nvPr/>
        </p:nvSpPr>
        <p:spPr>
          <a:xfrm>
            <a:off x="6709664" y="833373"/>
            <a:ext cx="553720" cy="208279"/>
          </a:xfrm>
          <a:prstGeom prst="rect">
            <a:avLst/>
          </a:prstGeom>
        </p:spPr>
        <p:txBody>
          <a:bodyPr vert="horz" wrap="square" lIns="0" tIns="12700" rIns="0" bIns="0" rtlCol="0">
            <a:spAutoFit/>
          </a:bodyPr>
          <a:lstStyle/>
          <a:p>
            <a:pPr marL="12700">
              <a:lnSpc>
                <a:spcPct val="100000"/>
              </a:lnSpc>
              <a:spcBef>
                <a:spcPts val="100"/>
              </a:spcBef>
            </a:pPr>
            <a:r>
              <a:rPr sz="1200" spc="-20">
                <a:solidFill>
                  <a:srgbClr val="FFFF00"/>
                </a:solidFill>
                <a:latin typeface="Calibri"/>
                <a:cs typeface="Calibri"/>
              </a:rPr>
              <a:t>C</a:t>
            </a:r>
            <a:r>
              <a:rPr sz="1200">
                <a:solidFill>
                  <a:srgbClr val="FFFF00"/>
                </a:solidFill>
                <a:latin typeface="Calibri"/>
                <a:cs typeface="Calibri"/>
              </a:rPr>
              <a:t>GW AD</a:t>
            </a:r>
            <a:endParaRPr sz="1200">
              <a:latin typeface="Calibri"/>
              <a:cs typeface="Calibri"/>
            </a:endParaRPr>
          </a:p>
        </p:txBody>
      </p:sp>
      <p:sp>
        <p:nvSpPr>
          <p:cNvPr id="40" name="object 40"/>
          <p:cNvSpPr/>
          <p:nvPr/>
        </p:nvSpPr>
        <p:spPr>
          <a:xfrm>
            <a:off x="6630034" y="924686"/>
            <a:ext cx="638810" cy="225425"/>
          </a:xfrm>
          <a:custGeom>
            <a:avLst/>
            <a:gdLst/>
            <a:ahLst/>
            <a:cxnLst/>
            <a:rect l="l" t="t" r="r" b="b"/>
            <a:pathLst>
              <a:path w="638809" h="225425">
                <a:moveTo>
                  <a:pt x="115085" y="36684"/>
                </a:moveTo>
                <a:lnTo>
                  <a:pt x="104467" y="73274"/>
                </a:lnTo>
                <a:lnTo>
                  <a:pt x="627761" y="225171"/>
                </a:lnTo>
                <a:lnTo>
                  <a:pt x="638429" y="188595"/>
                </a:lnTo>
                <a:lnTo>
                  <a:pt x="115085" y="36684"/>
                </a:lnTo>
                <a:close/>
              </a:path>
              <a:path w="638809" h="225425">
                <a:moveTo>
                  <a:pt x="125730" y="0"/>
                </a:moveTo>
                <a:lnTo>
                  <a:pt x="0" y="23113"/>
                </a:lnTo>
                <a:lnTo>
                  <a:pt x="93853" y="109854"/>
                </a:lnTo>
                <a:lnTo>
                  <a:pt x="104467" y="73274"/>
                </a:lnTo>
                <a:lnTo>
                  <a:pt x="86106" y="67945"/>
                </a:lnTo>
                <a:lnTo>
                  <a:pt x="96774" y="31368"/>
                </a:lnTo>
                <a:lnTo>
                  <a:pt x="116627" y="31368"/>
                </a:lnTo>
                <a:lnTo>
                  <a:pt x="125730" y="0"/>
                </a:lnTo>
                <a:close/>
              </a:path>
              <a:path w="638809" h="225425">
                <a:moveTo>
                  <a:pt x="96774" y="31368"/>
                </a:moveTo>
                <a:lnTo>
                  <a:pt x="86106" y="67945"/>
                </a:lnTo>
                <a:lnTo>
                  <a:pt x="104467" y="73274"/>
                </a:lnTo>
                <a:lnTo>
                  <a:pt x="115085" y="36684"/>
                </a:lnTo>
                <a:lnTo>
                  <a:pt x="96774" y="31368"/>
                </a:lnTo>
                <a:close/>
              </a:path>
              <a:path w="638809" h="225425">
                <a:moveTo>
                  <a:pt x="116627" y="31368"/>
                </a:moveTo>
                <a:lnTo>
                  <a:pt x="96774" y="31368"/>
                </a:lnTo>
                <a:lnTo>
                  <a:pt x="115085" y="36684"/>
                </a:lnTo>
                <a:lnTo>
                  <a:pt x="116627" y="31368"/>
                </a:lnTo>
                <a:close/>
              </a:path>
            </a:pathLst>
          </a:custGeom>
          <a:solidFill>
            <a:srgbClr val="FFFFFF"/>
          </a:solidFill>
        </p:spPr>
        <p:txBody>
          <a:bodyPr wrap="square" lIns="0" tIns="0" rIns="0" bIns="0" rtlCol="0"/>
          <a:lstStyle/>
          <a:p>
            <a:endParaRPr/>
          </a:p>
        </p:txBody>
      </p:sp>
      <p:sp>
        <p:nvSpPr>
          <p:cNvPr id="41" name="object 41"/>
          <p:cNvSpPr txBox="1"/>
          <p:nvPr/>
        </p:nvSpPr>
        <p:spPr>
          <a:xfrm>
            <a:off x="9907269" y="6495389"/>
            <a:ext cx="534035" cy="208915"/>
          </a:xfrm>
          <a:prstGeom prst="rect">
            <a:avLst/>
          </a:prstGeom>
        </p:spPr>
        <p:txBody>
          <a:bodyPr vert="horz" wrap="square" lIns="0" tIns="12700" rIns="0" bIns="0" rtlCol="0">
            <a:spAutoFit/>
          </a:bodyPr>
          <a:lstStyle/>
          <a:p>
            <a:pPr marL="12700">
              <a:lnSpc>
                <a:spcPct val="100000"/>
              </a:lnSpc>
              <a:spcBef>
                <a:spcPts val="100"/>
              </a:spcBef>
            </a:pPr>
            <a:r>
              <a:rPr sz="1200" spc="-20">
                <a:solidFill>
                  <a:srgbClr val="FFFFFF"/>
                </a:solidFill>
                <a:latin typeface="Calibri"/>
                <a:cs typeface="Calibri"/>
              </a:rPr>
              <a:t>C</a:t>
            </a:r>
            <a:r>
              <a:rPr sz="1200">
                <a:solidFill>
                  <a:srgbClr val="FFFFFF"/>
                </a:solidFill>
                <a:latin typeface="Calibri"/>
                <a:cs typeface="Calibri"/>
              </a:rPr>
              <a:t>GW</a:t>
            </a:r>
            <a:r>
              <a:rPr sz="1200" spc="-5">
                <a:solidFill>
                  <a:srgbClr val="FFFFFF"/>
                </a:solidFill>
                <a:latin typeface="Calibri"/>
                <a:cs typeface="Calibri"/>
              </a:rPr>
              <a:t> </a:t>
            </a:r>
            <a:r>
              <a:rPr sz="1200">
                <a:solidFill>
                  <a:srgbClr val="FFFFFF"/>
                </a:solidFill>
                <a:latin typeface="Calibri"/>
                <a:cs typeface="Calibri"/>
              </a:rPr>
              <a:t>KB</a:t>
            </a:r>
            <a:endParaRPr sz="1200">
              <a:latin typeface="Calibri"/>
              <a:cs typeface="Calibri"/>
            </a:endParaRPr>
          </a:p>
        </p:txBody>
      </p:sp>
      <p:sp>
        <p:nvSpPr>
          <p:cNvPr id="42" name="object 42"/>
          <p:cNvSpPr txBox="1"/>
          <p:nvPr/>
        </p:nvSpPr>
        <p:spPr>
          <a:xfrm>
            <a:off x="246684" y="3419694"/>
            <a:ext cx="6229350" cy="2152015"/>
          </a:xfrm>
          <a:prstGeom prst="rect">
            <a:avLst/>
          </a:prstGeom>
        </p:spPr>
        <p:txBody>
          <a:bodyPr vert="horz" wrap="square" lIns="0" tIns="137160" rIns="0" bIns="0" rtlCol="0">
            <a:spAutoFit/>
          </a:bodyPr>
          <a:lstStyle/>
          <a:p>
            <a:pPr marR="5080" algn="r">
              <a:lnSpc>
                <a:spcPct val="100000"/>
              </a:lnSpc>
              <a:spcBef>
                <a:spcPts val="1080"/>
              </a:spcBef>
            </a:pPr>
            <a:r>
              <a:rPr sz="2400" b="1" spc="-5">
                <a:latin typeface="Calibri"/>
                <a:cs typeface="Calibri"/>
              </a:rPr>
              <a:t>Sonde</a:t>
            </a:r>
            <a:endParaRPr sz="2400">
              <a:latin typeface="Calibri"/>
              <a:cs typeface="Calibri"/>
            </a:endParaRPr>
          </a:p>
          <a:p>
            <a:pPr marL="12700">
              <a:lnSpc>
                <a:spcPct val="100000"/>
              </a:lnSpc>
              <a:spcBef>
                <a:spcPts val="1315"/>
              </a:spcBef>
            </a:pPr>
            <a:r>
              <a:rPr sz="3200" b="0" spc="-15">
                <a:latin typeface="Calibri Light"/>
                <a:cs typeface="Calibri Light"/>
              </a:rPr>
              <a:t>Intensive</a:t>
            </a:r>
            <a:r>
              <a:rPr sz="3200" b="0" spc="15">
                <a:latin typeface="Calibri Light"/>
                <a:cs typeface="Calibri Light"/>
              </a:rPr>
              <a:t> </a:t>
            </a:r>
            <a:r>
              <a:rPr sz="3200" b="0">
                <a:latin typeface="Calibri Light"/>
                <a:cs typeface="Calibri Light"/>
              </a:rPr>
              <a:t>sampling</a:t>
            </a:r>
            <a:r>
              <a:rPr sz="3200" b="0" spc="-5">
                <a:latin typeface="Calibri Light"/>
                <a:cs typeface="Calibri Light"/>
              </a:rPr>
              <a:t> (‘Continuous)</a:t>
            </a:r>
            <a:endParaRPr sz="3200">
              <a:latin typeface="Calibri Light"/>
              <a:cs typeface="Calibri Light"/>
            </a:endParaRPr>
          </a:p>
          <a:p>
            <a:pPr marL="12700">
              <a:lnSpc>
                <a:spcPct val="100000"/>
              </a:lnSpc>
              <a:spcBef>
                <a:spcPts val="1185"/>
              </a:spcBef>
            </a:pPr>
            <a:r>
              <a:rPr sz="1800" b="0">
                <a:latin typeface="Calibri Light"/>
                <a:cs typeface="Calibri Light"/>
              </a:rPr>
              <a:t>1)</a:t>
            </a:r>
            <a:r>
              <a:rPr sz="1800" b="0" spc="-10">
                <a:latin typeface="Calibri Light"/>
                <a:cs typeface="Calibri Light"/>
              </a:rPr>
              <a:t> Chlorophyll</a:t>
            </a:r>
            <a:r>
              <a:rPr sz="1800" b="0" spc="10">
                <a:latin typeface="Calibri Light"/>
                <a:cs typeface="Calibri Light"/>
              </a:rPr>
              <a:t> </a:t>
            </a:r>
            <a:r>
              <a:rPr sz="1800" b="0">
                <a:latin typeface="Calibri Light"/>
                <a:cs typeface="Calibri Light"/>
              </a:rPr>
              <a:t>and</a:t>
            </a:r>
            <a:r>
              <a:rPr sz="1800" b="0" spc="5">
                <a:latin typeface="Calibri Light"/>
                <a:cs typeface="Calibri Light"/>
              </a:rPr>
              <a:t> </a:t>
            </a:r>
            <a:r>
              <a:rPr sz="1800" b="0" spc="-5">
                <a:latin typeface="Calibri Light"/>
                <a:cs typeface="Calibri Light"/>
              </a:rPr>
              <a:t>dissolved</a:t>
            </a:r>
            <a:r>
              <a:rPr sz="1800" b="0">
                <a:latin typeface="Calibri Light"/>
                <a:cs typeface="Calibri Light"/>
              </a:rPr>
              <a:t> </a:t>
            </a:r>
            <a:r>
              <a:rPr sz="1800" b="0" spc="-15">
                <a:latin typeface="Calibri Light"/>
                <a:cs typeface="Calibri Light"/>
              </a:rPr>
              <a:t>oxygen,</a:t>
            </a:r>
            <a:r>
              <a:rPr sz="1800" b="0" spc="-10">
                <a:latin typeface="Calibri Light"/>
                <a:cs typeface="Calibri Light"/>
              </a:rPr>
              <a:t> </a:t>
            </a:r>
            <a:r>
              <a:rPr sz="1800" b="0" spc="-15">
                <a:latin typeface="Calibri Light"/>
                <a:cs typeface="Calibri Light"/>
              </a:rPr>
              <a:t>ETC</a:t>
            </a:r>
            <a:endParaRPr sz="1800">
              <a:latin typeface="Calibri Light"/>
              <a:cs typeface="Calibri Light"/>
            </a:endParaRPr>
          </a:p>
          <a:p>
            <a:pPr marL="309880" indent="-287020">
              <a:lnSpc>
                <a:spcPct val="100000"/>
              </a:lnSpc>
              <a:spcBef>
                <a:spcPts val="60"/>
              </a:spcBef>
              <a:buFont typeface="Arial"/>
              <a:buChar char="•"/>
              <a:tabLst>
                <a:tab pos="309880" algn="l"/>
                <a:tab pos="310515" algn="l"/>
              </a:tabLst>
            </a:pPr>
            <a:r>
              <a:rPr sz="1800" spc="-5">
                <a:latin typeface="Calibri"/>
                <a:cs typeface="Calibri"/>
              </a:rPr>
              <a:t>Mooring</a:t>
            </a:r>
            <a:r>
              <a:rPr sz="1800" spc="10">
                <a:latin typeface="Calibri"/>
                <a:cs typeface="Calibri"/>
              </a:rPr>
              <a:t> </a:t>
            </a:r>
            <a:r>
              <a:rPr sz="1800" spc="-10">
                <a:latin typeface="Calibri"/>
                <a:cs typeface="Calibri"/>
              </a:rPr>
              <a:t>network</a:t>
            </a:r>
            <a:r>
              <a:rPr sz="1800">
                <a:latin typeface="Calibri"/>
                <a:cs typeface="Calibri"/>
              </a:rPr>
              <a:t> </a:t>
            </a:r>
            <a:r>
              <a:rPr sz="1800" spc="-10">
                <a:latin typeface="Calibri"/>
                <a:cs typeface="Calibri"/>
              </a:rPr>
              <a:t>deployed</a:t>
            </a:r>
            <a:r>
              <a:rPr sz="1800" spc="15">
                <a:latin typeface="Calibri"/>
                <a:cs typeface="Calibri"/>
              </a:rPr>
              <a:t> </a:t>
            </a:r>
            <a:r>
              <a:rPr sz="1800" spc="-10">
                <a:latin typeface="Calibri"/>
                <a:cs typeface="Calibri"/>
              </a:rPr>
              <a:t>at</a:t>
            </a:r>
            <a:r>
              <a:rPr sz="1800" spc="-5">
                <a:latin typeface="Calibri"/>
                <a:cs typeface="Calibri"/>
              </a:rPr>
              <a:t> least</a:t>
            </a:r>
            <a:r>
              <a:rPr sz="1800" spc="5">
                <a:latin typeface="Calibri"/>
                <a:cs typeface="Calibri"/>
              </a:rPr>
              <a:t> </a:t>
            </a:r>
            <a:r>
              <a:rPr sz="1800">
                <a:latin typeface="Calibri"/>
                <a:cs typeface="Calibri"/>
              </a:rPr>
              <a:t>6 </a:t>
            </a:r>
            <a:r>
              <a:rPr sz="1800" spc="-10">
                <a:latin typeface="Calibri"/>
                <a:cs typeface="Calibri"/>
              </a:rPr>
              <a:t>locations</a:t>
            </a:r>
            <a:endParaRPr sz="1800">
              <a:latin typeface="Calibri"/>
              <a:cs typeface="Calibri"/>
            </a:endParaRPr>
          </a:p>
          <a:p>
            <a:pPr marL="309880" indent="-287020">
              <a:lnSpc>
                <a:spcPct val="100000"/>
              </a:lnSpc>
              <a:buFont typeface="Arial"/>
              <a:buChar char="•"/>
              <a:tabLst>
                <a:tab pos="309880" algn="l"/>
                <a:tab pos="310515" algn="l"/>
              </a:tabLst>
            </a:pPr>
            <a:r>
              <a:rPr sz="1800">
                <a:latin typeface="Calibri"/>
                <a:cs typeface="Calibri"/>
              </a:rPr>
              <a:t>5</a:t>
            </a:r>
            <a:r>
              <a:rPr sz="1800" spc="-5">
                <a:latin typeface="Calibri"/>
                <a:cs typeface="Calibri"/>
              </a:rPr>
              <a:t> </a:t>
            </a:r>
            <a:r>
              <a:rPr sz="1800" spc="-10">
                <a:latin typeface="Calibri"/>
                <a:cs typeface="Calibri"/>
              </a:rPr>
              <a:t>from</a:t>
            </a:r>
            <a:r>
              <a:rPr sz="1800" spc="-5">
                <a:latin typeface="Calibri"/>
                <a:cs typeface="Calibri"/>
              </a:rPr>
              <a:t> </a:t>
            </a:r>
            <a:r>
              <a:rPr sz="1800">
                <a:latin typeface="Calibri"/>
                <a:cs typeface="Calibri"/>
              </a:rPr>
              <a:t>U Mass; and</a:t>
            </a:r>
            <a:r>
              <a:rPr sz="1800" spc="15">
                <a:latin typeface="Calibri"/>
                <a:cs typeface="Calibri"/>
              </a:rPr>
              <a:t> </a:t>
            </a:r>
            <a:r>
              <a:rPr sz="1800" spc="-5">
                <a:latin typeface="Calibri"/>
                <a:cs typeface="Calibri"/>
              </a:rPr>
              <a:t>in-kind</a:t>
            </a:r>
            <a:r>
              <a:rPr sz="1800" spc="10">
                <a:latin typeface="Calibri"/>
                <a:cs typeface="Calibri"/>
              </a:rPr>
              <a:t> </a:t>
            </a:r>
            <a:r>
              <a:rPr sz="1800" spc="-10">
                <a:latin typeface="Calibri"/>
                <a:cs typeface="Calibri"/>
              </a:rPr>
              <a:t>contributions</a:t>
            </a:r>
            <a:r>
              <a:rPr sz="1800" spc="15">
                <a:latin typeface="Calibri"/>
                <a:cs typeface="Calibri"/>
              </a:rPr>
              <a:t> </a:t>
            </a:r>
            <a:r>
              <a:rPr sz="1800" spc="-10">
                <a:latin typeface="Calibri"/>
                <a:cs typeface="Calibri"/>
              </a:rPr>
              <a:t>from</a:t>
            </a:r>
            <a:r>
              <a:rPr sz="1800" spc="-5">
                <a:latin typeface="Calibri"/>
                <a:cs typeface="Calibri"/>
              </a:rPr>
              <a:t> FIU</a:t>
            </a:r>
            <a:endParaRPr sz="1800">
              <a:latin typeface="Calibri"/>
              <a:cs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15595" y="5521248"/>
            <a:ext cx="11345545" cy="1244600"/>
          </a:xfrm>
          <a:prstGeom prst="rect">
            <a:avLst/>
          </a:prstGeom>
        </p:spPr>
        <p:txBody>
          <a:bodyPr vert="horz" wrap="square" lIns="0" tIns="12065" rIns="0" bIns="0" rtlCol="0">
            <a:spAutoFit/>
          </a:bodyPr>
          <a:lstStyle/>
          <a:p>
            <a:pPr marL="299085" marR="168275" indent="-287020">
              <a:lnSpc>
                <a:spcPct val="100000"/>
              </a:lnSpc>
              <a:spcBef>
                <a:spcPts val="95"/>
              </a:spcBef>
              <a:buFont typeface="Arial"/>
              <a:buChar char="•"/>
              <a:tabLst>
                <a:tab pos="299085" algn="l"/>
                <a:tab pos="299720" algn="l"/>
              </a:tabLst>
            </a:pPr>
            <a:r>
              <a:rPr sz="1600" spc="-15">
                <a:latin typeface="Calibri"/>
                <a:cs typeface="Calibri"/>
              </a:rPr>
              <a:t>Red</a:t>
            </a:r>
            <a:r>
              <a:rPr sz="1600" spc="20">
                <a:latin typeface="Calibri"/>
                <a:cs typeface="Calibri"/>
              </a:rPr>
              <a:t> </a:t>
            </a:r>
            <a:r>
              <a:rPr sz="1600" spc="-10">
                <a:latin typeface="Calibri"/>
                <a:cs typeface="Calibri"/>
              </a:rPr>
              <a:t>dashed</a:t>
            </a:r>
            <a:r>
              <a:rPr sz="1600" spc="5">
                <a:latin typeface="Calibri"/>
                <a:cs typeface="Calibri"/>
              </a:rPr>
              <a:t> </a:t>
            </a:r>
            <a:r>
              <a:rPr sz="1600" spc="-5">
                <a:latin typeface="Calibri"/>
                <a:cs typeface="Calibri"/>
              </a:rPr>
              <a:t>line </a:t>
            </a:r>
            <a:r>
              <a:rPr sz="1600" spc="-10">
                <a:latin typeface="Calibri"/>
                <a:cs typeface="Calibri"/>
              </a:rPr>
              <a:t>indicates</a:t>
            </a:r>
            <a:r>
              <a:rPr sz="1600" spc="-25">
                <a:latin typeface="Calibri"/>
                <a:cs typeface="Calibri"/>
              </a:rPr>
              <a:t> </a:t>
            </a:r>
            <a:r>
              <a:rPr sz="1600" spc="-5">
                <a:latin typeface="Calibri"/>
                <a:cs typeface="Calibri"/>
              </a:rPr>
              <a:t>the</a:t>
            </a:r>
            <a:r>
              <a:rPr sz="1600" spc="5">
                <a:latin typeface="Calibri"/>
                <a:cs typeface="Calibri"/>
              </a:rPr>
              <a:t> </a:t>
            </a:r>
            <a:r>
              <a:rPr sz="1600" spc="-10">
                <a:latin typeface="Calibri"/>
                <a:cs typeface="Calibri"/>
              </a:rPr>
              <a:t>regulatory</a:t>
            </a:r>
            <a:r>
              <a:rPr sz="1600" spc="30">
                <a:latin typeface="Calibri"/>
                <a:cs typeface="Calibri"/>
              </a:rPr>
              <a:t> </a:t>
            </a:r>
            <a:r>
              <a:rPr sz="1600" spc="-10">
                <a:latin typeface="Calibri"/>
                <a:cs typeface="Calibri"/>
              </a:rPr>
              <a:t>water</a:t>
            </a:r>
            <a:r>
              <a:rPr sz="1600">
                <a:latin typeface="Calibri"/>
                <a:cs typeface="Calibri"/>
              </a:rPr>
              <a:t> </a:t>
            </a:r>
            <a:r>
              <a:rPr sz="1600" spc="-5">
                <a:latin typeface="Calibri"/>
                <a:cs typeface="Calibri"/>
              </a:rPr>
              <a:t>quality</a:t>
            </a:r>
            <a:r>
              <a:rPr sz="1600" spc="-25">
                <a:latin typeface="Calibri"/>
                <a:cs typeface="Calibri"/>
              </a:rPr>
              <a:t> </a:t>
            </a:r>
            <a:r>
              <a:rPr sz="1600" spc="-10">
                <a:latin typeface="Calibri"/>
                <a:cs typeface="Calibri"/>
              </a:rPr>
              <a:t>criteria</a:t>
            </a:r>
            <a:r>
              <a:rPr sz="1600" spc="5">
                <a:latin typeface="Calibri"/>
                <a:cs typeface="Calibri"/>
              </a:rPr>
              <a:t> </a:t>
            </a:r>
            <a:r>
              <a:rPr sz="1600" spc="-5">
                <a:latin typeface="Calibri"/>
                <a:cs typeface="Calibri"/>
              </a:rPr>
              <a:t>of</a:t>
            </a:r>
            <a:r>
              <a:rPr sz="1600" spc="20">
                <a:latin typeface="Calibri"/>
                <a:cs typeface="Calibri"/>
              </a:rPr>
              <a:t> </a:t>
            </a:r>
            <a:r>
              <a:rPr sz="1600" spc="-5">
                <a:latin typeface="Calibri"/>
                <a:cs typeface="Calibri"/>
              </a:rPr>
              <a:t>a</a:t>
            </a:r>
            <a:r>
              <a:rPr sz="1600" spc="5">
                <a:latin typeface="Calibri"/>
                <a:cs typeface="Calibri"/>
              </a:rPr>
              <a:t> </a:t>
            </a:r>
            <a:r>
              <a:rPr sz="1600" spc="-5">
                <a:latin typeface="Calibri"/>
                <a:cs typeface="Calibri"/>
              </a:rPr>
              <a:t>geomean</a:t>
            </a:r>
            <a:r>
              <a:rPr sz="1600" spc="25">
                <a:latin typeface="Calibri"/>
                <a:cs typeface="Calibri"/>
              </a:rPr>
              <a:t> </a:t>
            </a:r>
            <a:r>
              <a:rPr sz="1600" spc="-5">
                <a:latin typeface="Calibri"/>
                <a:cs typeface="Calibri"/>
              </a:rPr>
              <a:t>of</a:t>
            </a:r>
            <a:r>
              <a:rPr sz="1600" spc="20">
                <a:latin typeface="Calibri"/>
                <a:cs typeface="Calibri"/>
              </a:rPr>
              <a:t> </a:t>
            </a:r>
            <a:r>
              <a:rPr sz="1600" spc="-5">
                <a:latin typeface="Calibri"/>
                <a:cs typeface="Calibri"/>
              </a:rPr>
              <a:t>35</a:t>
            </a:r>
            <a:r>
              <a:rPr sz="1600" spc="45">
                <a:latin typeface="Calibri"/>
                <a:cs typeface="Calibri"/>
              </a:rPr>
              <a:t> </a:t>
            </a:r>
            <a:r>
              <a:rPr sz="1600" spc="-5">
                <a:latin typeface="Calibri"/>
                <a:cs typeface="Calibri"/>
              </a:rPr>
              <a:t>cfu/100mL</a:t>
            </a:r>
            <a:r>
              <a:rPr sz="1600" spc="40">
                <a:latin typeface="Calibri"/>
                <a:cs typeface="Calibri"/>
              </a:rPr>
              <a:t> </a:t>
            </a:r>
            <a:r>
              <a:rPr sz="1600" spc="-10">
                <a:latin typeface="Calibri"/>
                <a:cs typeface="Calibri"/>
              </a:rPr>
              <a:t>live </a:t>
            </a:r>
            <a:r>
              <a:rPr sz="1600" spc="-15">
                <a:latin typeface="Calibri"/>
                <a:cs typeface="Calibri"/>
              </a:rPr>
              <a:t>enterococci</a:t>
            </a:r>
            <a:r>
              <a:rPr sz="1600" spc="45">
                <a:latin typeface="Calibri"/>
                <a:cs typeface="Calibri"/>
              </a:rPr>
              <a:t> </a:t>
            </a:r>
            <a:r>
              <a:rPr sz="1600" spc="-15">
                <a:latin typeface="Calibri"/>
                <a:cs typeface="Calibri"/>
              </a:rPr>
              <a:t>from</a:t>
            </a:r>
            <a:r>
              <a:rPr sz="1600" spc="25">
                <a:latin typeface="Calibri"/>
                <a:cs typeface="Calibri"/>
              </a:rPr>
              <a:t> </a:t>
            </a:r>
            <a:r>
              <a:rPr sz="1600" spc="-5">
                <a:latin typeface="Calibri"/>
                <a:cs typeface="Calibri"/>
              </a:rPr>
              <a:t>multiple</a:t>
            </a:r>
            <a:r>
              <a:rPr sz="1600" spc="-20">
                <a:latin typeface="Calibri"/>
                <a:cs typeface="Calibri"/>
              </a:rPr>
              <a:t> </a:t>
            </a:r>
            <a:r>
              <a:rPr sz="1600" spc="-5">
                <a:latin typeface="Calibri"/>
                <a:cs typeface="Calibri"/>
              </a:rPr>
              <a:t>samples </a:t>
            </a:r>
            <a:r>
              <a:rPr sz="1600" spc="-345">
                <a:latin typeface="Calibri"/>
                <a:cs typeface="Calibri"/>
              </a:rPr>
              <a:t> </a:t>
            </a:r>
            <a:r>
              <a:rPr sz="1600" spc="-10">
                <a:latin typeface="Calibri"/>
                <a:cs typeface="Calibri"/>
              </a:rPr>
              <a:t>collected</a:t>
            </a:r>
            <a:r>
              <a:rPr sz="1600" spc="-5">
                <a:latin typeface="Calibri"/>
                <a:cs typeface="Calibri"/>
              </a:rPr>
              <a:t> within</a:t>
            </a:r>
            <a:r>
              <a:rPr sz="1600" spc="-15">
                <a:latin typeface="Calibri"/>
                <a:cs typeface="Calibri"/>
              </a:rPr>
              <a:t> </a:t>
            </a:r>
            <a:r>
              <a:rPr sz="1600" spc="-5">
                <a:latin typeface="Calibri"/>
                <a:cs typeface="Calibri"/>
              </a:rPr>
              <a:t>5</a:t>
            </a:r>
            <a:r>
              <a:rPr sz="1600">
                <a:latin typeface="Calibri"/>
                <a:cs typeface="Calibri"/>
              </a:rPr>
              <a:t> </a:t>
            </a:r>
            <a:r>
              <a:rPr sz="1600" spc="-15">
                <a:latin typeface="Calibri"/>
                <a:cs typeface="Calibri"/>
              </a:rPr>
              <a:t>days.</a:t>
            </a:r>
            <a:endParaRPr sz="1600">
              <a:latin typeface="Calibri"/>
              <a:cs typeface="Calibri"/>
            </a:endParaRPr>
          </a:p>
          <a:p>
            <a:pPr marL="299085" indent="-287020">
              <a:lnSpc>
                <a:spcPct val="100000"/>
              </a:lnSpc>
              <a:buFont typeface="Arial"/>
              <a:buChar char="•"/>
              <a:tabLst>
                <a:tab pos="299085" algn="l"/>
                <a:tab pos="299720" algn="l"/>
              </a:tabLst>
            </a:pPr>
            <a:r>
              <a:rPr sz="1600" spc="-5">
                <a:latin typeface="Calibri"/>
                <a:cs typeface="Calibri"/>
              </a:rPr>
              <a:t>Blue</a:t>
            </a:r>
            <a:r>
              <a:rPr sz="1600" spc="10">
                <a:latin typeface="Calibri"/>
                <a:cs typeface="Calibri"/>
              </a:rPr>
              <a:t> </a:t>
            </a:r>
            <a:r>
              <a:rPr sz="1600" spc="-10">
                <a:latin typeface="Calibri"/>
                <a:cs typeface="Calibri"/>
              </a:rPr>
              <a:t>dotted</a:t>
            </a:r>
            <a:r>
              <a:rPr sz="1600" spc="5">
                <a:latin typeface="Calibri"/>
                <a:cs typeface="Calibri"/>
              </a:rPr>
              <a:t> </a:t>
            </a:r>
            <a:r>
              <a:rPr sz="1600" spc="-5">
                <a:latin typeface="Calibri"/>
                <a:cs typeface="Calibri"/>
              </a:rPr>
              <a:t>line</a:t>
            </a:r>
            <a:r>
              <a:rPr sz="1600" spc="-10">
                <a:latin typeface="Calibri"/>
                <a:cs typeface="Calibri"/>
              </a:rPr>
              <a:t> indicates</a:t>
            </a:r>
            <a:r>
              <a:rPr sz="1600" spc="-30">
                <a:latin typeface="Calibri"/>
                <a:cs typeface="Calibri"/>
              </a:rPr>
              <a:t> </a:t>
            </a:r>
            <a:r>
              <a:rPr sz="1600" spc="-5">
                <a:latin typeface="Calibri"/>
                <a:cs typeface="Calibri"/>
              </a:rPr>
              <a:t>the</a:t>
            </a:r>
            <a:r>
              <a:rPr sz="1600" spc="10">
                <a:latin typeface="Calibri"/>
                <a:cs typeface="Calibri"/>
              </a:rPr>
              <a:t> </a:t>
            </a:r>
            <a:r>
              <a:rPr sz="1600" spc="-45">
                <a:latin typeface="Calibri"/>
                <a:cs typeface="Calibri"/>
              </a:rPr>
              <a:t>EPA</a:t>
            </a:r>
            <a:r>
              <a:rPr sz="1600" spc="15">
                <a:latin typeface="Calibri"/>
                <a:cs typeface="Calibri"/>
              </a:rPr>
              <a:t> </a:t>
            </a:r>
            <a:r>
              <a:rPr sz="1600" spc="-10">
                <a:latin typeface="Calibri"/>
                <a:cs typeface="Calibri"/>
              </a:rPr>
              <a:t>recommended</a:t>
            </a:r>
            <a:r>
              <a:rPr sz="1600" spc="45">
                <a:latin typeface="Calibri"/>
                <a:cs typeface="Calibri"/>
              </a:rPr>
              <a:t> </a:t>
            </a:r>
            <a:r>
              <a:rPr sz="1600" spc="-5">
                <a:latin typeface="Calibri"/>
                <a:cs typeface="Calibri"/>
              </a:rPr>
              <a:t>Single</a:t>
            </a:r>
            <a:r>
              <a:rPr sz="1600" spc="-10">
                <a:latin typeface="Calibri"/>
                <a:cs typeface="Calibri"/>
              </a:rPr>
              <a:t> </a:t>
            </a:r>
            <a:r>
              <a:rPr sz="1600" spc="-5">
                <a:latin typeface="Calibri"/>
                <a:cs typeface="Calibri"/>
              </a:rPr>
              <a:t>Sample</a:t>
            </a:r>
            <a:r>
              <a:rPr sz="1600" spc="5">
                <a:latin typeface="Calibri"/>
                <a:cs typeface="Calibri"/>
              </a:rPr>
              <a:t> </a:t>
            </a:r>
            <a:r>
              <a:rPr sz="1600" spc="-10">
                <a:latin typeface="Calibri"/>
                <a:cs typeface="Calibri"/>
              </a:rPr>
              <a:t>Threshold</a:t>
            </a:r>
            <a:r>
              <a:rPr sz="1600" spc="15">
                <a:latin typeface="Calibri"/>
                <a:cs typeface="Calibri"/>
              </a:rPr>
              <a:t> </a:t>
            </a:r>
            <a:r>
              <a:rPr sz="1600" spc="-5">
                <a:latin typeface="Calibri"/>
                <a:cs typeface="Calibri"/>
              </a:rPr>
              <a:t>of</a:t>
            </a:r>
            <a:r>
              <a:rPr sz="1600" spc="15">
                <a:latin typeface="Calibri"/>
                <a:cs typeface="Calibri"/>
              </a:rPr>
              <a:t> </a:t>
            </a:r>
            <a:r>
              <a:rPr sz="1600" spc="-10">
                <a:latin typeface="Calibri"/>
                <a:cs typeface="Calibri"/>
              </a:rPr>
              <a:t>70</a:t>
            </a:r>
            <a:r>
              <a:rPr sz="1600" spc="40">
                <a:latin typeface="Calibri"/>
                <a:cs typeface="Calibri"/>
              </a:rPr>
              <a:t> </a:t>
            </a:r>
            <a:r>
              <a:rPr sz="1600" spc="-10">
                <a:latin typeface="Calibri"/>
                <a:cs typeface="Calibri"/>
              </a:rPr>
              <a:t>cfu/100mL</a:t>
            </a:r>
            <a:r>
              <a:rPr sz="1600" spc="40">
                <a:latin typeface="Calibri"/>
                <a:cs typeface="Calibri"/>
              </a:rPr>
              <a:t> </a:t>
            </a:r>
            <a:r>
              <a:rPr sz="1600" spc="-5">
                <a:latin typeface="Calibri"/>
                <a:cs typeface="Calibri"/>
              </a:rPr>
              <a:t>live</a:t>
            </a:r>
            <a:r>
              <a:rPr sz="1600" spc="-15">
                <a:latin typeface="Calibri"/>
                <a:cs typeface="Calibri"/>
              </a:rPr>
              <a:t> </a:t>
            </a:r>
            <a:r>
              <a:rPr sz="1600" spc="-10">
                <a:latin typeface="Calibri"/>
                <a:cs typeface="Calibri"/>
              </a:rPr>
              <a:t>enterococci</a:t>
            </a:r>
            <a:r>
              <a:rPr sz="1600" spc="35">
                <a:latin typeface="Calibri"/>
                <a:cs typeface="Calibri"/>
              </a:rPr>
              <a:t> </a:t>
            </a:r>
            <a:r>
              <a:rPr sz="1600" spc="-15">
                <a:latin typeface="Calibri"/>
                <a:cs typeface="Calibri"/>
              </a:rPr>
              <a:t>for</a:t>
            </a:r>
            <a:r>
              <a:rPr sz="1600" spc="20">
                <a:latin typeface="Calibri"/>
                <a:cs typeface="Calibri"/>
              </a:rPr>
              <a:t> </a:t>
            </a:r>
            <a:r>
              <a:rPr sz="1600" spc="-5">
                <a:latin typeface="Calibri"/>
                <a:cs typeface="Calibri"/>
              </a:rPr>
              <a:t>a</a:t>
            </a:r>
            <a:r>
              <a:rPr sz="1600" spc="-10">
                <a:latin typeface="Calibri"/>
                <a:cs typeface="Calibri"/>
              </a:rPr>
              <a:t> </a:t>
            </a:r>
            <a:r>
              <a:rPr sz="1600" spc="-5">
                <a:latin typeface="Calibri"/>
                <a:cs typeface="Calibri"/>
              </a:rPr>
              <a:t>“Beach</a:t>
            </a:r>
            <a:r>
              <a:rPr sz="1600" spc="30">
                <a:latin typeface="Calibri"/>
                <a:cs typeface="Calibri"/>
              </a:rPr>
              <a:t> </a:t>
            </a:r>
            <a:r>
              <a:rPr sz="1600" spc="-5">
                <a:latin typeface="Calibri"/>
                <a:cs typeface="Calibri"/>
              </a:rPr>
              <a:t>Action</a:t>
            </a:r>
            <a:r>
              <a:rPr sz="1600">
                <a:latin typeface="Calibri"/>
                <a:cs typeface="Calibri"/>
              </a:rPr>
              <a:t> </a:t>
            </a:r>
            <a:r>
              <a:rPr sz="1600" spc="-20">
                <a:latin typeface="Calibri"/>
                <a:cs typeface="Calibri"/>
              </a:rPr>
              <a:t>Value”</a:t>
            </a:r>
            <a:endParaRPr sz="1600">
              <a:latin typeface="Calibri"/>
              <a:cs typeface="Calibri"/>
            </a:endParaRPr>
          </a:p>
          <a:p>
            <a:pPr marL="299085">
              <a:lnSpc>
                <a:spcPct val="100000"/>
              </a:lnSpc>
            </a:pPr>
            <a:r>
              <a:rPr sz="1600" spc="-25">
                <a:latin typeface="Calibri"/>
                <a:cs typeface="Calibri"/>
              </a:rPr>
              <a:t>(BAV)</a:t>
            </a:r>
            <a:r>
              <a:rPr sz="1600" spc="30">
                <a:latin typeface="Calibri"/>
                <a:cs typeface="Calibri"/>
              </a:rPr>
              <a:t> </a:t>
            </a:r>
            <a:r>
              <a:rPr sz="1600" spc="-10">
                <a:latin typeface="Calibri"/>
                <a:cs typeface="Calibri"/>
              </a:rPr>
              <a:t>decision</a:t>
            </a:r>
            <a:r>
              <a:rPr sz="1600" spc="5">
                <a:latin typeface="Calibri"/>
                <a:cs typeface="Calibri"/>
              </a:rPr>
              <a:t> </a:t>
            </a:r>
            <a:r>
              <a:rPr sz="1600" spc="-10">
                <a:latin typeface="Calibri"/>
                <a:cs typeface="Calibri"/>
              </a:rPr>
              <a:t>that</a:t>
            </a:r>
            <a:r>
              <a:rPr sz="1600" spc="-5">
                <a:latin typeface="Calibri"/>
                <a:cs typeface="Calibri"/>
              </a:rPr>
              <a:t> </a:t>
            </a:r>
            <a:r>
              <a:rPr sz="1600" spc="-10">
                <a:latin typeface="Calibri"/>
                <a:cs typeface="Calibri"/>
              </a:rPr>
              <a:t>triggers</a:t>
            </a:r>
            <a:r>
              <a:rPr sz="1600" spc="10">
                <a:latin typeface="Calibri"/>
                <a:cs typeface="Calibri"/>
              </a:rPr>
              <a:t> </a:t>
            </a:r>
            <a:r>
              <a:rPr sz="1600" spc="-10">
                <a:latin typeface="Calibri"/>
                <a:cs typeface="Calibri"/>
              </a:rPr>
              <a:t>swim</a:t>
            </a:r>
            <a:r>
              <a:rPr sz="1600" spc="15">
                <a:latin typeface="Calibri"/>
                <a:cs typeface="Calibri"/>
              </a:rPr>
              <a:t> </a:t>
            </a:r>
            <a:r>
              <a:rPr sz="1600" spc="-5">
                <a:latin typeface="Calibri"/>
                <a:cs typeface="Calibri"/>
              </a:rPr>
              <a:t>advisories</a:t>
            </a:r>
            <a:r>
              <a:rPr sz="1600" spc="15">
                <a:latin typeface="Calibri"/>
                <a:cs typeface="Calibri"/>
              </a:rPr>
              <a:t> </a:t>
            </a:r>
            <a:r>
              <a:rPr sz="1600" spc="-5">
                <a:latin typeface="Calibri"/>
                <a:cs typeface="Calibri"/>
              </a:rPr>
              <a:t>or</a:t>
            </a:r>
            <a:r>
              <a:rPr sz="1600" spc="20">
                <a:latin typeface="Calibri"/>
                <a:cs typeface="Calibri"/>
              </a:rPr>
              <a:t> </a:t>
            </a:r>
            <a:r>
              <a:rPr sz="1600" spc="-5">
                <a:latin typeface="Calibri"/>
                <a:cs typeface="Calibri"/>
              </a:rPr>
              <a:t>warnings</a:t>
            </a:r>
            <a:r>
              <a:rPr sz="1600" spc="-10">
                <a:latin typeface="Calibri"/>
                <a:cs typeface="Calibri"/>
              </a:rPr>
              <a:t> due</a:t>
            </a:r>
            <a:r>
              <a:rPr sz="1600" spc="5">
                <a:latin typeface="Calibri"/>
                <a:cs typeface="Calibri"/>
              </a:rPr>
              <a:t> </a:t>
            </a:r>
            <a:r>
              <a:rPr sz="1600" spc="-10">
                <a:latin typeface="Calibri"/>
                <a:cs typeface="Calibri"/>
              </a:rPr>
              <a:t>to</a:t>
            </a:r>
            <a:r>
              <a:rPr sz="1600" spc="15">
                <a:latin typeface="Calibri"/>
                <a:cs typeface="Calibri"/>
              </a:rPr>
              <a:t> </a:t>
            </a:r>
            <a:r>
              <a:rPr sz="1600" spc="-10">
                <a:latin typeface="Calibri"/>
                <a:cs typeface="Calibri"/>
              </a:rPr>
              <a:t>potential</a:t>
            </a:r>
            <a:r>
              <a:rPr sz="1600" spc="-15">
                <a:latin typeface="Calibri"/>
                <a:cs typeface="Calibri"/>
              </a:rPr>
              <a:t> </a:t>
            </a:r>
            <a:r>
              <a:rPr sz="1600" spc="-5">
                <a:latin typeface="Calibri"/>
                <a:cs typeface="Calibri"/>
              </a:rPr>
              <a:t>bacterial</a:t>
            </a:r>
            <a:r>
              <a:rPr sz="1600">
                <a:latin typeface="Calibri"/>
                <a:cs typeface="Calibri"/>
              </a:rPr>
              <a:t> </a:t>
            </a:r>
            <a:r>
              <a:rPr sz="1600" spc="-15">
                <a:latin typeface="Calibri"/>
                <a:cs typeface="Calibri"/>
              </a:rPr>
              <a:t>hazard.</a:t>
            </a:r>
            <a:endParaRPr sz="1600">
              <a:latin typeface="Calibri"/>
              <a:cs typeface="Calibri"/>
            </a:endParaRPr>
          </a:p>
          <a:p>
            <a:pPr marL="299085" indent="-287020">
              <a:lnSpc>
                <a:spcPct val="100000"/>
              </a:lnSpc>
              <a:buFont typeface="Arial"/>
              <a:buChar char="•"/>
              <a:tabLst>
                <a:tab pos="299085" algn="l"/>
                <a:tab pos="299720" algn="l"/>
              </a:tabLst>
            </a:pPr>
            <a:r>
              <a:rPr sz="1600" spc="10">
                <a:latin typeface="Calibri"/>
                <a:cs typeface="Calibri"/>
              </a:rPr>
              <a:t>“TNTC”</a:t>
            </a:r>
            <a:r>
              <a:rPr sz="1600" spc="5">
                <a:latin typeface="Calibri"/>
                <a:cs typeface="Calibri"/>
              </a:rPr>
              <a:t> </a:t>
            </a:r>
            <a:r>
              <a:rPr sz="1600" spc="-10">
                <a:latin typeface="Calibri"/>
                <a:cs typeface="Calibri"/>
              </a:rPr>
              <a:t>indicates</a:t>
            </a:r>
            <a:r>
              <a:rPr sz="1600" spc="-25">
                <a:latin typeface="Calibri"/>
                <a:cs typeface="Calibri"/>
              </a:rPr>
              <a:t> </a:t>
            </a:r>
            <a:r>
              <a:rPr sz="1600" spc="-10">
                <a:latin typeface="Calibri"/>
                <a:cs typeface="Calibri"/>
              </a:rPr>
              <a:t>plate</a:t>
            </a:r>
            <a:r>
              <a:rPr sz="1600" spc="-25">
                <a:latin typeface="Calibri"/>
                <a:cs typeface="Calibri"/>
              </a:rPr>
              <a:t> </a:t>
            </a:r>
            <a:r>
              <a:rPr sz="1600" spc="-10">
                <a:latin typeface="Calibri"/>
                <a:cs typeface="Calibri"/>
              </a:rPr>
              <a:t>counts</a:t>
            </a:r>
            <a:r>
              <a:rPr sz="1600" spc="10">
                <a:latin typeface="Calibri"/>
                <a:cs typeface="Calibri"/>
              </a:rPr>
              <a:t> </a:t>
            </a:r>
            <a:r>
              <a:rPr sz="1600" spc="-10">
                <a:latin typeface="Calibri"/>
                <a:cs typeface="Calibri"/>
              </a:rPr>
              <a:t>that</a:t>
            </a:r>
            <a:r>
              <a:rPr sz="1600" spc="-5">
                <a:latin typeface="Calibri"/>
                <a:cs typeface="Calibri"/>
              </a:rPr>
              <a:t> </a:t>
            </a:r>
            <a:r>
              <a:rPr sz="1600" spc="-15">
                <a:latin typeface="Calibri"/>
                <a:cs typeface="Calibri"/>
              </a:rPr>
              <a:t>are</a:t>
            </a:r>
            <a:r>
              <a:rPr sz="1600" spc="10">
                <a:latin typeface="Calibri"/>
                <a:cs typeface="Calibri"/>
              </a:rPr>
              <a:t> </a:t>
            </a:r>
            <a:r>
              <a:rPr sz="1600" spc="-25">
                <a:latin typeface="Calibri"/>
                <a:cs typeface="Calibri"/>
              </a:rPr>
              <a:t>“Too</a:t>
            </a:r>
            <a:r>
              <a:rPr sz="1600" spc="20">
                <a:latin typeface="Calibri"/>
                <a:cs typeface="Calibri"/>
              </a:rPr>
              <a:t> </a:t>
            </a:r>
            <a:r>
              <a:rPr sz="1600" spc="-10">
                <a:latin typeface="Calibri"/>
                <a:cs typeface="Calibri"/>
              </a:rPr>
              <a:t>Numerous</a:t>
            </a:r>
            <a:r>
              <a:rPr sz="1600" spc="40">
                <a:latin typeface="Calibri"/>
                <a:cs typeface="Calibri"/>
              </a:rPr>
              <a:t> </a:t>
            </a:r>
            <a:r>
              <a:rPr sz="1600" spc="-75">
                <a:latin typeface="Calibri"/>
                <a:cs typeface="Calibri"/>
              </a:rPr>
              <a:t>To</a:t>
            </a:r>
            <a:r>
              <a:rPr sz="1600" spc="10">
                <a:latin typeface="Calibri"/>
                <a:cs typeface="Calibri"/>
              </a:rPr>
              <a:t> </a:t>
            </a:r>
            <a:r>
              <a:rPr sz="1600" spc="-20">
                <a:latin typeface="Calibri"/>
                <a:cs typeface="Calibri"/>
              </a:rPr>
              <a:t>Count”,</a:t>
            </a:r>
            <a:r>
              <a:rPr sz="1600" spc="5">
                <a:latin typeface="Calibri"/>
                <a:cs typeface="Calibri"/>
              </a:rPr>
              <a:t> </a:t>
            </a:r>
            <a:r>
              <a:rPr sz="1600" spc="-10">
                <a:latin typeface="Calibri"/>
                <a:cs typeface="Calibri"/>
              </a:rPr>
              <a:t>defined</a:t>
            </a:r>
            <a:r>
              <a:rPr sz="1600" spc="5">
                <a:latin typeface="Calibri"/>
                <a:cs typeface="Calibri"/>
              </a:rPr>
              <a:t> </a:t>
            </a:r>
            <a:r>
              <a:rPr sz="1600" spc="-5">
                <a:latin typeface="Calibri"/>
                <a:cs typeface="Calibri"/>
              </a:rPr>
              <a:t>as </a:t>
            </a:r>
            <a:r>
              <a:rPr sz="1600" spc="-10">
                <a:latin typeface="Calibri"/>
                <a:cs typeface="Calibri"/>
              </a:rPr>
              <a:t>greater</a:t>
            </a:r>
            <a:r>
              <a:rPr sz="1600" spc="15">
                <a:latin typeface="Calibri"/>
                <a:cs typeface="Calibri"/>
              </a:rPr>
              <a:t> </a:t>
            </a:r>
            <a:r>
              <a:rPr sz="1600" spc="-5">
                <a:latin typeface="Calibri"/>
                <a:cs typeface="Calibri"/>
              </a:rPr>
              <a:t>than</a:t>
            </a:r>
            <a:r>
              <a:rPr sz="1600" spc="-10">
                <a:latin typeface="Calibri"/>
                <a:cs typeface="Calibri"/>
              </a:rPr>
              <a:t> 350</a:t>
            </a:r>
            <a:r>
              <a:rPr sz="1600" spc="85">
                <a:latin typeface="Calibri"/>
                <a:cs typeface="Calibri"/>
              </a:rPr>
              <a:t> </a:t>
            </a:r>
            <a:r>
              <a:rPr sz="1600" spc="-5">
                <a:latin typeface="Calibri"/>
                <a:cs typeface="Calibri"/>
              </a:rPr>
              <a:t>cfu/100mL.</a:t>
            </a:r>
            <a:endParaRPr sz="1600">
              <a:latin typeface="Calibri"/>
              <a:cs typeface="Calibri"/>
            </a:endParaRPr>
          </a:p>
        </p:txBody>
      </p:sp>
      <p:sp>
        <p:nvSpPr>
          <p:cNvPr id="3" name="object 3"/>
          <p:cNvSpPr txBox="1"/>
          <p:nvPr/>
        </p:nvSpPr>
        <p:spPr>
          <a:xfrm>
            <a:off x="911424" y="496182"/>
            <a:ext cx="1370965" cy="297815"/>
          </a:xfrm>
          <a:prstGeom prst="rect">
            <a:avLst/>
          </a:prstGeom>
        </p:spPr>
        <p:txBody>
          <a:bodyPr vert="horz" wrap="square" lIns="0" tIns="17145" rIns="0" bIns="0" rtlCol="0">
            <a:spAutoFit/>
          </a:bodyPr>
          <a:lstStyle/>
          <a:p>
            <a:pPr marL="12700">
              <a:lnSpc>
                <a:spcPct val="100000"/>
              </a:lnSpc>
              <a:spcBef>
                <a:spcPts val="135"/>
              </a:spcBef>
            </a:pPr>
            <a:r>
              <a:rPr sz="1750" b="1" spc="25">
                <a:latin typeface="Arial"/>
                <a:cs typeface="Arial"/>
              </a:rPr>
              <a:t>downstream</a:t>
            </a:r>
            <a:endParaRPr sz="1750">
              <a:latin typeface="Arial"/>
              <a:cs typeface="Arial"/>
            </a:endParaRPr>
          </a:p>
        </p:txBody>
      </p:sp>
      <p:sp>
        <p:nvSpPr>
          <p:cNvPr id="4" name="object 4"/>
          <p:cNvSpPr txBox="1"/>
          <p:nvPr/>
        </p:nvSpPr>
        <p:spPr>
          <a:xfrm>
            <a:off x="3010989" y="496182"/>
            <a:ext cx="6296660" cy="297815"/>
          </a:xfrm>
          <a:prstGeom prst="rect">
            <a:avLst/>
          </a:prstGeom>
        </p:spPr>
        <p:txBody>
          <a:bodyPr vert="horz" wrap="square" lIns="0" tIns="17145" rIns="0" bIns="0" rtlCol="0">
            <a:spAutoFit/>
          </a:bodyPr>
          <a:lstStyle/>
          <a:p>
            <a:pPr marL="12700">
              <a:lnSpc>
                <a:spcPct val="100000"/>
              </a:lnSpc>
              <a:spcBef>
                <a:spcPts val="135"/>
              </a:spcBef>
            </a:pPr>
            <a:r>
              <a:rPr sz="1750" b="1" spc="10">
                <a:latin typeface="Arial"/>
                <a:cs typeface="Arial"/>
              </a:rPr>
              <a:t>Live</a:t>
            </a:r>
            <a:r>
              <a:rPr sz="1750" b="1" spc="5">
                <a:latin typeface="Arial"/>
                <a:cs typeface="Arial"/>
              </a:rPr>
              <a:t> </a:t>
            </a:r>
            <a:r>
              <a:rPr sz="1750" b="1" spc="20">
                <a:latin typeface="Arial"/>
                <a:cs typeface="Arial"/>
              </a:rPr>
              <a:t>Enterococci</a:t>
            </a:r>
            <a:r>
              <a:rPr sz="1750" b="1" spc="10">
                <a:latin typeface="Arial"/>
                <a:cs typeface="Arial"/>
              </a:rPr>
              <a:t> </a:t>
            </a:r>
            <a:r>
              <a:rPr sz="1750" b="1" spc="20">
                <a:latin typeface="Arial"/>
                <a:cs typeface="Arial"/>
              </a:rPr>
              <a:t>Fecal</a:t>
            </a:r>
            <a:r>
              <a:rPr sz="1750" b="1" spc="10">
                <a:latin typeface="Arial"/>
                <a:cs typeface="Arial"/>
              </a:rPr>
              <a:t> </a:t>
            </a:r>
            <a:r>
              <a:rPr sz="1750" b="1" spc="15">
                <a:latin typeface="Arial"/>
                <a:cs typeface="Arial"/>
              </a:rPr>
              <a:t>Indicator</a:t>
            </a:r>
            <a:r>
              <a:rPr sz="1750" b="1" spc="10">
                <a:latin typeface="Arial"/>
                <a:cs typeface="Arial"/>
              </a:rPr>
              <a:t> </a:t>
            </a:r>
            <a:r>
              <a:rPr sz="1750" b="1" spc="15">
                <a:latin typeface="Arial"/>
                <a:cs typeface="Arial"/>
              </a:rPr>
              <a:t>Bacteria</a:t>
            </a:r>
            <a:r>
              <a:rPr sz="1750" b="1" spc="5">
                <a:latin typeface="Arial"/>
                <a:cs typeface="Arial"/>
              </a:rPr>
              <a:t> </a:t>
            </a:r>
            <a:r>
              <a:rPr sz="1750" b="1" spc="20">
                <a:latin typeface="Arial"/>
                <a:cs typeface="Arial"/>
              </a:rPr>
              <a:t>by</a:t>
            </a:r>
            <a:r>
              <a:rPr sz="1750" b="1" spc="-20">
                <a:latin typeface="Arial"/>
                <a:cs typeface="Arial"/>
              </a:rPr>
              <a:t> </a:t>
            </a:r>
            <a:r>
              <a:rPr sz="1750" b="1" spc="15">
                <a:latin typeface="Arial"/>
                <a:cs typeface="Arial"/>
              </a:rPr>
              <a:t>Site</a:t>
            </a:r>
            <a:r>
              <a:rPr sz="1750" b="1" spc="10">
                <a:latin typeface="Arial"/>
                <a:cs typeface="Arial"/>
              </a:rPr>
              <a:t> </a:t>
            </a:r>
            <a:r>
              <a:rPr sz="1750" b="1" spc="20">
                <a:latin typeface="Arial"/>
                <a:cs typeface="Arial"/>
              </a:rPr>
              <a:t>and</a:t>
            </a:r>
            <a:r>
              <a:rPr sz="1750" b="1" spc="10">
                <a:latin typeface="Arial"/>
                <a:cs typeface="Arial"/>
              </a:rPr>
              <a:t> </a:t>
            </a:r>
            <a:r>
              <a:rPr sz="1750" b="1" spc="20">
                <a:latin typeface="Arial"/>
                <a:cs typeface="Arial"/>
              </a:rPr>
              <a:t>Date</a:t>
            </a:r>
            <a:endParaRPr sz="1750">
              <a:latin typeface="Arial"/>
              <a:cs typeface="Arial"/>
            </a:endParaRPr>
          </a:p>
        </p:txBody>
      </p:sp>
      <p:sp>
        <p:nvSpPr>
          <p:cNvPr id="5" name="object 5"/>
          <p:cNvSpPr txBox="1"/>
          <p:nvPr/>
        </p:nvSpPr>
        <p:spPr>
          <a:xfrm>
            <a:off x="10099885" y="496182"/>
            <a:ext cx="1048385" cy="297815"/>
          </a:xfrm>
          <a:prstGeom prst="rect">
            <a:avLst/>
          </a:prstGeom>
        </p:spPr>
        <p:txBody>
          <a:bodyPr vert="horz" wrap="square" lIns="0" tIns="17145" rIns="0" bIns="0" rtlCol="0">
            <a:spAutoFit/>
          </a:bodyPr>
          <a:lstStyle/>
          <a:p>
            <a:pPr marL="12700">
              <a:lnSpc>
                <a:spcPct val="100000"/>
              </a:lnSpc>
              <a:spcBef>
                <a:spcPts val="135"/>
              </a:spcBef>
            </a:pPr>
            <a:r>
              <a:rPr sz="1750" b="1" spc="20">
                <a:latin typeface="Arial"/>
                <a:cs typeface="Arial"/>
              </a:rPr>
              <a:t>up</a:t>
            </a:r>
            <a:r>
              <a:rPr sz="1750" b="1" spc="25">
                <a:latin typeface="Arial"/>
                <a:cs typeface="Arial"/>
              </a:rPr>
              <a:t>s</a:t>
            </a:r>
            <a:r>
              <a:rPr sz="1750" b="1" spc="10">
                <a:latin typeface="Arial"/>
                <a:cs typeface="Arial"/>
              </a:rPr>
              <a:t>tr</a:t>
            </a:r>
            <a:r>
              <a:rPr sz="1750" b="1" spc="20">
                <a:latin typeface="Arial"/>
                <a:cs typeface="Arial"/>
              </a:rPr>
              <a:t>e</a:t>
            </a:r>
            <a:r>
              <a:rPr sz="1750" b="1" spc="25">
                <a:latin typeface="Arial"/>
                <a:cs typeface="Arial"/>
              </a:rPr>
              <a:t>am</a:t>
            </a:r>
            <a:endParaRPr sz="1750">
              <a:latin typeface="Arial"/>
              <a:cs typeface="Arial"/>
            </a:endParaRPr>
          </a:p>
        </p:txBody>
      </p:sp>
      <p:sp>
        <p:nvSpPr>
          <p:cNvPr id="6" name="object 6"/>
          <p:cNvSpPr txBox="1"/>
          <p:nvPr/>
        </p:nvSpPr>
        <p:spPr>
          <a:xfrm>
            <a:off x="4330138" y="4728654"/>
            <a:ext cx="3868420" cy="236220"/>
          </a:xfrm>
          <a:prstGeom prst="rect">
            <a:avLst/>
          </a:prstGeom>
        </p:spPr>
        <p:txBody>
          <a:bodyPr vert="horz" wrap="square" lIns="0" tIns="16510" rIns="0" bIns="0" rtlCol="0">
            <a:spAutoFit/>
          </a:bodyPr>
          <a:lstStyle/>
          <a:p>
            <a:pPr marL="12700">
              <a:lnSpc>
                <a:spcPct val="100000"/>
              </a:lnSpc>
              <a:spcBef>
                <a:spcPts val="130"/>
              </a:spcBef>
            </a:pPr>
            <a:r>
              <a:rPr sz="1350" spc="15">
                <a:latin typeface="Arial"/>
                <a:cs typeface="Arial"/>
              </a:rPr>
              <a:t>Coral</a:t>
            </a:r>
            <a:r>
              <a:rPr sz="1350">
                <a:latin typeface="Arial"/>
                <a:cs typeface="Arial"/>
              </a:rPr>
              <a:t> </a:t>
            </a:r>
            <a:r>
              <a:rPr sz="1350" spc="15">
                <a:latin typeface="Arial"/>
                <a:cs typeface="Arial"/>
              </a:rPr>
              <a:t>Gables</a:t>
            </a:r>
            <a:r>
              <a:rPr sz="1350" spc="10">
                <a:latin typeface="Arial"/>
                <a:cs typeface="Arial"/>
              </a:rPr>
              <a:t> </a:t>
            </a:r>
            <a:r>
              <a:rPr sz="1350" spc="15">
                <a:latin typeface="Arial"/>
                <a:cs typeface="Arial"/>
              </a:rPr>
              <a:t>Waterway</a:t>
            </a:r>
            <a:r>
              <a:rPr sz="1350" spc="-15">
                <a:latin typeface="Arial"/>
                <a:cs typeface="Arial"/>
              </a:rPr>
              <a:t> </a:t>
            </a:r>
            <a:r>
              <a:rPr sz="1350" spc="10">
                <a:latin typeface="Arial"/>
                <a:cs typeface="Arial"/>
              </a:rPr>
              <a:t>- </a:t>
            </a:r>
            <a:r>
              <a:rPr sz="1350" spc="15">
                <a:latin typeface="Arial"/>
                <a:cs typeface="Arial"/>
              </a:rPr>
              <a:t>Surface</a:t>
            </a:r>
            <a:r>
              <a:rPr sz="1350" spc="5">
                <a:latin typeface="Arial"/>
                <a:cs typeface="Arial"/>
              </a:rPr>
              <a:t> </a:t>
            </a:r>
            <a:r>
              <a:rPr sz="1350" spc="15">
                <a:latin typeface="Arial"/>
                <a:cs typeface="Arial"/>
              </a:rPr>
              <a:t>Sampling</a:t>
            </a:r>
            <a:r>
              <a:rPr sz="1350" spc="10">
                <a:latin typeface="Arial"/>
                <a:cs typeface="Arial"/>
              </a:rPr>
              <a:t> Sites</a:t>
            </a:r>
            <a:endParaRPr sz="1350">
              <a:latin typeface="Arial"/>
              <a:cs typeface="Arial"/>
            </a:endParaRPr>
          </a:p>
        </p:txBody>
      </p:sp>
      <p:grpSp>
        <p:nvGrpSpPr>
          <p:cNvPr id="7" name="object 7"/>
          <p:cNvGrpSpPr/>
          <p:nvPr/>
        </p:nvGrpSpPr>
        <p:grpSpPr>
          <a:xfrm>
            <a:off x="1129762" y="779248"/>
            <a:ext cx="10494010" cy="3488054"/>
            <a:chOff x="1129762" y="779248"/>
            <a:chExt cx="10494010" cy="3488054"/>
          </a:xfrm>
        </p:grpSpPr>
        <p:sp>
          <p:nvSpPr>
            <p:cNvPr id="8" name="object 8"/>
            <p:cNvSpPr/>
            <p:nvPr/>
          </p:nvSpPr>
          <p:spPr>
            <a:xfrm>
              <a:off x="1135159" y="784646"/>
              <a:ext cx="10468610" cy="3477260"/>
            </a:xfrm>
            <a:custGeom>
              <a:avLst/>
              <a:gdLst/>
              <a:ahLst/>
              <a:cxnLst/>
              <a:rect l="l" t="t" r="r" b="b"/>
              <a:pathLst>
                <a:path w="10468610" h="3477260">
                  <a:moveTo>
                    <a:pt x="52214" y="3424500"/>
                  </a:moveTo>
                  <a:lnTo>
                    <a:pt x="10415552" y="3424500"/>
                  </a:lnTo>
                </a:path>
                <a:path w="10468610" h="3477260">
                  <a:moveTo>
                    <a:pt x="628776" y="3476738"/>
                  </a:moveTo>
                  <a:lnTo>
                    <a:pt x="628776" y="3424500"/>
                  </a:lnTo>
                </a:path>
                <a:path w="10468610" h="3477260">
                  <a:moveTo>
                    <a:pt x="1204182" y="3476738"/>
                  </a:moveTo>
                  <a:lnTo>
                    <a:pt x="1204182" y="3424500"/>
                  </a:lnTo>
                </a:path>
                <a:path w="10468610" h="3477260">
                  <a:moveTo>
                    <a:pt x="1779928" y="3476738"/>
                  </a:moveTo>
                  <a:lnTo>
                    <a:pt x="1779928" y="3424500"/>
                  </a:lnTo>
                </a:path>
                <a:path w="10468610" h="3477260">
                  <a:moveTo>
                    <a:pt x="2355674" y="3476738"/>
                  </a:moveTo>
                  <a:lnTo>
                    <a:pt x="2355674" y="3424500"/>
                  </a:lnTo>
                </a:path>
                <a:path w="10468610" h="3477260">
                  <a:moveTo>
                    <a:pt x="2931420" y="3476738"/>
                  </a:moveTo>
                  <a:lnTo>
                    <a:pt x="2931420" y="3424500"/>
                  </a:lnTo>
                </a:path>
                <a:path w="10468610" h="3477260">
                  <a:moveTo>
                    <a:pt x="3506826" y="3476738"/>
                  </a:moveTo>
                  <a:lnTo>
                    <a:pt x="3506826" y="3424500"/>
                  </a:lnTo>
                </a:path>
                <a:path w="10468610" h="3477260">
                  <a:moveTo>
                    <a:pt x="4082572" y="3476738"/>
                  </a:moveTo>
                  <a:lnTo>
                    <a:pt x="4082572" y="3424500"/>
                  </a:lnTo>
                </a:path>
                <a:path w="10468610" h="3477260">
                  <a:moveTo>
                    <a:pt x="4658318" y="3476738"/>
                  </a:moveTo>
                  <a:lnTo>
                    <a:pt x="4658318" y="3424500"/>
                  </a:lnTo>
                </a:path>
                <a:path w="10468610" h="3477260">
                  <a:moveTo>
                    <a:pt x="5233951" y="3476738"/>
                  </a:moveTo>
                  <a:lnTo>
                    <a:pt x="5233951" y="3424500"/>
                  </a:lnTo>
                </a:path>
                <a:path w="10468610" h="3477260">
                  <a:moveTo>
                    <a:pt x="5809471" y="3476738"/>
                  </a:moveTo>
                  <a:lnTo>
                    <a:pt x="5809471" y="3424500"/>
                  </a:lnTo>
                </a:path>
                <a:path w="10468610" h="3477260">
                  <a:moveTo>
                    <a:pt x="6385217" y="3476738"/>
                  </a:moveTo>
                  <a:lnTo>
                    <a:pt x="6385217" y="3424500"/>
                  </a:lnTo>
                </a:path>
                <a:path w="10468610" h="3477260">
                  <a:moveTo>
                    <a:pt x="6960849" y="3476738"/>
                  </a:moveTo>
                  <a:lnTo>
                    <a:pt x="6960849" y="3424500"/>
                  </a:lnTo>
                </a:path>
                <a:path w="10468610" h="3477260">
                  <a:moveTo>
                    <a:pt x="7536369" y="3476738"/>
                  </a:moveTo>
                  <a:lnTo>
                    <a:pt x="7536369" y="3424500"/>
                  </a:lnTo>
                </a:path>
                <a:path w="10468610" h="3477260">
                  <a:moveTo>
                    <a:pt x="8112115" y="3476738"/>
                  </a:moveTo>
                  <a:lnTo>
                    <a:pt x="8112115" y="3424500"/>
                  </a:lnTo>
                </a:path>
                <a:path w="10468610" h="3477260">
                  <a:moveTo>
                    <a:pt x="8687747" y="3476738"/>
                  </a:moveTo>
                  <a:lnTo>
                    <a:pt x="8687747" y="3424500"/>
                  </a:lnTo>
                </a:path>
                <a:path w="10468610" h="3477260">
                  <a:moveTo>
                    <a:pt x="9263493" y="3476738"/>
                  </a:moveTo>
                  <a:lnTo>
                    <a:pt x="9263493" y="3424500"/>
                  </a:lnTo>
                </a:path>
                <a:path w="10468610" h="3477260">
                  <a:moveTo>
                    <a:pt x="9839013" y="3476738"/>
                  </a:moveTo>
                  <a:lnTo>
                    <a:pt x="9839013" y="3424500"/>
                  </a:lnTo>
                </a:path>
                <a:path w="10468610" h="3477260">
                  <a:moveTo>
                    <a:pt x="52214" y="0"/>
                  </a:moveTo>
                  <a:lnTo>
                    <a:pt x="10415552" y="0"/>
                  </a:lnTo>
                </a:path>
                <a:path w="10468610" h="3477260">
                  <a:moveTo>
                    <a:pt x="52214" y="3424500"/>
                  </a:moveTo>
                  <a:lnTo>
                    <a:pt x="52214" y="0"/>
                  </a:lnTo>
                </a:path>
                <a:path w="10468610" h="3477260">
                  <a:moveTo>
                    <a:pt x="0" y="3414641"/>
                  </a:moveTo>
                  <a:lnTo>
                    <a:pt x="104429" y="3414641"/>
                  </a:lnTo>
                </a:path>
                <a:path w="10468610" h="3477260">
                  <a:moveTo>
                    <a:pt x="0" y="3230277"/>
                  </a:moveTo>
                  <a:lnTo>
                    <a:pt x="104429" y="3230277"/>
                  </a:lnTo>
                </a:path>
                <a:path w="10468610" h="3477260">
                  <a:moveTo>
                    <a:pt x="0" y="3045913"/>
                  </a:moveTo>
                  <a:lnTo>
                    <a:pt x="104429" y="3045913"/>
                  </a:lnTo>
                </a:path>
                <a:path w="10468610" h="3477260">
                  <a:moveTo>
                    <a:pt x="0" y="2860756"/>
                  </a:moveTo>
                  <a:lnTo>
                    <a:pt x="104429" y="2860756"/>
                  </a:lnTo>
                </a:path>
                <a:path w="10468610" h="3477260">
                  <a:moveTo>
                    <a:pt x="0" y="2676279"/>
                  </a:moveTo>
                  <a:lnTo>
                    <a:pt x="104429" y="2676279"/>
                  </a:lnTo>
                </a:path>
                <a:path w="10468610" h="3477260">
                  <a:moveTo>
                    <a:pt x="0" y="2491915"/>
                  </a:moveTo>
                  <a:lnTo>
                    <a:pt x="104429" y="2491915"/>
                  </a:lnTo>
                </a:path>
                <a:path w="10468610" h="3477260">
                  <a:moveTo>
                    <a:pt x="0" y="2307551"/>
                  </a:moveTo>
                  <a:lnTo>
                    <a:pt x="104429" y="2307551"/>
                  </a:lnTo>
                </a:path>
                <a:path w="10468610" h="3477260">
                  <a:moveTo>
                    <a:pt x="0" y="2122394"/>
                  </a:moveTo>
                  <a:lnTo>
                    <a:pt x="104429" y="2122394"/>
                  </a:lnTo>
                </a:path>
                <a:path w="10468610" h="3477260">
                  <a:moveTo>
                    <a:pt x="0" y="1937917"/>
                  </a:moveTo>
                  <a:lnTo>
                    <a:pt x="104429" y="1937917"/>
                  </a:lnTo>
                </a:path>
                <a:path w="10468610" h="3477260">
                  <a:moveTo>
                    <a:pt x="0" y="1753553"/>
                  </a:moveTo>
                  <a:lnTo>
                    <a:pt x="104429" y="1753553"/>
                  </a:lnTo>
                </a:path>
                <a:path w="10468610" h="3477260">
                  <a:moveTo>
                    <a:pt x="0" y="1569189"/>
                  </a:moveTo>
                  <a:lnTo>
                    <a:pt x="104429" y="1569189"/>
                  </a:lnTo>
                </a:path>
                <a:path w="10468610" h="3477260">
                  <a:moveTo>
                    <a:pt x="0" y="1384825"/>
                  </a:moveTo>
                  <a:lnTo>
                    <a:pt x="104429" y="1384825"/>
                  </a:lnTo>
                </a:path>
                <a:path w="10468610" h="3477260">
                  <a:moveTo>
                    <a:pt x="0" y="1200461"/>
                  </a:moveTo>
                  <a:lnTo>
                    <a:pt x="104429" y="1200461"/>
                  </a:lnTo>
                </a:path>
                <a:path w="10468610" h="3477260">
                  <a:moveTo>
                    <a:pt x="0" y="1015984"/>
                  </a:moveTo>
                  <a:lnTo>
                    <a:pt x="104429" y="1015984"/>
                  </a:lnTo>
                </a:path>
                <a:path w="10468610" h="3477260">
                  <a:moveTo>
                    <a:pt x="0" y="831620"/>
                  </a:moveTo>
                  <a:lnTo>
                    <a:pt x="104429" y="831620"/>
                  </a:lnTo>
                </a:path>
                <a:path w="10468610" h="3477260">
                  <a:moveTo>
                    <a:pt x="0" y="646463"/>
                  </a:moveTo>
                  <a:lnTo>
                    <a:pt x="104429" y="646463"/>
                  </a:lnTo>
                </a:path>
                <a:path w="10468610" h="3477260">
                  <a:moveTo>
                    <a:pt x="0" y="462099"/>
                  </a:moveTo>
                  <a:lnTo>
                    <a:pt x="104429" y="462099"/>
                  </a:lnTo>
                </a:path>
                <a:path w="10468610" h="3477260">
                  <a:moveTo>
                    <a:pt x="0" y="277622"/>
                  </a:moveTo>
                  <a:lnTo>
                    <a:pt x="104429" y="277622"/>
                  </a:lnTo>
                </a:path>
                <a:path w="10468610" h="3477260">
                  <a:moveTo>
                    <a:pt x="0" y="93031"/>
                  </a:moveTo>
                  <a:lnTo>
                    <a:pt x="104429" y="93031"/>
                  </a:lnTo>
                </a:path>
                <a:path w="10468610" h="3477260">
                  <a:moveTo>
                    <a:pt x="10415552" y="3424500"/>
                  </a:moveTo>
                  <a:lnTo>
                    <a:pt x="10415552" y="0"/>
                  </a:lnTo>
                </a:path>
                <a:path w="10468610" h="3477260">
                  <a:moveTo>
                    <a:pt x="10468016" y="3414641"/>
                  </a:moveTo>
                  <a:lnTo>
                    <a:pt x="10363315" y="3414641"/>
                  </a:lnTo>
                </a:path>
                <a:path w="10468610" h="3477260">
                  <a:moveTo>
                    <a:pt x="10468016" y="3230277"/>
                  </a:moveTo>
                  <a:lnTo>
                    <a:pt x="10363315" y="3230277"/>
                  </a:lnTo>
                </a:path>
                <a:path w="10468610" h="3477260">
                  <a:moveTo>
                    <a:pt x="10468016" y="3045914"/>
                  </a:moveTo>
                  <a:lnTo>
                    <a:pt x="10363315" y="3045914"/>
                  </a:lnTo>
                </a:path>
                <a:path w="10468610" h="3477260">
                  <a:moveTo>
                    <a:pt x="10468016" y="2860756"/>
                  </a:moveTo>
                  <a:lnTo>
                    <a:pt x="10363315" y="2860756"/>
                  </a:lnTo>
                </a:path>
                <a:path w="10468610" h="3477260">
                  <a:moveTo>
                    <a:pt x="10468016" y="2676279"/>
                  </a:moveTo>
                  <a:lnTo>
                    <a:pt x="10363315" y="2676279"/>
                  </a:lnTo>
                </a:path>
                <a:path w="10468610" h="3477260">
                  <a:moveTo>
                    <a:pt x="10468016" y="2491915"/>
                  </a:moveTo>
                  <a:lnTo>
                    <a:pt x="10363315" y="2491915"/>
                  </a:lnTo>
                </a:path>
                <a:path w="10468610" h="3477260">
                  <a:moveTo>
                    <a:pt x="10468016" y="2307551"/>
                  </a:moveTo>
                  <a:lnTo>
                    <a:pt x="10363315" y="2307551"/>
                  </a:lnTo>
                </a:path>
                <a:path w="10468610" h="3477260">
                  <a:moveTo>
                    <a:pt x="10468016" y="2122394"/>
                  </a:moveTo>
                  <a:lnTo>
                    <a:pt x="10363315" y="2122394"/>
                  </a:lnTo>
                </a:path>
                <a:path w="10468610" h="3477260">
                  <a:moveTo>
                    <a:pt x="10468016" y="1937917"/>
                  </a:moveTo>
                  <a:lnTo>
                    <a:pt x="10363315" y="1937917"/>
                  </a:lnTo>
                </a:path>
                <a:path w="10468610" h="3477260">
                  <a:moveTo>
                    <a:pt x="10468016" y="1753553"/>
                  </a:moveTo>
                  <a:lnTo>
                    <a:pt x="10363315" y="1753553"/>
                  </a:lnTo>
                </a:path>
                <a:path w="10468610" h="3477260">
                  <a:moveTo>
                    <a:pt x="10468016" y="1569189"/>
                  </a:moveTo>
                  <a:lnTo>
                    <a:pt x="10363315" y="1569189"/>
                  </a:lnTo>
                </a:path>
                <a:path w="10468610" h="3477260">
                  <a:moveTo>
                    <a:pt x="10468016" y="1384825"/>
                  </a:moveTo>
                  <a:lnTo>
                    <a:pt x="10363315" y="1384825"/>
                  </a:lnTo>
                </a:path>
                <a:path w="10468610" h="3477260">
                  <a:moveTo>
                    <a:pt x="10468016" y="1200461"/>
                  </a:moveTo>
                  <a:lnTo>
                    <a:pt x="10363315" y="1200461"/>
                  </a:lnTo>
                </a:path>
                <a:path w="10468610" h="3477260">
                  <a:moveTo>
                    <a:pt x="10468016" y="1015984"/>
                  </a:moveTo>
                  <a:lnTo>
                    <a:pt x="10363315" y="1015984"/>
                  </a:lnTo>
                </a:path>
                <a:path w="10468610" h="3477260">
                  <a:moveTo>
                    <a:pt x="10468016" y="831620"/>
                  </a:moveTo>
                  <a:lnTo>
                    <a:pt x="10363315" y="831620"/>
                  </a:lnTo>
                </a:path>
                <a:path w="10468610" h="3477260">
                  <a:moveTo>
                    <a:pt x="10468016" y="646463"/>
                  </a:moveTo>
                  <a:lnTo>
                    <a:pt x="10363315" y="646463"/>
                  </a:lnTo>
                </a:path>
                <a:path w="10468610" h="3477260">
                  <a:moveTo>
                    <a:pt x="10468016" y="462099"/>
                  </a:moveTo>
                  <a:lnTo>
                    <a:pt x="10363315" y="462099"/>
                  </a:lnTo>
                </a:path>
                <a:path w="10468610" h="3477260">
                  <a:moveTo>
                    <a:pt x="10468016" y="277622"/>
                  </a:moveTo>
                  <a:lnTo>
                    <a:pt x="10363315" y="277622"/>
                  </a:lnTo>
                </a:path>
                <a:path w="10468610" h="3477260">
                  <a:moveTo>
                    <a:pt x="10468016" y="93031"/>
                  </a:moveTo>
                  <a:lnTo>
                    <a:pt x="10363315" y="93031"/>
                  </a:lnTo>
                </a:path>
              </a:pathLst>
            </a:custGeom>
            <a:ln w="10606">
              <a:solidFill>
                <a:srgbClr val="000000"/>
              </a:solidFill>
            </a:ln>
          </p:spPr>
          <p:txBody>
            <a:bodyPr wrap="square" lIns="0" tIns="0" rIns="0" bIns="0" rtlCol="0"/>
            <a:lstStyle/>
            <a:p>
              <a:endParaRPr/>
            </a:p>
          </p:txBody>
        </p:sp>
        <p:sp>
          <p:nvSpPr>
            <p:cNvPr id="9" name="object 9"/>
            <p:cNvSpPr/>
            <p:nvPr/>
          </p:nvSpPr>
          <p:spPr>
            <a:xfrm>
              <a:off x="1559405" y="4122596"/>
              <a:ext cx="25400" cy="76835"/>
            </a:xfrm>
            <a:custGeom>
              <a:avLst/>
              <a:gdLst/>
              <a:ahLst/>
              <a:cxnLst/>
              <a:rect l="l" t="t" r="r" b="b"/>
              <a:pathLst>
                <a:path w="25400" h="76835">
                  <a:moveTo>
                    <a:pt x="25291" y="0"/>
                  </a:moveTo>
                  <a:lnTo>
                    <a:pt x="0" y="0"/>
                  </a:lnTo>
                  <a:lnTo>
                    <a:pt x="0" y="76691"/>
                  </a:lnTo>
                  <a:lnTo>
                    <a:pt x="25291" y="76691"/>
                  </a:lnTo>
                  <a:lnTo>
                    <a:pt x="25291" y="0"/>
                  </a:lnTo>
                  <a:close/>
                </a:path>
              </a:pathLst>
            </a:custGeom>
            <a:solidFill>
              <a:srgbClr val="000000"/>
            </a:solidFill>
          </p:spPr>
          <p:txBody>
            <a:bodyPr wrap="square" lIns="0" tIns="0" rIns="0" bIns="0" rtlCol="0"/>
            <a:lstStyle/>
            <a:p>
              <a:endParaRPr/>
            </a:p>
          </p:txBody>
        </p:sp>
        <p:sp>
          <p:nvSpPr>
            <p:cNvPr id="10" name="object 10"/>
            <p:cNvSpPr/>
            <p:nvPr/>
          </p:nvSpPr>
          <p:spPr>
            <a:xfrm>
              <a:off x="1559405" y="4122687"/>
              <a:ext cx="25400" cy="76835"/>
            </a:xfrm>
            <a:custGeom>
              <a:avLst/>
              <a:gdLst/>
              <a:ahLst/>
              <a:cxnLst/>
              <a:rect l="l" t="t" r="r" b="b"/>
              <a:pathLst>
                <a:path w="25400" h="76835">
                  <a:moveTo>
                    <a:pt x="0" y="76601"/>
                  </a:moveTo>
                  <a:lnTo>
                    <a:pt x="25268" y="76601"/>
                  </a:lnTo>
                </a:path>
                <a:path w="25400" h="76835">
                  <a:moveTo>
                    <a:pt x="25268" y="76601"/>
                  </a:moveTo>
                  <a:lnTo>
                    <a:pt x="25268" y="0"/>
                  </a:lnTo>
                </a:path>
                <a:path w="25400" h="76835">
                  <a:moveTo>
                    <a:pt x="25268" y="0"/>
                  </a:moveTo>
                  <a:lnTo>
                    <a:pt x="0" y="0"/>
                  </a:lnTo>
                </a:path>
                <a:path w="25400" h="76835">
                  <a:moveTo>
                    <a:pt x="0" y="0"/>
                  </a:moveTo>
                  <a:lnTo>
                    <a:pt x="0" y="76601"/>
                  </a:lnTo>
                </a:path>
              </a:pathLst>
            </a:custGeom>
            <a:ln w="10606">
              <a:solidFill>
                <a:srgbClr val="000000"/>
              </a:solidFill>
            </a:ln>
          </p:spPr>
          <p:txBody>
            <a:bodyPr wrap="square" lIns="0" tIns="0" rIns="0" bIns="0" rtlCol="0"/>
            <a:lstStyle/>
            <a:p>
              <a:endParaRPr/>
            </a:p>
          </p:txBody>
        </p:sp>
        <p:sp>
          <p:nvSpPr>
            <p:cNvPr id="11" name="object 11"/>
            <p:cNvSpPr/>
            <p:nvPr/>
          </p:nvSpPr>
          <p:spPr>
            <a:xfrm>
              <a:off x="2135151" y="3983898"/>
              <a:ext cx="25400" cy="215900"/>
            </a:xfrm>
            <a:custGeom>
              <a:avLst/>
              <a:gdLst/>
              <a:ahLst/>
              <a:cxnLst/>
              <a:rect l="l" t="t" r="r" b="b"/>
              <a:pathLst>
                <a:path w="25400" h="215900">
                  <a:moveTo>
                    <a:pt x="25291" y="0"/>
                  </a:moveTo>
                  <a:lnTo>
                    <a:pt x="0" y="0"/>
                  </a:lnTo>
                  <a:lnTo>
                    <a:pt x="0" y="215389"/>
                  </a:lnTo>
                  <a:lnTo>
                    <a:pt x="25291" y="215389"/>
                  </a:lnTo>
                  <a:lnTo>
                    <a:pt x="25291" y="0"/>
                  </a:lnTo>
                  <a:close/>
                </a:path>
              </a:pathLst>
            </a:custGeom>
            <a:solidFill>
              <a:srgbClr val="000000"/>
            </a:solidFill>
          </p:spPr>
          <p:txBody>
            <a:bodyPr wrap="square" lIns="0" tIns="0" rIns="0" bIns="0" rtlCol="0"/>
            <a:lstStyle/>
            <a:p>
              <a:endParaRPr/>
            </a:p>
          </p:txBody>
        </p:sp>
        <p:sp>
          <p:nvSpPr>
            <p:cNvPr id="12" name="object 12"/>
            <p:cNvSpPr/>
            <p:nvPr/>
          </p:nvSpPr>
          <p:spPr>
            <a:xfrm>
              <a:off x="2135151" y="3983989"/>
              <a:ext cx="25400" cy="215900"/>
            </a:xfrm>
            <a:custGeom>
              <a:avLst/>
              <a:gdLst/>
              <a:ahLst/>
              <a:cxnLst/>
              <a:rect l="l" t="t" r="r" b="b"/>
              <a:pathLst>
                <a:path w="25400" h="215900">
                  <a:moveTo>
                    <a:pt x="0" y="215298"/>
                  </a:moveTo>
                  <a:lnTo>
                    <a:pt x="25268" y="215298"/>
                  </a:lnTo>
                </a:path>
                <a:path w="25400" h="215900">
                  <a:moveTo>
                    <a:pt x="25268" y="215298"/>
                  </a:moveTo>
                  <a:lnTo>
                    <a:pt x="25268" y="0"/>
                  </a:lnTo>
                </a:path>
                <a:path w="25400" h="215900">
                  <a:moveTo>
                    <a:pt x="25268" y="0"/>
                  </a:moveTo>
                  <a:lnTo>
                    <a:pt x="0" y="0"/>
                  </a:lnTo>
                </a:path>
                <a:path w="25400" h="215900">
                  <a:moveTo>
                    <a:pt x="0" y="0"/>
                  </a:moveTo>
                  <a:lnTo>
                    <a:pt x="0" y="215298"/>
                  </a:lnTo>
                </a:path>
              </a:pathLst>
            </a:custGeom>
            <a:ln w="10606">
              <a:solidFill>
                <a:srgbClr val="000000"/>
              </a:solidFill>
            </a:ln>
          </p:spPr>
          <p:txBody>
            <a:bodyPr wrap="square" lIns="0" tIns="0" rIns="0" bIns="0" rtlCol="0"/>
            <a:lstStyle/>
            <a:p>
              <a:endParaRPr/>
            </a:p>
          </p:txBody>
        </p:sp>
        <p:sp>
          <p:nvSpPr>
            <p:cNvPr id="13" name="object 13"/>
            <p:cNvSpPr/>
            <p:nvPr/>
          </p:nvSpPr>
          <p:spPr>
            <a:xfrm>
              <a:off x="2710897" y="4131571"/>
              <a:ext cx="25400" cy="67945"/>
            </a:xfrm>
            <a:custGeom>
              <a:avLst/>
              <a:gdLst/>
              <a:ahLst/>
              <a:cxnLst/>
              <a:rect l="l" t="t" r="r" b="b"/>
              <a:pathLst>
                <a:path w="25400" h="67945">
                  <a:moveTo>
                    <a:pt x="25291" y="0"/>
                  </a:moveTo>
                  <a:lnTo>
                    <a:pt x="0" y="0"/>
                  </a:lnTo>
                  <a:lnTo>
                    <a:pt x="0" y="67717"/>
                  </a:lnTo>
                  <a:lnTo>
                    <a:pt x="25291" y="67717"/>
                  </a:lnTo>
                  <a:lnTo>
                    <a:pt x="25291" y="0"/>
                  </a:lnTo>
                  <a:close/>
                </a:path>
              </a:pathLst>
            </a:custGeom>
            <a:solidFill>
              <a:srgbClr val="000000"/>
            </a:solidFill>
          </p:spPr>
          <p:txBody>
            <a:bodyPr wrap="square" lIns="0" tIns="0" rIns="0" bIns="0" rtlCol="0"/>
            <a:lstStyle/>
            <a:p>
              <a:endParaRPr/>
            </a:p>
          </p:txBody>
        </p:sp>
        <p:sp>
          <p:nvSpPr>
            <p:cNvPr id="14" name="object 14"/>
            <p:cNvSpPr/>
            <p:nvPr/>
          </p:nvSpPr>
          <p:spPr>
            <a:xfrm>
              <a:off x="2710897" y="4131638"/>
              <a:ext cx="25400" cy="67945"/>
            </a:xfrm>
            <a:custGeom>
              <a:avLst/>
              <a:gdLst/>
              <a:ahLst/>
              <a:cxnLst/>
              <a:rect l="l" t="t" r="r" b="b"/>
              <a:pathLst>
                <a:path w="25400" h="67945">
                  <a:moveTo>
                    <a:pt x="0" y="67649"/>
                  </a:moveTo>
                  <a:lnTo>
                    <a:pt x="25268" y="67649"/>
                  </a:lnTo>
                </a:path>
                <a:path w="25400" h="67945">
                  <a:moveTo>
                    <a:pt x="25268" y="67649"/>
                  </a:moveTo>
                  <a:lnTo>
                    <a:pt x="25268" y="0"/>
                  </a:lnTo>
                </a:path>
                <a:path w="25400" h="67945">
                  <a:moveTo>
                    <a:pt x="25268" y="0"/>
                  </a:moveTo>
                  <a:lnTo>
                    <a:pt x="0" y="0"/>
                  </a:lnTo>
                </a:path>
                <a:path w="25400" h="67945">
                  <a:moveTo>
                    <a:pt x="0" y="0"/>
                  </a:moveTo>
                  <a:lnTo>
                    <a:pt x="0" y="67649"/>
                  </a:lnTo>
                </a:path>
              </a:pathLst>
            </a:custGeom>
            <a:ln w="10606">
              <a:solidFill>
                <a:srgbClr val="000000"/>
              </a:solidFill>
            </a:ln>
          </p:spPr>
          <p:txBody>
            <a:bodyPr wrap="square" lIns="0" tIns="0" rIns="0" bIns="0" rtlCol="0"/>
            <a:lstStyle/>
            <a:p>
              <a:endParaRPr/>
            </a:p>
          </p:txBody>
        </p:sp>
        <p:sp>
          <p:nvSpPr>
            <p:cNvPr id="15" name="object 15"/>
            <p:cNvSpPr/>
            <p:nvPr/>
          </p:nvSpPr>
          <p:spPr>
            <a:xfrm>
              <a:off x="3286303" y="3928419"/>
              <a:ext cx="26670" cy="271145"/>
            </a:xfrm>
            <a:custGeom>
              <a:avLst/>
              <a:gdLst/>
              <a:ahLst/>
              <a:cxnLst/>
              <a:rect l="l" t="t" r="r" b="b"/>
              <a:pathLst>
                <a:path w="26670" h="271145">
                  <a:moveTo>
                    <a:pt x="26107" y="0"/>
                  </a:moveTo>
                  <a:lnTo>
                    <a:pt x="0" y="0"/>
                  </a:lnTo>
                  <a:lnTo>
                    <a:pt x="0" y="270868"/>
                  </a:lnTo>
                  <a:lnTo>
                    <a:pt x="26107" y="270868"/>
                  </a:lnTo>
                  <a:lnTo>
                    <a:pt x="26107" y="0"/>
                  </a:lnTo>
                  <a:close/>
                </a:path>
              </a:pathLst>
            </a:custGeom>
            <a:solidFill>
              <a:srgbClr val="000000"/>
            </a:solidFill>
          </p:spPr>
          <p:txBody>
            <a:bodyPr wrap="square" lIns="0" tIns="0" rIns="0" bIns="0" rtlCol="0"/>
            <a:lstStyle/>
            <a:p>
              <a:endParaRPr/>
            </a:p>
          </p:txBody>
        </p:sp>
        <p:sp>
          <p:nvSpPr>
            <p:cNvPr id="16" name="object 16"/>
            <p:cNvSpPr/>
            <p:nvPr/>
          </p:nvSpPr>
          <p:spPr>
            <a:xfrm>
              <a:off x="3286303" y="3928464"/>
              <a:ext cx="26670" cy="271145"/>
            </a:xfrm>
            <a:custGeom>
              <a:avLst/>
              <a:gdLst/>
              <a:ahLst/>
              <a:cxnLst/>
              <a:rect l="l" t="t" r="r" b="b"/>
              <a:pathLst>
                <a:path w="26670" h="271145">
                  <a:moveTo>
                    <a:pt x="0" y="270823"/>
                  </a:moveTo>
                  <a:lnTo>
                    <a:pt x="26062" y="270823"/>
                  </a:lnTo>
                </a:path>
                <a:path w="26670" h="271145">
                  <a:moveTo>
                    <a:pt x="26062" y="270823"/>
                  </a:moveTo>
                  <a:lnTo>
                    <a:pt x="26062" y="0"/>
                  </a:lnTo>
                </a:path>
                <a:path w="26670" h="271145">
                  <a:moveTo>
                    <a:pt x="26062" y="0"/>
                  </a:moveTo>
                  <a:lnTo>
                    <a:pt x="0" y="0"/>
                  </a:lnTo>
                </a:path>
                <a:path w="26670" h="271145">
                  <a:moveTo>
                    <a:pt x="0" y="0"/>
                  </a:moveTo>
                  <a:lnTo>
                    <a:pt x="0" y="270823"/>
                  </a:lnTo>
                </a:path>
              </a:pathLst>
            </a:custGeom>
            <a:ln w="10606">
              <a:solidFill>
                <a:srgbClr val="000000"/>
              </a:solidFill>
            </a:ln>
          </p:spPr>
          <p:txBody>
            <a:bodyPr wrap="square" lIns="0" tIns="0" rIns="0" bIns="0" rtlCol="0"/>
            <a:lstStyle/>
            <a:p>
              <a:endParaRPr/>
            </a:p>
          </p:txBody>
        </p:sp>
        <p:sp>
          <p:nvSpPr>
            <p:cNvPr id="17" name="object 17"/>
            <p:cNvSpPr/>
            <p:nvPr/>
          </p:nvSpPr>
          <p:spPr>
            <a:xfrm>
              <a:off x="3862049" y="4054879"/>
              <a:ext cx="26670" cy="144780"/>
            </a:xfrm>
            <a:custGeom>
              <a:avLst/>
              <a:gdLst/>
              <a:ahLst/>
              <a:cxnLst/>
              <a:rect l="l" t="t" r="r" b="b"/>
              <a:pathLst>
                <a:path w="26670" h="144779">
                  <a:moveTo>
                    <a:pt x="26107" y="0"/>
                  </a:moveTo>
                  <a:lnTo>
                    <a:pt x="0" y="0"/>
                  </a:lnTo>
                  <a:lnTo>
                    <a:pt x="0" y="144408"/>
                  </a:lnTo>
                  <a:lnTo>
                    <a:pt x="26107" y="144408"/>
                  </a:lnTo>
                  <a:lnTo>
                    <a:pt x="26107" y="0"/>
                  </a:lnTo>
                  <a:close/>
                </a:path>
              </a:pathLst>
            </a:custGeom>
            <a:solidFill>
              <a:srgbClr val="000000"/>
            </a:solidFill>
          </p:spPr>
          <p:txBody>
            <a:bodyPr wrap="square" lIns="0" tIns="0" rIns="0" bIns="0" rtlCol="0"/>
            <a:lstStyle/>
            <a:p>
              <a:endParaRPr/>
            </a:p>
          </p:txBody>
        </p:sp>
        <p:sp>
          <p:nvSpPr>
            <p:cNvPr id="18" name="object 18"/>
            <p:cNvSpPr/>
            <p:nvPr/>
          </p:nvSpPr>
          <p:spPr>
            <a:xfrm>
              <a:off x="3862049" y="4054924"/>
              <a:ext cx="26670" cy="144780"/>
            </a:xfrm>
            <a:custGeom>
              <a:avLst/>
              <a:gdLst/>
              <a:ahLst/>
              <a:cxnLst/>
              <a:rect l="l" t="t" r="r" b="b"/>
              <a:pathLst>
                <a:path w="26670" h="144779">
                  <a:moveTo>
                    <a:pt x="0" y="144363"/>
                  </a:moveTo>
                  <a:lnTo>
                    <a:pt x="26062" y="144363"/>
                  </a:lnTo>
                </a:path>
                <a:path w="26670" h="144779">
                  <a:moveTo>
                    <a:pt x="26062" y="144363"/>
                  </a:moveTo>
                  <a:lnTo>
                    <a:pt x="26062" y="0"/>
                  </a:lnTo>
                </a:path>
                <a:path w="26670" h="144779">
                  <a:moveTo>
                    <a:pt x="26062" y="0"/>
                  </a:moveTo>
                  <a:lnTo>
                    <a:pt x="0" y="0"/>
                  </a:lnTo>
                </a:path>
                <a:path w="26670" h="144779">
                  <a:moveTo>
                    <a:pt x="0" y="0"/>
                  </a:moveTo>
                  <a:lnTo>
                    <a:pt x="0" y="144363"/>
                  </a:lnTo>
                </a:path>
              </a:pathLst>
            </a:custGeom>
            <a:ln w="10606">
              <a:solidFill>
                <a:srgbClr val="000000"/>
              </a:solidFill>
            </a:ln>
          </p:spPr>
          <p:txBody>
            <a:bodyPr wrap="square" lIns="0" tIns="0" rIns="0" bIns="0" rtlCol="0"/>
            <a:lstStyle/>
            <a:p>
              <a:endParaRPr/>
            </a:p>
          </p:txBody>
        </p:sp>
        <p:sp>
          <p:nvSpPr>
            <p:cNvPr id="19" name="object 19"/>
            <p:cNvSpPr/>
            <p:nvPr/>
          </p:nvSpPr>
          <p:spPr>
            <a:xfrm>
              <a:off x="4438588" y="4054879"/>
              <a:ext cx="25400" cy="144780"/>
            </a:xfrm>
            <a:custGeom>
              <a:avLst/>
              <a:gdLst/>
              <a:ahLst/>
              <a:cxnLst/>
              <a:rect l="l" t="t" r="r" b="b"/>
              <a:pathLst>
                <a:path w="25400" h="144779">
                  <a:moveTo>
                    <a:pt x="25291" y="0"/>
                  </a:moveTo>
                  <a:lnTo>
                    <a:pt x="0" y="0"/>
                  </a:lnTo>
                  <a:lnTo>
                    <a:pt x="0" y="144408"/>
                  </a:lnTo>
                  <a:lnTo>
                    <a:pt x="25291" y="144408"/>
                  </a:lnTo>
                  <a:lnTo>
                    <a:pt x="25291" y="0"/>
                  </a:lnTo>
                  <a:close/>
                </a:path>
              </a:pathLst>
            </a:custGeom>
            <a:solidFill>
              <a:srgbClr val="000000"/>
            </a:solidFill>
          </p:spPr>
          <p:txBody>
            <a:bodyPr wrap="square" lIns="0" tIns="0" rIns="0" bIns="0" rtlCol="0"/>
            <a:lstStyle/>
            <a:p>
              <a:endParaRPr/>
            </a:p>
          </p:txBody>
        </p:sp>
        <p:sp>
          <p:nvSpPr>
            <p:cNvPr id="20" name="object 20"/>
            <p:cNvSpPr/>
            <p:nvPr/>
          </p:nvSpPr>
          <p:spPr>
            <a:xfrm>
              <a:off x="4438588" y="4054924"/>
              <a:ext cx="25400" cy="144780"/>
            </a:xfrm>
            <a:custGeom>
              <a:avLst/>
              <a:gdLst/>
              <a:ahLst/>
              <a:cxnLst/>
              <a:rect l="l" t="t" r="r" b="b"/>
              <a:pathLst>
                <a:path w="25400" h="144779">
                  <a:moveTo>
                    <a:pt x="0" y="144363"/>
                  </a:moveTo>
                  <a:lnTo>
                    <a:pt x="25268" y="144363"/>
                  </a:lnTo>
                </a:path>
                <a:path w="25400" h="144779">
                  <a:moveTo>
                    <a:pt x="25268" y="144363"/>
                  </a:moveTo>
                  <a:lnTo>
                    <a:pt x="25268" y="0"/>
                  </a:lnTo>
                </a:path>
                <a:path w="25400" h="144779">
                  <a:moveTo>
                    <a:pt x="25268" y="0"/>
                  </a:moveTo>
                  <a:lnTo>
                    <a:pt x="0" y="0"/>
                  </a:lnTo>
                </a:path>
                <a:path w="25400" h="144779">
                  <a:moveTo>
                    <a:pt x="0" y="0"/>
                  </a:moveTo>
                  <a:lnTo>
                    <a:pt x="0" y="144363"/>
                  </a:lnTo>
                </a:path>
              </a:pathLst>
            </a:custGeom>
            <a:ln w="10606">
              <a:solidFill>
                <a:srgbClr val="000000"/>
              </a:solidFill>
            </a:ln>
          </p:spPr>
          <p:txBody>
            <a:bodyPr wrap="square" lIns="0" tIns="0" rIns="0" bIns="0" rtlCol="0"/>
            <a:lstStyle/>
            <a:p>
              <a:endParaRPr/>
            </a:p>
          </p:txBody>
        </p:sp>
        <p:sp>
          <p:nvSpPr>
            <p:cNvPr id="21" name="object 21"/>
            <p:cNvSpPr/>
            <p:nvPr/>
          </p:nvSpPr>
          <p:spPr>
            <a:xfrm>
              <a:off x="5013994" y="4051615"/>
              <a:ext cx="26034" cy="147955"/>
            </a:xfrm>
            <a:custGeom>
              <a:avLst/>
              <a:gdLst/>
              <a:ahLst/>
              <a:cxnLst/>
              <a:rect l="l" t="t" r="r" b="b"/>
              <a:pathLst>
                <a:path w="26035" h="147954">
                  <a:moveTo>
                    <a:pt x="25563" y="0"/>
                  </a:moveTo>
                  <a:lnTo>
                    <a:pt x="0" y="0"/>
                  </a:lnTo>
                  <a:lnTo>
                    <a:pt x="0" y="147672"/>
                  </a:lnTo>
                  <a:lnTo>
                    <a:pt x="25563" y="147672"/>
                  </a:lnTo>
                  <a:lnTo>
                    <a:pt x="25563" y="0"/>
                  </a:lnTo>
                  <a:close/>
                </a:path>
              </a:pathLst>
            </a:custGeom>
            <a:solidFill>
              <a:srgbClr val="000000"/>
            </a:solidFill>
          </p:spPr>
          <p:txBody>
            <a:bodyPr wrap="square" lIns="0" tIns="0" rIns="0" bIns="0" rtlCol="0"/>
            <a:lstStyle/>
            <a:p>
              <a:endParaRPr/>
            </a:p>
          </p:txBody>
        </p:sp>
        <p:sp>
          <p:nvSpPr>
            <p:cNvPr id="22" name="object 22"/>
            <p:cNvSpPr/>
            <p:nvPr/>
          </p:nvSpPr>
          <p:spPr>
            <a:xfrm>
              <a:off x="5013994" y="4051638"/>
              <a:ext cx="26034" cy="147955"/>
            </a:xfrm>
            <a:custGeom>
              <a:avLst/>
              <a:gdLst/>
              <a:ahLst/>
              <a:cxnLst/>
              <a:rect l="l" t="t" r="r" b="b"/>
              <a:pathLst>
                <a:path w="26035" h="147954">
                  <a:moveTo>
                    <a:pt x="0" y="147649"/>
                  </a:moveTo>
                  <a:lnTo>
                    <a:pt x="25608" y="147649"/>
                  </a:lnTo>
                </a:path>
                <a:path w="26035" h="147954">
                  <a:moveTo>
                    <a:pt x="25608" y="147649"/>
                  </a:moveTo>
                  <a:lnTo>
                    <a:pt x="25608" y="0"/>
                  </a:lnTo>
                </a:path>
                <a:path w="26035" h="147954">
                  <a:moveTo>
                    <a:pt x="25608" y="0"/>
                  </a:moveTo>
                  <a:lnTo>
                    <a:pt x="0" y="0"/>
                  </a:lnTo>
                </a:path>
                <a:path w="26035" h="147954">
                  <a:moveTo>
                    <a:pt x="0" y="0"/>
                  </a:moveTo>
                  <a:lnTo>
                    <a:pt x="0" y="147649"/>
                  </a:lnTo>
                </a:path>
              </a:pathLst>
            </a:custGeom>
            <a:ln w="10606">
              <a:solidFill>
                <a:srgbClr val="000000"/>
              </a:solidFill>
            </a:ln>
          </p:spPr>
          <p:txBody>
            <a:bodyPr wrap="square" lIns="0" tIns="0" rIns="0" bIns="0" rtlCol="0"/>
            <a:lstStyle/>
            <a:p>
              <a:endParaRPr/>
            </a:p>
          </p:txBody>
        </p:sp>
        <p:sp>
          <p:nvSpPr>
            <p:cNvPr id="23" name="object 23"/>
            <p:cNvSpPr/>
            <p:nvPr/>
          </p:nvSpPr>
          <p:spPr>
            <a:xfrm>
              <a:off x="5589741" y="3778299"/>
              <a:ext cx="25400" cy="421005"/>
            </a:xfrm>
            <a:custGeom>
              <a:avLst/>
              <a:gdLst/>
              <a:ahLst/>
              <a:cxnLst/>
              <a:rect l="l" t="t" r="r" b="b"/>
              <a:pathLst>
                <a:path w="25400" h="421004">
                  <a:moveTo>
                    <a:pt x="25291" y="0"/>
                  </a:moveTo>
                  <a:lnTo>
                    <a:pt x="0" y="0"/>
                  </a:lnTo>
                  <a:lnTo>
                    <a:pt x="0" y="420988"/>
                  </a:lnTo>
                  <a:lnTo>
                    <a:pt x="25291" y="420988"/>
                  </a:lnTo>
                  <a:lnTo>
                    <a:pt x="25291" y="0"/>
                  </a:lnTo>
                  <a:close/>
                </a:path>
              </a:pathLst>
            </a:custGeom>
            <a:solidFill>
              <a:srgbClr val="000000"/>
            </a:solidFill>
          </p:spPr>
          <p:txBody>
            <a:bodyPr wrap="square" lIns="0" tIns="0" rIns="0" bIns="0" rtlCol="0"/>
            <a:lstStyle/>
            <a:p>
              <a:endParaRPr/>
            </a:p>
          </p:txBody>
        </p:sp>
        <p:sp>
          <p:nvSpPr>
            <p:cNvPr id="24" name="object 24"/>
            <p:cNvSpPr/>
            <p:nvPr/>
          </p:nvSpPr>
          <p:spPr>
            <a:xfrm>
              <a:off x="5589741" y="3778322"/>
              <a:ext cx="25400" cy="421005"/>
            </a:xfrm>
            <a:custGeom>
              <a:avLst/>
              <a:gdLst/>
              <a:ahLst/>
              <a:cxnLst/>
              <a:rect l="l" t="t" r="r" b="b"/>
              <a:pathLst>
                <a:path w="25400" h="421004">
                  <a:moveTo>
                    <a:pt x="0" y="420966"/>
                  </a:moveTo>
                  <a:lnTo>
                    <a:pt x="25268" y="420966"/>
                  </a:lnTo>
                </a:path>
                <a:path w="25400" h="421004">
                  <a:moveTo>
                    <a:pt x="25268" y="420966"/>
                  </a:moveTo>
                  <a:lnTo>
                    <a:pt x="25268" y="0"/>
                  </a:lnTo>
                </a:path>
                <a:path w="25400" h="421004">
                  <a:moveTo>
                    <a:pt x="25268" y="0"/>
                  </a:moveTo>
                  <a:lnTo>
                    <a:pt x="0" y="0"/>
                  </a:lnTo>
                </a:path>
                <a:path w="25400" h="421004">
                  <a:moveTo>
                    <a:pt x="0" y="0"/>
                  </a:moveTo>
                  <a:lnTo>
                    <a:pt x="0" y="420966"/>
                  </a:lnTo>
                </a:path>
              </a:pathLst>
            </a:custGeom>
            <a:ln w="10606">
              <a:solidFill>
                <a:srgbClr val="000000"/>
              </a:solidFill>
            </a:ln>
          </p:spPr>
          <p:txBody>
            <a:bodyPr wrap="square" lIns="0" tIns="0" rIns="0" bIns="0" rtlCol="0"/>
            <a:lstStyle/>
            <a:p>
              <a:endParaRPr/>
            </a:p>
          </p:txBody>
        </p:sp>
        <p:sp>
          <p:nvSpPr>
            <p:cNvPr id="25" name="object 25"/>
            <p:cNvSpPr/>
            <p:nvPr/>
          </p:nvSpPr>
          <p:spPr>
            <a:xfrm>
              <a:off x="6164693" y="3744032"/>
              <a:ext cx="25400" cy="455295"/>
            </a:xfrm>
            <a:custGeom>
              <a:avLst/>
              <a:gdLst/>
              <a:ahLst/>
              <a:cxnLst/>
              <a:rect l="l" t="t" r="r" b="b"/>
              <a:pathLst>
                <a:path w="25400" h="455295">
                  <a:moveTo>
                    <a:pt x="25292" y="0"/>
                  </a:moveTo>
                  <a:lnTo>
                    <a:pt x="0" y="0"/>
                  </a:lnTo>
                  <a:lnTo>
                    <a:pt x="0" y="455255"/>
                  </a:lnTo>
                  <a:lnTo>
                    <a:pt x="25292" y="455255"/>
                  </a:lnTo>
                  <a:lnTo>
                    <a:pt x="25292" y="0"/>
                  </a:lnTo>
                  <a:close/>
                </a:path>
              </a:pathLst>
            </a:custGeom>
            <a:solidFill>
              <a:srgbClr val="000000"/>
            </a:solidFill>
          </p:spPr>
          <p:txBody>
            <a:bodyPr wrap="square" lIns="0" tIns="0" rIns="0" bIns="0" rtlCol="0"/>
            <a:lstStyle/>
            <a:p>
              <a:endParaRPr/>
            </a:p>
          </p:txBody>
        </p:sp>
        <p:sp>
          <p:nvSpPr>
            <p:cNvPr id="26" name="object 26"/>
            <p:cNvSpPr/>
            <p:nvPr/>
          </p:nvSpPr>
          <p:spPr>
            <a:xfrm>
              <a:off x="6164693" y="3744100"/>
              <a:ext cx="25400" cy="455295"/>
            </a:xfrm>
            <a:custGeom>
              <a:avLst/>
              <a:gdLst/>
              <a:ahLst/>
              <a:cxnLst/>
              <a:rect l="l" t="t" r="r" b="b"/>
              <a:pathLst>
                <a:path w="25400" h="455295">
                  <a:moveTo>
                    <a:pt x="0" y="455187"/>
                  </a:moveTo>
                  <a:lnTo>
                    <a:pt x="25268" y="455187"/>
                  </a:lnTo>
                </a:path>
                <a:path w="25400" h="455295">
                  <a:moveTo>
                    <a:pt x="25268" y="455187"/>
                  </a:moveTo>
                  <a:lnTo>
                    <a:pt x="25268" y="0"/>
                  </a:lnTo>
                </a:path>
                <a:path w="25400" h="455295">
                  <a:moveTo>
                    <a:pt x="25268" y="0"/>
                  </a:moveTo>
                  <a:lnTo>
                    <a:pt x="0" y="0"/>
                  </a:lnTo>
                </a:path>
                <a:path w="25400" h="455295">
                  <a:moveTo>
                    <a:pt x="0" y="0"/>
                  </a:moveTo>
                  <a:lnTo>
                    <a:pt x="0" y="455187"/>
                  </a:lnTo>
                </a:path>
              </a:pathLst>
            </a:custGeom>
            <a:ln w="10606">
              <a:solidFill>
                <a:srgbClr val="000000"/>
              </a:solidFill>
            </a:ln>
          </p:spPr>
          <p:txBody>
            <a:bodyPr wrap="square" lIns="0" tIns="0" rIns="0" bIns="0" rtlCol="0"/>
            <a:lstStyle/>
            <a:p>
              <a:endParaRPr/>
            </a:p>
          </p:txBody>
        </p:sp>
        <p:sp>
          <p:nvSpPr>
            <p:cNvPr id="27" name="object 27"/>
            <p:cNvSpPr/>
            <p:nvPr/>
          </p:nvSpPr>
          <p:spPr>
            <a:xfrm>
              <a:off x="6740326" y="3700791"/>
              <a:ext cx="25400" cy="499109"/>
            </a:xfrm>
            <a:custGeom>
              <a:avLst/>
              <a:gdLst/>
              <a:ahLst/>
              <a:cxnLst/>
              <a:rect l="l" t="t" r="r" b="b"/>
              <a:pathLst>
                <a:path w="25400" h="499110">
                  <a:moveTo>
                    <a:pt x="25291" y="0"/>
                  </a:moveTo>
                  <a:lnTo>
                    <a:pt x="0" y="0"/>
                  </a:lnTo>
                  <a:lnTo>
                    <a:pt x="0" y="498496"/>
                  </a:lnTo>
                  <a:lnTo>
                    <a:pt x="25291" y="498496"/>
                  </a:lnTo>
                  <a:lnTo>
                    <a:pt x="25291" y="0"/>
                  </a:lnTo>
                  <a:close/>
                </a:path>
              </a:pathLst>
            </a:custGeom>
            <a:solidFill>
              <a:srgbClr val="000000"/>
            </a:solidFill>
          </p:spPr>
          <p:txBody>
            <a:bodyPr wrap="square" lIns="0" tIns="0" rIns="0" bIns="0" rtlCol="0"/>
            <a:lstStyle/>
            <a:p>
              <a:endParaRPr/>
            </a:p>
          </p:txBody>
        </p:sp>
        <p:sp>
          <p:nvSpPr>
            <p:cNvPr id="28" name="object 28"/>
            <p:cNvSpPr/>
            <p:nvPr/>
          </p:nvSpPr>
          <p:spPr>
            <a:xfrm>
              <a:off x="6740326" y="3700814"/>
              <a:ext cx="25400" cy="498475"/>
            </a:xfrm>
            <a:custGeom>
              <a:avLst/>
              <a:gdLst/>
              <a:ahLst/>
              <a:cxnLst/>
              <a:rect l="l" t="t" r="r" b="b"/>
              <a:pathLst>
                <a:path w="25400" h="498475">
                  <a:moveTo>
                    <a:pt x="0" y="498473"/>
                  </a:moveTo>
                  <a:lnTo>
                    <a:pt x="25382" y="498473"/>
                  </a:lnTo>
                </a:path>
                <a:path w="25400" h="498475">
                  <a:moveTo>
                    <a:pt x="25382" y="498473"/>
                  </a:moveTo>
                  <a:lnTo>
                    <a:pt x="25382" y="0"/>
                  </a:lnTo>
                </a:path>
                <a:path w="25400" h="498475">
                  <a:moveTo>
                    <a:pt x="25382" y="0"/>
                  </a:moveTo>
                  <a:lnTo>
                    <a:pt x="0" y="0"/>
                  </a:lnTo>
                </a:path>
                <a:path w="25400" h="498475">
                  <a:moveTo>
                    <a:pt x="0" y="0"/>
                  </a:moveTo>
                  <a:lnTo>
                    <a:pt x="0" y="498473"/>
                  </a:lnTo>
                </a:path>
              </a:pathLst>
            </a:custGeom>
            <a:ln w="10606">
              <a:solidFill>
                <a:srgbClr val="000000"/>
              </a:solidFill>
            </a:ln>
          </p:spPr>
          <p:txBody>
            <a:bodyPr wrap="square" lIns="0" tIns="0" rIns="0" bIns="0" rtlCol="0"/>
            <a:lstStyle/>
            <a:p>
              <a:endParaRPr/>
            </a:p>
          </p:txBody>
        </p:sp>
        <p:sp>
          <p:nvSpPr>
            <p:cNvPr id="29" name="object 29"/>
            <p:cNvSpPr/>
            <p:nvPr/>
          </p:nvSpPr>
          <p:spPr>
            <a:xfrm>
              <a:off x="7315845" y="3934946"/>
              <a:ext cx="26034" cy="264795"/>
            </a:xfrm>
            <a:custGeom>
              <a:avLst/>
              <a:gdLst/>
              <a:ahLst/>
              <a:cxnLst/>
              <a:rect l="l" t="t" r="r" b="b"/>
              <a:pathLst>
                <a:path w="26034" h="264795">
                  <a:moveTo>
                    <a:pt x="25563" y="0"/>
                  </a:moveTo>
                  <a:lnTo>
                    <a:pt x="0" y="0"/>
                  </a:lnTo>
                  <a:lnTo>
                    <a:pt x="0" y="264341"/>
                  </a:lnTo>
                  <a:lnTo>
                    <a:pt x="25563" y="264341"/>
                  </a:lnTo>
                  <a:lnTo>
                    <a:pt x="25563" y="0"/>
                  </a:lnTo>
                  <a:close/>
                </a:path>
              </a:pathLst>
            </a:custGeom>
            <a:solidFill>
              <a:srgbClr val="000000"/>
            </a:solidFill>
          </p:spPr>
          <p:txBody>
            <a:bodyPr wrap="square" lIns="0" tIns="0" rIns="0" bIns="0" rtlCol="0"/>
            <a:lstStyle/>
            <a:p>
              <a:endParaRPr/>
            </a:p>
          </p:txBody>
        </p:sp>
        <p:sp>
          <p:nvSpPr>
            <p:cNvPr id="30" name="object 30"/>
            <p:cNvSpPr/>
            <p:nvPr/>
          </p:nvSpPr>
          <p:spPr>
            <a:xfrm>
              <a:off x="7315845" y="3935037"/>
              <a:ext cx="26034" cy="264795"/>
            </a:xfrm>
            <a:custGeom>
              <a:avLst/>
              <a:gdLst/>
              <a:ahLst/>
              <a:cxnLst/>
              <a:rect l="l" t="t" r="r" b="b"/>
              <a:pathLst>
                <a:path w="26034" h="264795">
                  <a:moveTo>
                    <a:pt x="0" y="264251"/>
                  </a:moveTo>
                  <a:lnTo>
                    <a:pt x="25495" y="264251"/>
                  </a:lnTo>
                </a:path>
                <a:path w="26034" h="264795">
                  <a:moveTo>
                    <a:pt x="25495" y="264251"/>
                  </a:moveTo>
                  <a:lnTo>
                    <a:pt x="25495" y="0"/>
                  </a:lnTo>
                </a:path>
                <a:path w="26034" h="264795">
                  <a:moveTo>
                    <a:pt x="25495" y="0"/>
                  </a:moveTo>
                  <a:lnTo>
                    <a:pt x="0" y="0"/>
                  </a:lnTo>
                </a:path>
                <a:path w="26034" h="264795">
                  <a:moveTo>
                    <a:pt x="0" y="0"/>
                  </a:moveTo>
                  <a:lnTo>
                    <a:pt x="0" y="264251"/>
                  </a:lnTo>
                </a:path>
              </a:pathLst>
            </a:custGeom>
            <a:ln w="10606">
              <a:solidFill>
                <a:srgbClr val="000000"/>
              </a:solidFill>
            </a:ln>
          </p:spPr>
          <p:txBody>
            <a:bodyPr wrap="square" lIns="0" tIns="0" rIns="0" bIns="0" rtlCol="0"/>
            <a:lstStyle/>
            <a:p>
              <a:endParaRPr/>
            </a:p>
          </p:txBody>
        </p:sp>
        <p:sp>
          <p:nvSpPr>
            <p:cNvPr id="31" name="object 31"/>
            <p:cNvSpPr/>
            <p:nvPr/>
          </p:nvSpPr>
          <p:spPr>
            <a:xfrm>
              <a:off x="7891592" y="3873756"/>
              <a:ext cx="25400" cy="325755"/>
            </a:xfrm>
            <a:custGeom>
              <a:avLst/>
              <a:gdLst/>
              <a:ahLst/>
              <a:cxnLst/>
              <a:rect l="l" t="t" r="r" b="b"/>
              <a:pathLst>
                <a:path w="25400" h="325754">
                  <a:moveTo>
                    <a:pt x="25291" y="0"/>
                  </a:moveTo>
                  <a:lnTo>
                    <a:pt x="0" y="0"/>
                  </a:lnTo>
                  <a:lnTo>
                    <a:pt x="0" y="325532"/>
                  </a:lnTo>
                  <a:lnTo>
                    <a:pt x="25291" y="325532"/>
                  </a:lnTo>
                  <a:lnTo>
                    <a:pt x="25291" y="0"/>
                  </a:lnTo>
                  <a:close/>
                </a:path>
              </a:pathLst>
            </a:custGeom>
            <a:solidFill>
              <a:srgbClr val="000000"/>
            </a:solidFill>
          </p:spPr>
          <p:txBody>
            <a:bodyPr wrap="square" lIns="0" tIns="0" rIns="0" bIns="0" rtlCol="0"/>
            <a:lstStyle/>
            <a:p>
              <a:endParaRPr/>
            </a:p>
          </p:txBody>
        </p:sp>
        <p:sp>
          <p:nvSpPr>
            <p:cNvPr id="32" name="object 32"/>
            <p:cNvSpPr/>
            <p:nvPr/>
          </p:nvSpPr>
          <p:spPr>
            <a:xfrm>
              <a:off x="7891592" y="3873846"/>
              <a:ext cx="25400" cy="325755"/>
            </a:xfrm>
            <a:custGeom>
              <a:avLst/>
              <a:gdLst/>
              <a:ahLst/>
              <a:cxnLst/>
              <a:rect l="l" t="t" r="r" b="b"/>
              <a:pathLst>
                <a:path w="25400" h="325754">
                  <a:moveTo>
                    <a:pt x="0" y="325441"/>
                  </a:moveTo>
                  <a:lnTo>
                    <a:pt x="25268" y="325441"/>
                  </a:lnTo>
                </a:path>
                <a:path w="25400" h="325754">
                  <a:moveTo>
                    <a:pt x="25268" y="325441"/>
                  </a:moveTo>
                  <a:lnTo>
                    <a:pt x="25268" y="0"/>
                  </a:lnTo>
                </a:path>
                <a:path w="25400" h="325754">
                  <a:moveTo>
                    <a:pt x="25268" y="0"/>
                  </a:moveTo>
                  <a:lnTo>
                    <a:pt x="0" y="0"/>
                  </a:lnTo>
                </a:path>
                <a:path w="25400" h="325754">
                  <a:moveTo>
                    <a:pt x="0" y="0"/>
                  </a:moveTo>
                  <a:lnTo>
                    <a:pt x="0" y="325441"/>
                  </a:lnTo>
                </a:path>
              </a:pathLst>
            </a:custGeom>
            <a:ln w="10606">
              <a:solidFill>
                <a:srgbClr val="000000"/>
              </a:solidFill>
            </a:ln>
          </p:spPr>
          <p:txBody>
            <a:bodyPr wrap="square" lIns="0" tIns="0" rIns="0" bIns="0" rtlCol="0"/>
            <a:lstStyle/>
            <a:p>
              <a:endParaRPr/>
            </a:p>
          </p:txBody>
        </p:sp>
        <p:sp>
          <p:nvSpPr>
            <p:cNvPr id="33" name="object 33"/>
            <p:cNvSpPr/>
            <p:nvPr/>
          </p:nvSpPr>
          <p:spPr>
            <a:xfrm>
              <a:off x="8467224" y="3839489"/>
              <a:ext cx="26670" cy="360045"/>
            </a:xfrm>
            <a:custGeom>
              <a:avLst/>
              <a:gdLst/>
              <a:ahLst/>
              <a:cxnLst/>
              <a:rect l="l" t="t" r="r" b="b"/>
              <a:pathLst>
                <a:path w="26670" h="360045">
                  <a:moveTo>
                    <a:pt x="26107" y="0"/>
                  </a:moveTo>
                  <a:lnTo>
                    <a:pt x="0" y="0"/>
                  </a:lnTo>
                  <a:lnTo>
                    <a:pt x="0" y="359798"/>
                  </a:lnTo>
                  <a:lnTo>
                    <a:pt x="26107" y="359798"/>
                  </a:lnTo>
                  <a:lnTo>
                    <a:pt x="26107" y="0"/>
                  </a:lnTo>
                  <a:close/>
                </a:path>
              </a:pathLst>
            </a:custGeom>
            <a:solidFill>
              <a:srgbClr val="000000"/>
            </a:solidFill>
          </p:spPr>
          <p:txBody>
            <a:bodyPr wrap="square" lIns="0" tIns="0" rIns="0" bIns="0" rtlCol="0"/>
            <a:lstStyle/>
            <a:p>
              <a:endParaRPr/>
            </a:p>
          </p:txBody>
        </p:sp>
        <p:sp>
          <p:nvSpPr>
            <p:cNvPr id="34" name="object 34"/>
            <p:cNvSpPr/>
            <p:nvPr/>
          </p:nvSpPr>
          <p:spPr>
            <a:xfrm>
              <a:off x="8467224" y="3839512"/>
              <a:ext cx="26670" cy="360045"/>
            </a:xfrm>
            <a:custGeom>
              <a:avLst/>
              <a:gdLst/>
              <a:ahLst/>
              <a:cxnLst/>
              <a:rect l="l" t="t" r="r" b="b"/>
              <a:pathLst>
                <a:path w="26670" h="360045">
                  <a:moveTo>
                    <a:pt x="0" y="359775"/>
                  </a:moveTo>
                  <a:lnTo>
                    <a:pt x="26175" y="359775"/>
                  </a:lnTo>
                </a:path>
                <a:path w="26670" h="360045">
                  <a:moveTo>
                    <a:pt x="26175" y="359775"/>
                  </a:moveTo>
                  <a:lnTo>
                    <a:pt x="26175" y="0"/>
                  </a:lnTo>
                </a:path>
                <a:path w="26670" h="360045">
                  <a:moveTo>
                    <a:pt x="26175" y="0"/>
                  </a:moveTo>
                  <a:lnTo>
                    <a:pt x="0" y="0"/>
                  </a:lnTo>
                </a:path>
                <a:path w="26670" h="360045">
                  <a:moveTo>
                    <a:pt x="0" y="0"/>
                  </a:moveTo>
                  <a:lnTo>
                    <a:pt x="0" y="359775"/>
                  </a:lnTo>
                </a:path>
              </a:pathLst>
            </a:custGeom>
            <a:ln w="10606">
              <a:solidFill>
                <a:srgbClr val="000000"/>
              </a:solidFill>
            </a:ln>
          </p:spPr>
          <p:txBody>
            <a:bodyPr wrap="square" lIns="0" tIns="0" rIns="0" bIns="0" rtlCol="0"/>
            <a:lstStyle/>
            <a:p>
              <a:endParaRPr/>
            </a:p>
          </p:txBody>
        </p:sp>
        <p:sp>
          <p:nvSpPr>
            <p:cNvPr id="35" name="object 35"/>
            <p:cNvSpPr/>
            <p:nvPr/>
          </p:nvSpPr>
          <p:spPr>
            <a:xfrm>
              <a:off x="9042970" y="3796248"/>
              <a:ext cx="26670" cy="403225"/>
            </a:xfrm>
            <a:custGeom>
              <a:avLst/>
              <a:gdLst/>
              <a:ahLst/>
              <a:cxnLst/>
              <a:rect l="l" t="t" r="r" b="b"/>
              <a:pathLst>
                <a:path w="26670" h="403225">
                  <a:moveTo>
                    <a:pt x="26107" y="0"/>
                  </a:moveTo>
                  <a:lnTo>
                    <a:pt x="0" y="0"/>
                  </a:lnTo>
                  <a:lnTo>
                    <a:pt x="0" y="403039"/>
                  </a:lnTo>
                  <a:lnTo>
                    <a:pt x="26107" y="403039"/>
                  </a:lnTo>
                  <a:lnTo>
                    <a:pt x="26107" y="0"/>
                  </a:lnTo>
                  <a:close/>
                </a:path>
              </a:pathLst>
            </a:custGeom>
            <a:solidFill>
              <a:srgbClr val="000000"/>
            </a:solidFill>
          </p:spPr>
          <p:txBody>
            <a:bodyPr wrap="square" lIns="0" tIns="0" rIns="0" bIns="0" rtlCol="0"/>
            <a:lstStyle/>
            <a:p>
              <a:endParaRPr/>
            </a:p>
          </p:txBody>
        </p:sp>
        <p:sp>
          <p:nvSpPr>
            <p:cNvPr id="36" name="object 36"/>
            <p:cNvSpPr/>
            <p:nvPr/>
          </p:nvSpPr>
          <p:spPr>
            <a:xfrm>
              <a:off x="9042970" y="3796339"/>
              <a:ext cx="26670" cy="403225"/>
            </a:xfrm>
            <a:custGeom>
              <a:avLst/>
              <a:gdLst/>
              <a:ahLst/>
              <a:cxnLst/>
              <a:rect l="l" t="t" r="r" b="b"/>
              <a:pathLst>
                <a:path w="26670" h="403225">
                  <a:moveTo>
                    <a:pt x="0" y="402949"/>
                  </a:moveTo>
                  <a:lnTo>
                    <a:pt x="26175" y="402949"/>
                  </a:lnTo>
                </a:path>
                <a:path w="26670" h="403225">
                  <a:moveTo>
                    <a:pt x="26175" y="402949"/>
                  </a:moveTo>
                  <a:lnTo>
                    <a:pt x="26175" y="0"/>
                  </a:lnTo>
                </a:path>
                <a:path w="26670" h="403225">
                  <a:moveTo>
                    <a:pt x="26175" y="0"/>
                  </a:moveTo>
                  <a:lnTo>
                    <a:pt x="0" y="0"/>
                  </a:lnTo>
                </a:path>
                <a:path w="26670" h="403225">
                  <a:moveTo>
                    <a:pt x="0" y="0"/>
                  </a:moveTo>
                  <a:lnTo>
                    <a:pt x="0" y="402949"/>
                  </a:lnTo>
                </a:path>
              </a:pathLst>
            </a:custGeom>
            <a:ln w="10606">
              <a:solidFill>
                <a:srgbClr val="000000"/>
              </a:solidFill>
            </a:ln>
          </p:spPr>
          <p:txBody>
            <a:bodyPr wrap="square" lIns="0" tIns="0" rIns="0" bIns="0" rtlCol="0"/>
            <a:lstStyle/>
            <a:p>
              <a:endParaRPr/>
            </a:p>
          </p:txBody>
        </p:sp>
        <p:sp>
          <p:nvSpPr>
            <p:cNvPr id="37" name="object 37"/>
            <p:cNvSpPr/>
            <p:nvPr/>
          </p:nvSpPr>
          <p:spPr>
            <a:xfrm>
              <a:off x="9619283" y="3448688"/>
              <a:ext cx="25400" cy="751205"/>
            </a:xfrm>
            <a:custGeom>
              <a:avLst/>
              <a:gdLst/>
              <a:ahLst/>
              <a:cxnLst/>
              <a:rect l="l" t="t" r="r" b="b"/>
              <a:pathLst>
                <a:path w="25400" h="751204">
                  <a:moveTo>
                    <a:pt x="25291" y="0"/>
                  </a:moveTo>
                  <a:lnTo>
                    <a:pt x="0" y="0"/>
                  </a:lnTo>
                  <a:lnTo>
                    <a:pt x="0" y="750600"/>
                  </a:lnTo>
                  <a:lnTo>
                    <a:pt x="25291" y="750600"/>
                  </a:lnTo>
                  <a:lnTo>
                    <a:pt x="25291" y="0"/>
                  </a:lnTo>
                  <a:close/>
                </a:path>
              </a:pathLst>
            </a:custGeom>
            <a:solidFill>
              <a:srgbClr val="000000"/>
            </a:solidFill>
          </p:spPr>
          <p:txBody>
            <a:bodyPr wrap="square" lIns="0" tIns="0" rIns="0" bIns="0" rtlCol="0"/>
            <a:lstStyle/>
            <a:p>
              <a:endParaRPr/>
            </a:p>
          </p:txBody>
        </p:sp>
        <p:sp>
          <p:nvSpPr>
            <p:cNvPr id="38" name="object 38"/>
            <p:cNvSpPr/>
            <p:nvPr/>
          </p:nvSpPr>
          <p:spPr>
            <a:xfrm>
              <a:off x="9619283" y="3448688"/>
              <a:ext cx="25400" cy="751205"/>
            </a:xfrm>
            <a:custGeom>
              <a:avLst/>
              <a:gdLst/>
              <a:ahLst/>
              <a:cxnLst/>
              <a:rect l="l" t="t" r="r" b="b"/>
              <a:pathLst>
                <a:path w="25400" h="751204">
                  <a:moveTo>
                    <a:pt x="0" y="750600"/>
                  </a:moveTo>
                  <a:lnTo>
                    <a:pt x="25268" y="750600"/>
                  </a:lnTo>
                </a:path>
                <a:path w="25400" h="751204">
                  <a:moveTo>
                    <a:pt x="25268" y="750600"/>
                  </a:moveTo>
                  <a:lnTo>
                    <a:pt x="25268" y="0"/>
                  </a:lnTo>
                </a:path>
                <a:path w="25400" h="751204">
                  <a:moveTo>
                    <a:pt x="25268" y="0"/>
                  </a:moveTo>
                  <a:lnTo>
                    <a:pt x="0" y="0"/>
                  </a:lnTo>
                </a:path>
                <a:path w="25400" h="751204">
                  <a:moveTo>
                    <a:pt x="0" y="0"/>
                  </a:moveTo>
                  <a:lnTo>
                    <a:pt x="0" y="750600"/>
                  </a:lnTo>
                </a:path>
              </a:pathLst>
            </a:custGeom>
            <a:ln w="10606">
              <a:solidFill>
                <a:srgbClr val="000000"/>
              </a:solidFill>
            </a:ln>
          </p:spPr>
          <p:txBody>
            <a:bodyPr wrap="square" lIns="0" tIns="0" rIns="0" bIns="0" rtlCol="0"/>
            <a:lstStyle/>
            <a:p>
              <a:endParaRPr/>
            </a:p>
          </p:txBody>
        </p:sp>
        <p:sp>
          <p:nvSpPr>
            <p:cNvPr id="39" name="object 39"/>
            <p:cNvSpPr/>
            <p:nvPr/>
          </p:nvSpPr>
          <p:spPr>
            <a:xfrm>
              <a:off x="10195028" y="3731794"/>
              <a:ext cx="25400" cy="467995"/>
            </a:xfrm>
            <a:custGeom>
              <a:avLst/>
              <a:gdLst/>
              <a:ahLst/>
              <a:cxnLst/>
              <a:rect l="l" t="t" r="r" b="b"/>
              <a:pathLst>
                <a:path w="25400" h="467995">
                  <a:moveTo>
                    <a:pt x="25291" y="0"/>
                  </a:moveTo>
                  <a:lnTo>
                    <a:pt x="0" y="0"/>
                  </a:lnTo>
                  <a:lnTo>
                    <a:pt x="0" y="467493"/>
                  </a:lnTo>
                  <a:lnTo>
                    <a:pt x="25291" y="467493"/>
                  </a:lnTo>
                  <a:lnTo>
                    <a:pt x="25291" y="0"/>
                  </a:lnTo>
                  <a:close/>
                </a:path>
              </a:pathLst>
            </a:custGeom>
            <a:solidFill>
              <a:srgbClr val="000000"/>
            </a:solidFill>
          </p:spPr>
          <p:txBody>
            <a:bodyPr wrap="square" lIns="0" tIns="0" rIns="0" bIns="0" rtlCol="0"/>
            <a:lstStyle/>
            <a:p>
              <a:endParaRPr/>
            </a:p>
          </p:txBody>
        </p:sp>
        <p:sp>
          <p:nvSpPr>
            <p:cNvPr id="40" name="object 40"/>
            <p:cNvSpPr/>
            <p:nvPr/>
          </p:nvSpPr>
          <p:spPr>
            <a:xfrm>
              <a:off x="10195028" y="3731862"/>
              <a:ext cx="25400" cy="467995"/>
            </a:xfrm>
            <a:custGeom>
              <a:avLst/>
              <a:gdLst/>
              <a:ahLst/>
              <a:cxnLst/>
              <a:rect l="l" t="t" r="r" b="b"/>
              <a:pathLst>
                <a:path w="25400" h="467995">
                  <a:moveTo>
                    <a:pt x="0" y="467425"/>
                  </a:moveTo>
                  <a:lnTo>
                    <a:pt x="25268" y="467425"/>
                  </a:lnTo>
                </a:path>
                <a:path w="25400" h="467995">
                  <a:moveTo>
                    <a:pt x="25268" y="467425"/>
                  </a:moveTo>
                  <a:lnTo>
                    <a:pt x="25268" y="0"/>
                  </a:lnTo>
                </a:path>
                <a:path w="25400" h="467995">
                  <a:moveTo>
                    <a:pt x="25268" y="0"/>
                  </a:moveTo>
                  <a:lnTo>
                    <a:pt x="0" y="0"/>
                  </a:lnTo>
                </a:path>
                <a:path w="25400" h="467995">
                  <a:moveTo>
                    <a:pt x="0" y="0"/>
                  </a:moveTo>
                  <a:lnTo>
                    <a:pt x="0" y="467425"/>
                  </a:lnTo>
                </a:path>
              </a:pathLst>
            </a:custGeom>
            <a:ln w="10606">
              <a:solidFill>
                <a:srgbClr val="000000"/>
              </a:solidFill>
            </a:ln>
          </p:spPr>
          <p:txBody>
            <a:bodyPr wrap="square" lIns="0" tIns="0" rIns="0" bIns="0" rtlCol="0"/>
            <a:lstStyle/>
            <a:p>
              <a:endParaRPr/>
            </a:p>
          </p:txBody>
        </p:sp>
        <p:sp>
          <p:nvSpPr>
            <p:cNvPr id="41" name="object 41"/>
            <p:cNvSpPr/>
            <p:nvPr/>
          </p:nvSpPr>
          <p:spPr>
            <a:xfrm>
              <a:off x="10770662" y="3676315"/>
              <a:ext cx="25400" cy="523240"/>
            </a:xfrm>
            <a:custGeom>
              <a:avLst/>
              <a:gdLst/>
              <a:ahLst/>
              <a:cxnLst/>
              <a:rect l="l" t="t" r="r" b="b"/>
              <a:pathLst>
                <a:path w="25400" h="523239">
                  <a:moveTo>
                    <a:pt x="25291" y="0"/>
                  </a:moveTo>
                  <a:lnTo>
                    <a:pt x="0" y="0"/>
                  </a:lnTo>
                  <a:lnTo>
                    <a:pt x="0" y="522972"/>
                  </a:lnTo>
                  <a:lnTo>
                    <a:pt x="25291" y="522972"/>
                  </a:lnTo>
                  <a:lnTo>
                    <a:pt x="25291" y="0"/>
                  </a:lnTo>
                  <a:close/>
                </a:path>
              </a:pathLst>
            </a:custGeom>
            <a:solidFill>
              <a:srgbClr val="000000"/>
            </a:solidFill>
          </p:spPr>
          <p:txBody>
            <a:bodyPr wrap="square" lIns="0" tIns="0" rIns="0" bIns="0" rtlCol="0"/>
            <a:lstStyle/>
            <a:p>
              <a:endParaRPr/>
            </a:p>
          </p:txBody>
        </p:sp>
        <p:sp>
          <p:nvSpPr>
            <p:cNvPr id="42" name="object 42"/>
            <p:cNvSpPr/>
            <p:nvPr/>
          </p:nvSpPr>
          <p:spPr>
            <a:xfrm>
              <a:off x="10770662" y="3676338"/>
              <a:ext cx="25400" cy="523240"/>
            </a:xfrm>
            <a:custGeom>
              <a:avLst/>
              <a:gdLst/>
              <a:ahLst/>
              <a:cxnLst/>
              <a:rect l="l" t="t" r="r" b="b"/>
              <a:pathLst>
                <a:path w="25400" h="523239">
                  <a:moveTo>
                    <a:pt x="0" y="522949"/>
                  </a:moveTo>
                  <a:lnTo>
                    <a:pt x="25382" y="522949"/>
                  </a:lnTo>
                </a:path>
                <a:path w="25400" h="523239">
                  <a:moveTo>
                    <a:pt x="25382" y="522949"/>
                  </a:moveTo>
                  <a:lnTo>
                    <a:pt x="25382" y="0"/>
                  </a:lnTo>
                </a:path>
                <a:path w="25400" h="523239">
                  <a:moveTo>
                    <a:pt x="25382" y="0"/>
                  </a:moveTo>
                  <a:lnTo>
                    <a:pt x="0" y="0"/>
                  </a:lnTo>
                </a:path>
                <a:path w="25400" h="523239">
                  <a:moveTo>
                    <a:pt x="0" y="0"/>
                  </a:moveTo>
                  <a:lnTo>
                    <a:pt x="0" y="522949"/>
                  </a:lnTo>
                </a:path>
              </a:pathLst>
            </a:custGeom>
            <a:ln w="10606">
              <a:solidFill>
                <a:srgbClr val="000000"/>
              </a:solidFill>
            </a:ln>
          </p:spPr>
          <p:txBody>
            <a:bodyPr wrap="square" lIns="0" tIns="0" rIns="0" bIns="0" rtlCol="0"/>
            <a:lstStyle/>
            <a:p>
              <a:endParaRPr/>
            </a:p>
          </p:txBody>
        </p:sp>
        <p:sp>
          <p:nvSpPr>
            <p:cNvPr id="43" name="object 43"/>
            <p:cNvSpPr/>
            <p:nvPr/>
          </p:nvSpPr>
          <p:spPr>
            <a:xfrm>
              <a:off x="1584674" y="4067117"/>
              <a:ext cx="25400" cy="132715"/>
            </a:xfrm>
            <a:custGeom>
              <a:avLst/>
              <a:gdLst/>
              <a:ahLst/>
              <a:cxnLst/>
              <a:rect l="l" t="t" r="r" b="b"/>
              <a:pathLst>
                <a:path w="25400" h="132714">
                  <a:moveTo>
                    <a:pt x="25291" y="0"/>
                  </a:moveTo>
                  <a:lnTo>
                    <a:pt x="0" y="0"/>
                  </a:lnTo>
                  <a:lnTo>
                    <a:pt x="0" y="132170"/>
                  </a:lnTo>
                  <a:lnTo>
                    <a:pt x="25291" y="132170"/>
                  </a:lnTo>
                  <a:lnTo>
                    <a:pt x="25291" y="0"/>
                  </a:lnTo>
                  <a:close/>
                </a:path>
              </a:pathLst>
            </a:custGeom>
            <a:solidFill>
              <a:srgbClr val="FF0000"/>
            </a:solidFill>
          </p:spPr>
          <p:txBody>
            <a:bodyPr wrap="square" lIns="0" tIns="0" rIns="0" bIns="0" rtlCol="0"/>
            <a:lstStyle/>
            <a:p>
              <a:endParaRPr/>
            </a:p>
          </p:txBody>
        </p:sp>
        <p:sp>
          <p:nvSpPr>
            <p:cNvPr id="44" name="object 44"/>
            <p:cNvSpPr/>
            <p:nvPr/>
          </p:nvSpPr>
          <p:spPr>
            <a:xfrm>
              <a:off x="1584674" y="4067117"/>
              <a:ext cx="25400" cy="132715"/>
            </a:xfrm>
            <a:custGeom>
              <a:avLst/>
              <a:gdLst/>
              <a:ahLst/>
              <a:cxnLst/>
              <a:rect l="l" t="t" r="r" b="b"/>
              <a:pathLst>
                <a:path w="25400" h="132714">
                  <a:moveTo>
                    <a:pt x="0" y="132170"/>
                  </a:moveTo>
                  <a:lnTo>
                    <a:pt x="25291" y="132170"/>
                  </a:lnTo>
                  <a:lnTo>
                    <a:pt x="25291" y="0"/>
                  </a:lnTo>
                  <a:lnTo>
                    <a:pt x="0" y="0"/>
                  </a:lnTo>
                  <a:lnTo>
                    <a:pt x="0" y="132170"/>
                  </a:lnTo>
                  <a:close/>
                </a:path>
                <a:path w="25400" h="132714">
                  <a:moveTo>
                    <a:pt x="0" y="132170"/>
                  </a:moveTo>
                  <a:lnTo>
                    <a:pt x="25268" y="132170"/>
                  </a:lnTo>
                </a:path>
                <a:path w="25400" h="132714">
                  <a:moveTo>
                    <a:pt x="25268" y="132170"/>
                  </a:moveTo>
                  <a:lnTo>
                    <a:pt x="25268" y="45"/>
                  </a:lnTo>
                </a:path>
                <a:path w="25400" h="132714">
                  <a:moveTo>
                    <a:pt x="25268" y="45"/>
                  </a:moveTo>
                  <a:lnTo>
                    <a:pt x="0" y="45"/>
                  </a:lnTo>
                </a:path>
                <a:path w="25400" h="132714">
                  <a:moveTo>
                    <a:pt x="0" y="45"/>
                  </a:moveTo>
                  <a:lnTo>
                    <a:pt x="0" y="132170"/>
                  </a:lnTo>
                </a:path>
              </a:pathLst>
            </a:custGeom>
            <a:ln w="10606">
              <a:solidFill>
                <a:srgbClr val="000000"/>
              </a:solidFill>
            </a:ln>
          </p:spPr>
          <p:txBody>
            <a:bodyPr wrap="square" lIns="0" tIns="0" rIns="0" bIns="0" rtlCol="0"/>
            <a:lstStyle/>
            <a:p>
              <a:endParaRPr/>
            </a:p>
          </p:txBody>
        </p:sp>
        <p:sp>
          <p:nvSpPr>
            <p:cNvPr id="45" name="object 45"/>
            <p:cNvSpPr/>
            <p:nvPr/>
          </p:nvSpPr>
          <p:spPr>
            <a:xfrm>
              <a:off x="2160420" y="4042641"/>
              <a:ext cx="26670" cy="156845"/>
            </a:xfrm>
            <a:custGeom>
              <a:avLst/>
              <a:gdLst/>
              <a:ahLst/>
              <a:cxnLst/>
              <a:rect l="l" t="t" r="r" b="b"/>
              <a:pathLst>
                <a:path w="26669" h="156845">
                  <a:moveTo>
                    <a:pt x="26107" y="0"/>
                  </a:moveTo>
                  <a:lnTo>
                    <a:pt x="0" y="0"/>
                  </a:lnTo>
                  <a:lnTo>
                    <a:pt x="0" y="156647"/>
                  </a:lnTo>
                  <a:lnTo>
                    <a:pt x="26107" y="156647"/>
                  </a:lnTo>
                  <a:lnTo>
                    <a:pt x="26107" y="0"/>
                  </a:lnTo>
                  <a:close/>
                </a:path>
              </a:pathLst>
            </a:custGeom>
            <a:solidFill>
              <a:srgbClr val="FF0000"/>
            </a:solidFill>
          </p:spPr>
          <p:txBody>
            <a:bodyPr wrap="square" lIns="0" tIns="0" rIns="0" bIns="0" rtlCol="0"/>
            <a:lstStyle/>
            <a:p>
              <a:endParaRPr/>
            </a:p>
          </p:txBody>
        </p:sp>
        <p:sp>
          <p:nvSpPr>
            <p:cNvPr id="46" name="object 46"/>
            <p:cNvSpPr/>
            <p:nvPr/>
          </p:nvSpPr>
          <p:spPr>
            <a:xfrm>
              <a:off x="2160420" y="4042641"/>
              <a:ext cx="26670" cy="156845"/>
            </a:xfrm>
            <a:custGeom>
              <a:avLst/>
              <a:gdLst/>
              <a:ahLst/>
              <a:cxnLst/>
              <a:rect l="l" t="t" r="r" b="b"/>
              <a:pathLst>
                <a:path w="26669" h="156845">
                  <a:moveTo>
                    <a:pt x="0" y="156647"/>
                  </a:moveTo>
                  <a:lnTo>
                    <a:pt x="26107" y="156647"/>
                  </a:lnTo>
                  <a:lnTo>
                    <a:pt x="26107" y="0"/>
                  </a:lnTo>
                  <a:lnTo>
                    <a:pt x="0" y="0"/>
                  </a:lnTo>
                  <a:lnTo>
                    <a:pt x="0" y="156647"/>
                  </a:lnTo>
                  <a:close/>
                </a:path>
                <a:path w="26669" h="156845">
                  <a:moveTo>
                    <a:pt x="0" y="156647"/>
                  </a:moveTo>
                  <a:lnTo>
                    <a:pt x="26062" y="156647"/>
                  </a:lnTo>
                </a:path>
                <a:path w="26669" h="156845">
                  <a:moveTo>
                    <a:pt x="26062" y="156647"/>
                  </a:moveTo>
                  <a:lnTo>
                    <a:pt x="26062" y="45"/>
                  </a:lnTo>
                </a:path>
                <a:path w="26669" h="156845">
                  <a:moveTo>
                    <a:pt x="26062" y="45"/>
                  </a:moveTo>
                  <a:lnTo>
                    <a:pt x="0" y="45"/>
                  </a:lnTo>
                </a:path>
                <a:path w="26669" h="156845">
                  <a:moveTo>
                    <a:pt x="0" y="45"/>
                  </a:moveTo>
                  <a:lnTo>
                    <a:pt x="0" y="156647"/>
                  </a:lnTo>
                </a:path>
              </a:pathLst>
            </a:custGeom>
            <a:ln w="10606">
              <a:solidFill>
                <a:srgbClr val="000000"/>
              </a:solidFill>
            </a:ln>
          </p:spPr>
          <p:txBody>
            <a:bodyPr wrap="square" lIns="0" tIns="0" rIns="0" bIns="0" rtlCol="0"/>
            <a:lstStyle/>
            <a:p>
              <a:endParaRPr/>
            </a:p>
          </p:txBody>
        </p:sp>
        <p:sp>
          <p:nvSpPr>
            <p:cNvPr id="47" name="object 47"/>
            <p:cNvSpPr/>
            <p:nvPr/>
          </p:nvSpPr>
          <p:spPr>
            <a:xfrm>
              <a:off x="2736166" y="4091593"/>
              <a:ext cx="26670" cy="107950"/>
            </a:xfrm>
            <a:custGeom>
              <a:avLst/>
              <a:gdLst/>
              <a:ahLst/>
              <a:cxnLst/>
              <a:rect l="l" t="t" r="r" b="b"/>
              <a:pathLst>
                <a:path w="26669" h="107950">
                  <a:moveTo>
                    <a:pt x="26107" y="0"/>
                  </a:moveTo>
                  <a:lnTo>
                    <a:pt x="0" y="0"/>
                  </a:lnTo>
                  <a:lnTo>
                    <a:pt x="0" y="107694"/>
                  </a:lnTo>
                  <a:lnTo>
                    <a:pt x="26107" y="107694"/>
                  </a:lnTo>
                  <a:lnTo>
                    <a:pt x="26107" y="0"/>
                  </a:lnTo>
                  <a:close/>
                </a:path>
              </a:pathLst>
            </a:custGeom>
            <a:solidFill>
              <a:srgbClr val="FF0000"/>
            </a:solidFill>
          </p:spPr>
          <p:txBody>
            <a:bodyPr wrap="square" lIns="0" tIns="0" rIns="0" bIns="0" rtlCol="0"/>
            <a:lstStyle/>
            <a:p>
              <a:endParaRPr/>
            </a:p>
          </p:txBody>
        </p:sp>
        <p:sp>
          <p:nvSpPr>
            <p:cNvPr id="48" name="object 48"/>
            <p:cNvSpPr/>
            <p:nvPr/>
          </p:nvSpPr>
          <p:spPr>
            <a:xfrm>
              <a:off x="2736166" y="4091593"/>
              <a:ext cx="26670" cy="107950"/>
            </a:xfrm>
            <a:custGeom>
              <a:avLst/>
              <a:gdLst/>
              <a:ahLst/>
              <a:cxnLst/>
              <a:rect l="l" t="t" r="r" b="b"/>
              <a:pathLst>
                <a:path w="26669" h="107950">
                  <a:moveTo>
                    <a:pt x="0" y="107694"/>
                  </a:moveTo>
                  <a:lnTo>
                    <a:pt x="26107" y="107694"/>
                  </a:lnTo>
                  <a:lnTo>
                    <a:pt x="26107" y="0"/>
                  </a:lnTo>
                  <a:lnTo>
                    <a:pt x="0" y="0"/>
                  </a:lnTo>
                  <a:lnTo>
                    <a:pt x="0" y="107694"/>
                  </a:lnTo>
                  <a:close/>
                </a:path>
                <a:path w="26669" h="107950">
                  <a:moveTo>
                    <a:pt x="0" y="107694"/>
                  </a:moveTo>
                  <a:lnTo>
                    <a:pt x="26062" y="107694"/>
                  </a:lnTo>
                </a:path>
                <a:path w="26669" h="107950">
                  <a:moveTo>
                    <a:pt x="26062" y="107694"/>
                  </a:moveTo>
                  <a:lnTo>
                    <a:pt x="26062" y="45"/>
                  </a:lnTo>
                </a:path>
                <a:path w="26669" h="107950">
                  <a:moveTo>
                    <a:pt x="26062" y="45"/>
                  </a:moveTo>
                  <a:lnTo>
                    <a:pt x="0" y="45"/>
                  </a:lnTo>
                </a:path>
                <a:path w="26669" h="107950">
                  <a:moveTo>
                    <a:pt x="0" y="45"/>
                  </a:moveTo>
                  <a:lnTo>
                    <a:pt x="0" y="107694"/>
                  </a:lnTo>
                </a:path>
              </a:pathLst>
            </a:custGeom>
            <a:ln w="10606">
              <a:solidFill>
                <a:srgbClr val="000000"/>
              </a:solidFill>
            </a:ln>
          </p:spPr>
          <p:txBody>
            <a:bodyPr wrap="square" lIns="0" tIns="0" rIns="0" bIns="0" rtlCol="0"/>
            <a:lstStyle/>
            <a:p>
              <a:endParaRPr/>
            </a:p>
          </p:txBody>
        </p:sp>
        <p:sp>
          <p:nvSpPr>
            <p:cNvPr id="49" name="object 49"/>
            <p:cNvSpPr/>
            <p:nvPr/>
          </p:nvSpPr>
          <p:spPr>
            <a:xfrm>
              <a:off x="3312365" y="3971660"/>
              <a:ext cx="26034" cy="227965"/>
            </a:xfrm>
            <a:custGeom>
              <a:avLst/>
              <a:gdLst/>
              <a:ahLst/>
              <a:cxnLst/>
              <a:rect l="l" t="t" r="r" b="b"/>
              <a:pathLst>
                <a:path w="26035" h="227964">
                  <a:moveTo>
                    <a:pt x="25563" y="0"/>
                  </a:moveTo>
                  <a:lnTo>
                    <a:pt x="0" y="0"/>
                  </a:lnTo>
                  <a:lnTo>
                    <a:pt x="0" y="227627"/>
                  </a:lnTo>
                  <a:lnTo>
                    <a:pt x="25563" y="227627"/>
                  </a:lnTo>
                  <a:lnTo>
                    <a:pt x="25563" y="0"/>
                  </a:lnTo>
                  <a:close/>
                </a:path>
              </a:pathLst>
            </a:custGeom>
            <a:solidFill>
              <a:srgbClr val="FF0000"/>
            </a:solidFill>
          </p:spPr>
          <p:txBody>
            <a:bodyPr wrap="square" lIns="0" tIns="0" rIns="0" bIns="0" rtlCol="0"/>
            <a:lstStyle/>
            <a:p>
              <a:endParaRPr/>
            </a:p>
          </p:txBody>
        </p:sp>
        <p:sp>
          <p:nvSpPr>
            <p:cNvPr id="50" name="object 50"/>
            <p:cNvSpPr/>
            <p:nvPr/>
          </p:nvSpPr>
          <p:spPr>
            <a:xfrm>
              <a:off x="3312365" y="3971660"/>
              <a:ext cx="26034" cy="227965"/>
            </a:xfrm>
            <a:custGeom>
              <a:avLst/>
              <a:gdLst/>
              <a:ahLst/>
              <a:cxnLst/>
              <a:rect l="l" t="t" r="r" b="b"/>
              <a:pathLst>
                <a:path w="26035" h="227964">
                  <a:moveTo>
                    <a:pt x="0" y="227627"/>
                  </a:moveTo>
                  <a:lnTo>
                    <a:pt x="25563" y="227627"/>
                  </a:lnTo>
                  <a:lnTo>
                    <a:pt x="25563" y="0"/>
                  </a:lnTo>
                  <a:lnTo>
                    <a:pt x="0" y="0"/>
                  </a:lnTo>
                  <a:lnTo>
                    <a:pt x="0" y="227627"/>
                  </a:lnTo>
                  <a:close/>
                </a:path>
                <a:path w="26035" h="227964">
                  <a:moveTo>
                    <a:pt x="0" y="227627"/>
                  </a:moveTo>
                  <a:lnTo>
                    <a:pt x="25608" y="227627"/>
                  </a:lnTo>
                </a:path>
                <a:path w="26035" h="227964">
                  <a:moveTo>
                    <a:pt x="25608" y="227627"/>
                  </a:moveTo>
                  <a:lnTo>
                    <a:pt x="25608" y="90"/>
                  </a:lnTo>
                </a:path>
                <a:path w="26035" h="227964">
                  <a:moveTo>
                    <a:pt x="25608" y="90"/>
                  </a:moveTo>
                  <a:lnTo>
                    <a:pt x="0" y="90"/>
                  </a:lnTo>
                </a:path>
                <a:path w="26035" h="227964">
                  <a:moveTo>
                    <a:pt x="0" y="90"/>
                  </a:moveTo>
                  <a:lnTo>
                    <a:pt x="0" y="227627"/>
                  </a:lnTo>
                </a:path>
              </a:pathLst>
            </a:custGeom>
            <a:ln w="10606">
              <a:solidFill>
                <a:srgbClr val="000000"/>
              </a:solidFill>
            </a:ln>
          </p:spPr>
          <p:txBody>
            <a:bodyPr wrap="square" lIns="0" tIns="0" rIns="0" bIns="0" rtlCol="0"/>
            <a:lstStyle/>
            <a:p>
              <a:endParaRPr/>
            </a:p>
          </p:txBody>
        </p:sp>
        <p:sp>
          <p:nvSpPr>
            <p:cNvPr id="51" name="object 51"/>
            <p:cNvSpPr/>
            <p:nvPr/>
          </p:nvSpPr>
          <p:spPr>
            <a:xfrm>
              <a:off x="3888111" y="4098120"/>
              <a:ext cx="25400" cy="101600"/>
            </a:xfrm>
            <a:custGeom>
              <a:avLst/>
              <a:gdLst/>
              <a:ahLst/>
              <a:cxnLst/>
              <a:rect l="l" t="t" r="r" b="b"/>
              <a:pathLst>
                <a:path w="25400" h="101600">
                  <a:moveTo>
                    <a:pt x="25291" y="0"/>
                  </a:moveTo>
                  <a:lnTo>
                    <a:pt x="0" y="0"/>
                  </a:lnTo>
                  <a:lnTo>
                    <a:pt x="0" y="101167"/>
                  </a:lnTo>
                  <a:lnTo>
                    <a:pt x="25291" y="101167"/>
                  </a:lnTo>
                  <a:lnTo>
                    <a:pt x="25291" y="0"/>
                  </a:lnTo>
                  <a:close/>
                </a:path>
              </a:pathLst>
            </a:custGeom>
            <a:solidFill>
              <a:srgbClr val="FF0000"/>
            </a:solidFill>
          </p:spPr>
          <p:txBody>
            <a:bodyPr wrap="square" lIns="0" tIns="0" rIns="0" bIns="0" rtlCol="0"/>
            <a:lstStyle/>
            <a:p>
              <a:endParaRPr/>
            </a:p>
          </p:txBody>
        </p:sp>
        <p:sp>
          <p:nvSpPr>
            <p:cNvPr id="52" name="object 52"/>
            <p:cNvSpPr/>
            <p:nvPr/>
          </p:nvSpPr>
          <p:spPr>
            <a:xfrm>
              <a:off x="3888111" y="4098120"/>
              <a:ext cx="25400" cy="101600"/>
            </a:xfrm>
            <a:custGeom>
              <a:avLst/>
              <a:gdLst/>
              <a:ahLst/>
              <a:cxnLst/>
              <a:rect l="l" t="t" r="r" b="b"/>
              <a:pathLst>
                <a:path w="25400" h="101600">
                  <a:moveTo>
                    <a:pt x="0" y="101167"/>
                  </a:moveTo>
                  <a:lnTo>
                    <a:pt x="25291" y="101167"/>
                  </a:lnTo>
                  <a:lnTo>
                    <a:pt x="25291" y="0"/>
                  </a:lnTo>
                  <a:lnTo>
                    <a:pt x="0" y="0"/>
                  </a:lnTo>
                  <a:lnTo>
                    <a:pt x="0" y="101167"/>
                  </a:lnTo>
                  <a:close/>
                </a:path>
                <a:path w="25400" h="101600">
                  <a:moveTo>
                    <a:pt x="0" y="101167"/>
                  </a:moveTo>
                  <a:lnTo>
                    <a:pt x="25268" y="101167"/>
                  </a:lnTo>
                </a:path>
                <a:path w="25400" h="101600">
                  <a:moveTo>
                    <a:pt x="25268" y="101167"/>
                  </a:moveTo>
                  <a:lnTo>
                    <a:pt x="25268" y="90"/>
                  </a:lnTo>
                </a:path>
                <a:path w="25400" h="101600">
                  <a:moveTo>
                    <a:pt x="25268" y="90"/>
                  </a:moveTo>
                  <a:lnTo>
                    <a:pt x="0" y="90"/>
                  </a:lnTo>
                </a:path>
                <a:path w="25400" h="101600">
                  <a:moveTo>
                    <a:pt x="0" y="90"/>
                  </a:moveTo>
                  <a:lnTo>
                    <a:pt x="0" y="101167"/>
                  </a:lnTo>
                </a:path>
              </a:pathLst>
            </a:custGeom>
            <a:ln w="10606">
              <a:solidFill>
                <a:srgbClr val="000000"/>
              </a:solidFill>
            </a:ln>
          </p:spPr>
          <p:txBody>
            <a:bodyPr wrap="square" lIns="0" tIns="0" rIns="0" bIns="0" rtlCol="0"/>
            <a:lstStyle/>
            <a:p>
              <a:endParaRPr/>
            </a:p>
          </p:txBody>
        </p:sp>
        <p:sp>
          <p:nvSpPr>
            <p:cNvPr id="53" name="object 53"/>
            <p:cNvSpPr/>
            <p:nvPr/>
          </p:nvSpPr>
          <p:spPr>
            <a:xfrm>
              <a:off x="4463857" y="4002663"/>
              <a:ext cx="25400" cy="196850"/>
            </a:xfrm>
            <a:custGeom>
              <a:avLst/>
              <a:gdLst/>
              <a:ahLst/>
              <a:cxnLst/>
              <a:rect l="l" t="t" r="r" b="b"/>
              <a:pathLst>
                <a:path w="25400" h="196850">
                  <a:moveTo>
                    <a:pt x="25291" y="0"/>
                  </a:moveTo>
                  <a:lnTo>
                    <a:pt x="0" y="0"/>
                  </a:lnTo>
                  <a:lnTo>
                    <a:pt x="0" y="196624"/>
                  </a:lnTo>
                  <a:lnTo>
                    <a:pt x="25291" y="196624"/>
                  </a:lnTo>
                  <a:lnTo>
                    <a:pt x="25291" y="0"/>
                  </a:lnTo>
                  <a:close/>
                </a:path>
              </a:pathLst>
            </a:custGeom>
            <a:solidFill>
              <a:srgbClr val="FF0000"/>
            </a:solidFill>
          </p:spPr>
          <p:txBody>
            <a:bodyPr wrap="square" lIns="0" tIns="0" rIns="0" bIns="0" rtlCol="0"/>
            <a:lstStyle/>
            <a:p>
              <a:endParaRPr/>
            </a:p>
          </p:txBody>
        </p:sp>
        <p:sp>
          <p:nvSpPr>
            <p:cNvPr id="54" name="object 54"/>
            <p:cNvSpPr/>
            <p:nvPr/>
          </p:nvSpPr>
          <p:spPr>
            <a:xfrm>
              <a:off x="4463857" y="4002663"/>
              <a:ext cx="25400" cy="196850"/>
            </a:xfrm>
            <a:custGeom>
              <a:avLst/>
              <a:gdLst/>
              <a:ahLst/>
              <a:cxnLst/>
              <a:rect l="l" t="t" r="r" b="b"/>
              <a:pathLst>
                <a:path w="25400" h="196850">
                  <a:moveTo>
                    <a:pt x="0" y="196624"/>
                  </a:moveTo>
                  <a:lnTo>
                    <a:pt x="25291" y="196624"/>
                  </a:lnTo>
                  <a:lnTo>
                    <a:pt x="25291" y="0"/>
                  </a:lnTo>
                  <a:lnTo>
                    <a:pt x="0" y="0"/>
                  </a:lnTo>
                  <a:lnTo>
                    <a:pt x="0" y="196624"/>
                  </a:lnTo>
                  <a:close/>
                </a:path>
                <a:path w="25400" h="196850">
                  <a:moveTo>
                    <a:pt x="0" y="196624"/>
                  </a:moveTo>
                  <a:lnTo>
                    <a:pt x="25268" y="196624"/>
                  </a:lnTo>
                </a:path>
                <a:path w="25400" h="196850">
                  <a:moveTo>
                    <a:pt x="25268" y="196624"/>
                  </a:moveTo>
                  <a:lnTo>
                    <a:pt x="25268" y="22"/>
                  </a:lnTo>
                </a:path>
                <a:path w="25400" h="196850">
                  <a:moveTo>
                    <a:pt x="25268" y="22"/>
                  </a:moveTo>
                  <a:lnTo>
                    <a:pt x="0" y="22"/>
                  </a:lnTo>
                </a:path>
                <a:path w="25400" h="196850">
                  <a:moveTo>
                    <a:pt x="0" y="22"/>
                  </a:moveTo>
                  <a:lnTo>
                    <a:pt x="0" y="196624"/>
                  </a:lnTo>
                </a:path>
              </a:pathLst>
            </a:custGeom>
            <a:ln w="10606">
              <a:solidFill>
                <a:srgbClr val="000000"/>
              </a:solidFill>
            </a:ln>
          </p:spPr>
          <p:txBody>
            <a:bodyPr wrap="square" lIns="0" tIns="0" rIns="0" bIns="0" rtlCol="0"/>
            <a:lstStyle/>
            <a:p>
              <a:endParaRPr/>
            </a:p>
          </p:txBody>
        </p:sp>
        <p:sp>
          <p:nvSpPr>
            <p:cNvPr id="55" name="object 55"/>
            <p:cNvSpPr/>
            <p:nvPr/>
          </p:nvSpPr>
          <p:spPr>
            <a:xfrm>
              <a:off x="5039603" y="4039377"/>
              <a:ext cx="25400" cy="160020"/>
            </a:xfrm>
            <a:custGeom>
              <a:avLst/>
              <a:gdLst/>
              <a:ahLst/>
              <a:cxnLst/>
              <a:rect l="l" t="t" r="r" b="b"/>
              <a:pathLst>
                <a:path w="25400" h="160020">
                  <a:moveTo>
                    <a:pt x="25291" y="0"/>
                  </a:moveTo>
                  <a:lnTo>
                    <a:pt x="0" y="0"/>
                  </a:lnTo>
                  <a:lnTo>
                    <a:pt x="0" y="159910"/>
                  </a:lnTo>
                  <a:lnTo>
                    <a:pt x="25291" y="159910"/>
                  </a:lnTo>
                  <a:lnTo>
                    <a:pt x="25291" y="0"/>
                  </a:lnTo>
                  <a:close/>
                </a:path>
              </a:pathLst>
            </a:custGeom>
            <a:solidFill>
              <a:srgbClr val="FF0000"/>
            </a:solidFill>
          </p:spPr>
          <p:txBody>
            <a:bodyPr wrap="square" lIns="0" tIns="0" rIns="0" bIns="0" rtlCol="0"/>
            <a:lstStyle/>
            <a:p>
              <a:endParaRPr/>
            </a:p>
          </p:txBody>
        </p:sp>
        <p:sp>
          <p:nvSpPr>
            <p:cNvPr id="56" name="object 56"/>
            <p:cNvSpPr/>
            <p:nvPr/>
          </p:nvSpPr>
          <p:spPr>
            <a:xfrm>
              <a:off x="5039603" y="4039377"/>
              <a:ext cx="25400" cy="160020"/>
            </a:xfrm>
            <a:custGeom>
              <a:avLst/>
              <a:gdLst/>
              <a:ahLst/>
              <a:cxnLst/>
              <a:rect l="l" t="t" r="r" b="b"/>
              <a:pathLst>
                <a:path w="25400" h="160020">
                  <a:moveTo>
                    <a:pt x="0" y="159910"/>
                  </a:moveTo>
                  <a:lnTo>
                    <a:pt x="25291" y="159910"/>
                  </a:lnTo>
                  <a:lnTo>
                    <a:pt x="25291" y="0"/>
                  </a:lnTo>
                  <a:lnTo>
                    <a:pt x="0" y="0"/>
                  </a:lnTo>
                  <a:lnTo>
                    <a:pt x="0" y="159910"/>
                  </a:lnTo>
                  <a:close/>
                </a:path>
                <a:path w="25400" h="160020">
                  <a:moveTo>
                    <a:pt x="0" y="159910"/>
                  </a:moveTo>
                  <a:lnTo>
                    <a:pt x="25268" y="159910"/>
                  </a:lnTo>
                </a:path>
                <a:path w="25400" h="160020">
                  <a:moveTo>
                    <a:pt x="25268" y="159910"/>
                  </a:moveTo>
                  <a:lnTo>
                    <a:pt x="25268" y="22"/>
                  </a:lnTo>
                </a:path>
                <a:path w="25400" h="160020">
                  <a:moveTo>
                    <a:pt x="25268" y="22"/>
                  </a:moveTo>
                  <a:lnTo>
                    <a:pt x="0" y="22"/>
                  </a:lnTo>
                </a:path>
                <a:path w="25400" h="160020">
                  <a:moveTo>
                    <a:pt x="0" y="22"/>
                  </a:moveTo>
                  <a:lnTo>
                    <a:pt x="0" y="159910"/>
                  </a:lnTo>
                </a:path>
              </a:pathLst>
            </a:custGeom>
            <a:ln w="10606">
              <a:solidFill>
                <a:srgbClr val="000000"/>
              </a:solidFill>
            </a:ln>
          </p:spPr>
          <p:txBody>
            <a:bodyPr wrap="square" lIns="0" tIns="0" rIns="0" bIns="0" rtlCol="0"/>
            <a:lstStyle/>
            <a:p>
              <a:endParaRPr/>
            </a:p>
          </p:txBody>
        </p:sp>
        <p:sp>
          <p:nvSpPr>
            <p:cNvPr id="57" name="object 57"/>
            <p:cNvSpPr/>
            <p:nvPr/>
          </p:nvSpPr>
          <p:spPr>
            <a:xfrm>
              <a:off x="5615009" y="3799512"/>
              <a:ext cx="26034" cy="400050"/>
            </a:xfrm>
            <a:custGeom>
              <a:avLst/>
              <a:gdLst/>
              <a:ahLst/>
              <a:cxnLst/>
              <a:rect l="l" t="t" r="r" b="b"/>
              <a:pathLst>
                <a:path w="26035" h="400050">
                  <a:moveTo>
                    <a:pt x="25563" y="0"/>
                  </a:moveTo>
                  <a:lnTo>
                    <a:pt x="0" y="0"/>
                  </a:lnTo>
                  <a:lnTo>
                    <a:pt x="0" y="399776"/>
                  </a:lnTo>
                  <a:lnTo>
                    <a:pt x="25563" y="399776"/>
                  </a:lnTo>
                  <a:lnTo>
                    <a:pt x="25563" y="0"/>
                  </a:lnTo>
                  <a:close/>
                </a:path>
              </a:pathLst>
            </a:custGeom>
            <a:solidFill>
              <a:srgbClr val="FF0000"/>
            </a:solidFill>
          </p:spPr>
          <p:txBody>
            <a:bodyPr wrap="square" lIns="0" tIns="0" rIns="0" bIns="0" rtlCol="0"/>
            <a:lstStyle/>
            <a:p>
              <a:endParaRPr/>
            </a:p>
          </p:txBody>
        </p:sp>
        <p:sp>
          <p:nvSpPr>
            <p:cNvPr id="58" name="object 58"/>
            <p:cNvSpPr/>
            <p:nvPr/>
          </p:nvSpPr>
          <p:spPr>
            <a:xfrm>
              <a:off x="5615009" y="3799512"/>
              <a:ext cx="26034" cy="400050"/>
            </a:xfrm>
            <a:custGeom>
              <a:avLst/>
              <a:gdLst/>
              <a:ahLst/>
              <a:cxnLst/>
              <a:rect l="l" t="t" r="r" b="b"/>
              <a:pathLst>
                <a:path w="26035" h="400050">
                  <a:moveTo>
                    <a:pt x="0" y="399776"/>
                  </a:moveTo>
                  <a:lnTo>
                    <a:pt x="25563" y="399776"/>
                  </a:lnTo>
                  <a:lnTo>
                    <a:pt x="25563" y="0"/>
                  </a:lnTo>
                  <a:lnTo>
                    <a:pt x="0" y="0"/>
                  </a:lnTo>
                  <a:lnTo>
                    <a:pt x="0" y="399776"/>
                  </a:lnTo>
                  <a:close/>
                </a:path>
                <a:path w="26035" h="400050">
                  <a:moveTo>
                    <a:pt x="0" y="399776"/>
                  </a:moveTo>
                  <a:lnTo>
                    <a:pt x="25608" y="399776"/>
                  </a:lnTo>
                </a:path>
                <a:path w="26035" h="400050">
                  <a:moveTo>
                    <a:pt x="25608" y="399776"/>
                  </a:moveTo>
                  <a:lnTo>
                    <a:pt x="25608" y="0"/>
                  </a:lnTo>
                </a:path>
                <a:path w="26035" h="400050">
                  <a:moveTo>
                    <a:pt x="25608" y="0"/>
                  </a:moveTo>
                  <a:lnTo>
                    <a:pt x="0" y="0"/>
                  </a:lnTo>
                </a:path>
                <a:path w="26035" h="400050">
                  <a:moveTo>
                    <a:pt x="0" y="0"/>
                  </a:moveTo>
                  <a:lnTo>
                    <a:pt x="0" y="399776"/>
                  </a:lnTo>
                </a:path>
              </a:pathLst>
            </a:custGeom>
            <a:ln w="10606">
              <a:solidFill>
                <a:srgbClr val="000000"/>
              </a:solidFill>
            </a:ln>
          </p:spPr>
          <p:txBody>
            <a:bodyPr wrap="square" lIns="0" tIns="0" rIns="0" bIns="0" rtlCol="0"/>
            <a:lstStyle/>
            <a:p>
              <a:endParaRPr/>
            </a:p>
          </p:txBody>
        </p:sp>
        <p:sp>
          <p:nvSpPr>
            <p:cNvPr id="59" name="object 59"/>
            <p:cNvSpPr/>
            <p:nvPr/>
          </p:nvSpPr>
          <p:spPr>
            <a:xfrm>
              <a:off x="6189962" y="3974923"/>
              <a:ext cx="25400" cy="224790"/>
            </a:xfrm>
            <a:custGeom>
              <a:avLst/>
              <a:gdLst/>
              <a:ahLst/>
              <a:cxnLst/>
              <a:rect l="l" t="t" r="r" b="b"/>
              <a:pathLst>
                <a:path w="25400" h="224789">
                  <a:moveTo>
                    <a:pt x="25291" y="0"/>
                  </a:moveTo>
                  <a:lnTo>
                    <a:pt x="0" y="0"/>
                  </a:lnTo>
                  <a:lnTo>
                    <a:pt x="0" y="224364"/>
                  </a:lnTo>
                  <a:lnTo>
                    <a:pt x="25291" y="224364"/>
                  </a:lnTo>
                  <a:lnTo>
                    <a:pt x="25291" y="0"/>
                  </a:lnTo>
                  <a:close/>
                </a:path>
              </a:pathLst>
            </a:custGeom>
            <a:solidFill>
              <a:srgbClr val="FF0000"/>
            </a:solidFill>
          </p:spPr>
          <p:txBody>
            <a:bodyPr wrap="square" lIns="0" tIns="0" rIns="0" bIns="0" rtlCol="0"/>
            <a:lstStyle/>
            <a:p>
              <a:endParaRPr/>
            </a:p>
          </p:txBody>
        </p:sp>
        <p:sp>
          <p:nvSpPr>
            <p:cNvPr id="60" name="object 60"/>
            <p:cNvSpPr/>
            <p:nvPr/>
          </p:nvSpPr>
          <p:spPr>
            <a:xfrm>
              <a:off x="6189962" y="3974923"/>
              <a:ext cx="25400" cy="224790"/>
            </a:xfrm>
            <a:custGeom>
              <a:avLst/>
              <a:gdLst/>
              <a:ahLst/>
              <a:cxnLst/>
              <a:rect l="l" t="t" r="r" b="b"/>
              <a:pathLst>
                <a:path w="25400" h="224789">
                  <a:moveTo>
                    <a:pt x="0" y="224364"/>
                  </a:moveTo>
                  <a:lnTo>
                    <a:pt x="25291" y="224364"/>
                  </a:lnTo>
                  <a:lnTo>
                    <a:pt x="25291" y="0"/>
                  </a:lnTo>
                  <a:lnTo>
                    <a:pt x="0" y="0"/>
                  </a:lnTo>
                  <a:lnTo>
                    <a:pt x="0" y="224364"/>
                  </a:lnTo>
                  <a:close/>
                </a:path>
                <a:path w="25400" h="224789">
                  <a:moveTo>
                    <a:pt x="0" y="224364"/>
                  </a:moveTo>
                  <a:lnTo>
                    <a:pt x="25268" y="224364"/>
                  </a:lnTo>
                </a:path>
                <a:path w="25400" h="224789">
                  <a:moveTo>
                    <a:pt x="25268" y="224364"/>
                  </a:moveTo>
                  <a:lnTo>
                    <a:pt x="25268" y="0"/>
                  </a:lnTo>
                </a:path>
                <a:path w="25400" h="224789">
                  <a:moveTo>
                    <a:pt x="25268" y="0"/>
                  </a:moveTo>
                  <a:lnTo>
                    <a:pt x="0" y="0"/>
                  </a:lnTo>
                </a:path>
                <a:path w="25400" h="224789">
                  <a:moveTo>
                    <a:pt x="0" y="0"/>
                  </a:moveTo>
                  <a:lnTo>
                    <a:pt x="0" y="224364"/>
                  </a:lnTo>
                </a:path>
              </a:pathLst>
            </a:custGeom>
            <a:ln w="10606">
              <a:solidFill>
                <a:srgbClr val="000000"/>
              </a:solidFill>
            </a:ln>
          </p:spPr>
          <p:txBody>
            <a:bodyPr wrap="square" lIns="0" tIns="0" rIns="0" bIns="0" rtlCol="0"/>
            <a:lstStyle/>
            <a:p>
              <a:endParaRPr/>
            </a:p>
          </p:txBody>
        </p:sp>
        <p:sp>
          <p:nvSpPr>
            <p:cNvPr id="61" name="object 61"/>
            <p:cNvSpPr/>
            <p:nvPr/>
          </p:nvSpPr>
          <p:spPr>
            <a:xfrm>
              <a:off x="6765708" y="3602887"/>
              <a:ext cx="25400" cy="596900"/>
            </a:xfrm>
            <a:custGeom>
              <a:avLst/>
              <a:gdLst/>
              <a:ahLst/>
              <a:cxnLst/>
              <a:rect l="l" t="t" r="r" b="b"/>
              <a:pathLst>
                <a:path w="25400" h="596900">
                  <a:moveTo>
                    <a:pt x="25291" y="0"/>
                  </a:moveTo>
                  <a:lnTo>
                    <a:pt x="0" y="0"/>
                  </a:lnTo>
                  <a:lnTo>
                    <a:pt x="0" y="596400"/>
                  </a:lnTo>
                  <a:lnTo>
                    <a:pt x="25291" y="596400"/>
                  </a:lnTo>
                  <a:lnTo>
                    <a:pt x="25291" y="0"/>
                  </a:lnTo>
                  <a:close/>
                </a:path>
              </a:pathLst>
            </a:custGeom>
            <a:solidFill>
              <a:srgbClr val="FF0000"/>
            </a:solidFill>
          </p:spPr>
          <p:txBody>
            <a:bodyPr wrap="square" lIns="0" tIns="0" rIns="0" bIns="0" rtlCol="0"/>
            <a:lstStyle/>
            <a:p>
              <a:endParaRPr/>
            </a:p>
          </p:txBody>
        </p:sp>
        <p:sp>
          <p:nvSpPr>
            <p:cNvPr id="62" name="object 62"/>
            <p:cNvSpPr/>
            <p:nvPr/>
          </p:nvSpPr>
          <p:spPr>
            <a:xfrm>
              <a:off x="6765708" y="3602887"/>
              <a:ext cx="25400" cy="596900"/>
            </a:xfrm>
            <a:custGeom>
              <a:avLst/>
              <a:gdLst/>
              <a:ahLst/>
              <a:cxnLst/>
              <a:rect l="l" t="t" r="r" b="b"/>
              <a:pathLst>
                <a:path w="25400" h="596900">
                  <a:moveTo>
                    <a:pt x="0" y="596400"/>
                  </a:moveTo>
                  <a:lnTo>
                    <a:pt x="25291" y="596400"/>
                  </a:lnTo>
                  <a:lnTo>
                    <a:pt x="25291" y="0"/>
                  </a:lnTo>
                  <a:lnTo>
                    <a:pt x="0" y="0"/>
                  </a:lnTo>
                  <a:lnTo>
                    <a:pt x="0" y="596400"/>
                  </a:lnTo>
                  <a:close/>
                </a:path>
                <a:path w="25400" h="596900">
                  <a:moveTo>
                    <a:pt x="0" y="596400"/>
                  </a:moveTo>
                  <a:lnTo>
                    <a:pt x="25268" y="596400"/>
                  </a:lnTo>
                </a:path>
                <a:path w="25400" h="596900">
                  <a:moveTo>
                    <a:pt x="25268" y="596400"/>
                  </a:moveTo>
                  <a:lnTo>
                    <a:pt x="25268" y="22"/>
                  </a:lnTo>
                </a:path>
                <a:path w="25400" h="596900">
                  <a:moveTo>
                    <a:pt x="25268" y="22"/>
                  </a:moveTo>
                  <a:lnTo>
                    <a:pt x="0" y="22"/>
                  </a:lnTo>
                </a:path>
                <a:path w="25400" h="596900">
                  <a:moveTo>
                    <a:pt x="0" y="22"/>
                  </a:moveTo>
                  <a:lnTo>
                    <a:pt x="0" y="596400"/>
                  </a:lnTo>
                </a:path>
              </a:pathLst>
            </a:custGeom>
            <a:ln w="10606">
              <a:solidFill>
                <a:srgbClr val="000000"/>
              </a:solidFill>
            </a:ln>
          </p:spPr>
          <p:txBody>
            <a:bodyPr wrap="square" lIns="0" tIns="0" rIns="0" bIns="0" rtlCol="0"/>
            <a:lstStyle/>
            <a:p>
              <a:endParaRPr/>
            </a:p>
          </p:txBody>
        </p:sp>
        <p:sp>
          <p:nvSpPr>
            <p:cNvPr id="63" name="object 63"/>
            <p:cNvSpPr/>
            <p:nvPr/>
          </p:nvSpPr>
          <p:spPr>
            <a:xfrm>
              <a:off x="7341341" y="3919444"/>
              <a:ext cx="26670" cy="280035"/>
            </a:xfrm>
            <a:custGeom>
              <a:avLst/>
              <a:gdLst/>
              <a:ahLst/>
              <a:cxnLst/>
              <a:rect l="l" t="t" r="r" b="b"/>
              <a:pathLst>
                <a:path w="26670" h="280035">
                  <a:moveTo>
                    <a:pt x="26107" y="0"/>
                  </a:moveTo>
                  <a:lnTo>
                    <a:pt x="0" y="0"/>
                  </a:lnTo>
                  <a:lnTo>
                    <a:pt x="0" y="279843"/>
                  </a:lnTo>
                  <a:lnTo>
                    <a:pt x="26107" y="279843"/>
                  </a:lnTo>
                  <a:lnTo>
                    <a:pt x="26107" y="0"/>
                  </a:lnTo>
                  <a:close/>
                </a:path>
              </a:pathLst>
            </a:custGeom>
            <a:solidFill>
              <a:srgbClr val="FF0000"/>
            </a:solidFill>
          </p:spPr>
          <p:txBody>
            <a:bodyPr wrap="square" lIns="0" tIns="0" rIns="0" bIns="0" rtlCol="0"/>
            <a:lstStyle/>
            <a:p>
              <a:endParaRPr/>
            </a:p>
          </p:txBody>
        </p:sp>
        <p:sp>
          <p:nvSpPr>
            <p:cNvPr id="64" name="object 64"/>
            <p:cNvSpPr/>
            <p:nvPr/>
          </p:nvSpPr>
          <p:spPr>
            <a:xfrm>
              <a:off x="7341341" y="3919444"/>
              <a:ext cx="26670" cy="280035"/>
            </a:xfrm>
            <a:custGeom>
              <a:avLst/>
              <a:gdLst/>
              <a:ahLst/>
              <a:cxnLst/>
              <a:rect l="l" t="t" r="r" b="b"/>
              <a:pathLst>
                <a:path w="26670" h="280035">
                  <a:moveTo>
                    <a:pt x="0" y="279843"/>
                  </a:moveTo>
                  <a:lnTo>
                    <a:pt x="26107" y="279843"/>
                  </a:lnTo>
                  <a:lnTo>
                    <a:pt x="26107" y="0"/>
                  </a:lnTo>
                  <a:lnTo>
                    <a:pt x="0" y="0"/>
                  </a:lnTo>
                  <a:lnTo>
                    <a:pt x="0" y="279843"/>
                  </a:lnTo>
                  <a:close/>
                </a:path>
                <a:path w="26670" h="280035">
                  <a:moveTo>
                    <a:pt x="0" y="279843"/>
                  </a:moveTo>
                  <a:lnTo>
                    <a:pt x="26175" y="279843"/>
                  </a:lnTo>
                </a:path>
                <a:path w="26670" h="280035">
                  <a:moveTo>
                    <a:pt x="26175" y="279843"/>
                  </a:moveTo>
                  <a:lnTo>
                    <a:pt x="26175" y="67"/>
                  </a:lnTo>
                </a:path>
                <a:path w="26670" h="280035">
                  <a:moveTo>
                    <a:pt x="26175" y="67"/>
                  </a:moveTo>
                  <a:lnTo>
                    <a:pt x="0" y="67"/>
                  </a:lnTo>
                </a:path>
                <a:path w="26670" h="280035">
                  <a:moveTo>
                    <a:pt x="0" y="67"/>
                  </a:moveTo>
                  <a:lnTo>
                    <a:pt x="0" y="279843"/>
                  </a:lnTo>
                </a:path>
              </a:pathLst>
            </a:custGeom>
            <a:ln w="10606">
              <a:solidFill>
                <a:srgbClr val="000000"/>
              </a:solidFill>
            </a:ln>
          </p:spPr>
          <p:txBody>
            <a:bodyPr wrap="square" lIns="0" tIns="0" rIns="0" bIns="0" rtlCol="0"/>
            <a:lstStyle/>
            <a:p>
              <a:endParaRPr/>
            </a:p>
          </p:txBody>
        </p:sp>
        <p:sp>
          <p:nvSpPr>
            <p:cNvPr id="65" name="object 65"/>
            <p:cNvSpPr/>
            <p:nvPr/>
          </p:nvSpPr>
          <p:spPr>
            <a:xfrm>
              <a:off x="7916861" y="4082618"/>
              <a:ext cx="26670" cy="116839"/>
            </a:xfrm>
            <a:custGeom>
              <a:avLst/>
              <a:gdLst/>
              <a:ahLst/>
              <a:cxnLst/>
              <a:rect l="l" t="t" r="r" b="b"/>
              <a:pathLst>
                <a:path w="26670" h="116839">
                  <a:moveTo>
                    <a:pt x="26107" y="0"/>
                  </a:moveTo>
                  <a:lnTo>
                    <a:pt x="0" y="0"/>
                  </a:lnTo>
                  <a:lnTo>
                    <a:pt x="0" y="116669"/>
                  </a:lnTo>
                  <a:lnTo>
                    <a:pt x="26107" y="116669"/>
                  </a:lnTo>
                  <a:lnTo>
                    <a:pt x="26107" y="0"/>
                  </a:lnTo>
                  <a:close/>
                </a:path>
              </a:pathLst>
            </a:custGeom>
            <a:solidFill>
              <a:srgbClr val="FF0000"/>
            </a:solidFill>
          </p:spPr>
          <p:txBody>
            <a:bodyPr wrap="square" lIns="0" tIns="0" rIns="0" bIns="0" rtlCol="0"/>
            <a:lstStyle/>
            <a:p>
              <a:endParaRPr/>
            </a:p>
          </p:txBody>
        </p:sp>
        <p:sp>
          <p:nvSpPr>
            <p:cNvPr id="66" name="object 66"/>
            <p:cNvSpPr/>
            <p:nvPr/>
          </p:nvSpPr>
          <p:spPr>
            <a:xfrm>
              <a:off x="7916861" y="4082618"/>
              <a:ext cx="26670" cy="116839"/>
            </a:xfrm>
            <a:custGeom>
              <a:avLst/>
              <a:gdLst/>
              <a:ahLst/>
              <a:cxnLst/>
              <a:rect l="l" t="t" r="r" b="b"/>
              <a:pathLst>
                <a:path w="26670" h="116839">
                  <a:moveTo>
                    <a:pt x="0" y="116669"/>
                  </a:moveTo>
                  <a:lnTo>
                    <a:pt x="26107" y="116669"/>
                  </a:lnTo>
                  <a:lnTo>
                    <a:pt x="26107" y="0"/>
                  </a:lnTo>
                  <a:lnTo>
                    <a:pt x="0" y="0"/>
                  </a:lnTo>
                  <a:lnTo>
                    <a:pt x="0" y="116669"/>
                  </a:lnTo>
                  <a:close/>
                </a:path>
                <a:path w="26670" h="116839">
                  <a:moveTo>
                    <a:pt x="0" y="116669"/>
                  </a:moveTo>
                  <a:lnTo>
                    <a:pt x="26062" y="116669"/>
                  </a:lnTo>
                </a:path>
                <a:path w="26670" h="116839">
                  <a:moveTo>
                    <a:pt x="26062" y="116669"/>
                  </a:moveTo>
                  <a:lnTo>
                    <a:pt x="26062" y="67"/>
                  </a:lnTo>
                </a:path>
                <a:path w="26670" h="116839">
                  <a:moveTo>
                    <a:pt x="26062" y="67"/>
                  </a:moveTo>
                  <a:lnTo>
                    <a:pt x="0" y="67"/>
                  </a:lnTo>
                </a:path>
                <a:path w="26670" h="116839">
                  <a:moveTo>
                    <a:pt x="0" y="67"/>
                  </a:moveTo>
                  <a:lnTo>
                    <a:pt x="0" y="116669"/>
                  </a:lnTo>
                </a:path>
              </a:pathLst>
            </a:custGeom>
            <a:ln w="10606">
              <a:solidFill>
                <a:srgbClr val="000000"/>
              </a:solidFill>
            </a:ln>
          </p:spPr>
          <p:txBody>
            <a:bodyPr wrap="square" lIns="0" tIns="0" rIns="0" bIns="0" rtlCol="0"/>
            <a:lstStyle/>
            <a:p>
              <a:endParaRPr/>
            </a:p>
          </p:txBody>
        </p:sp>
        <p:sp>
          <p:nvSpPr>
            <p:cNvPr id="67" name="object 67"/>
            <p:cNvSpPr/>
            <p:nvPr/>
          </p:nvSpPr>
          <p:spPr>
            <a:xfrm>
              <a:off x="8493400" y="3947184"/>
              <a:ext cx="25400" cy="252729"/>
            </a:xfrm>
            <a:custGeom>
              <a:avLst/>
              <a:gdLst/>
              <a:ahLst/>
              <a:cxnLst/>
              <a:rect l="l" t="t" r="r" b="b"/>
              <a:pathLst>
                <a:path w="25400" h="252729">
                  <a:moveTo>
                    <a:pt x="25291" y="0"/>
                  </a:moveTo>
                  <a:lnTo>
                    <a:pt x="0" y="0"/>
                  </a:lnTo>
                  <a:lnTo>
                    <a:pt x="0" y="252103"/>
                  </a:lnTo>
                  <a:lnTo>
                    <a:pt x="25291" y="252103"/>
                  </a:lnTo>
                  <a:lnTo>
                    <a:pt x="25291" y="0"/>
                  </a:lnTo>
                  <a:close/>
                </a:path>
              </a:pathLst>
            </a:custGeom>
            <a:solidFill>
              <a:srgbClr val="FF0000"/>
            </a:solidFill>
          </p:spPr>
          <p:txBody>
            <a:bodyPr wrap="square" lIns="0" tIns="0" rIns="0" bIns="0" rtlCol="0"/>
            <a:lstStyle/>
            <a:p>
              <a:endParaRPr/>
            </a:p>
          </p:txBody>
        </p:sp>
        <p:sp>
          <p:nvSpPr>
            <p:cNvPr id="68" name="object 68"/>
            <p:cNvSpPr/>
            <p:nvPr/>
          </p:nvSpPr>
          <p:spPr>
            <a:xfrm>
              <a:off x="8493400" y="3947184"/>
              <a:ext cx="25400" cy="252729"/>
            </a:xfrm>
            <a:custGeom>
              <a:avLst/>
              <a:gdLst/>
              <a:ahLst/>
              <a:cxnLst/>
              <a:rect l="l" t="t" r="r" b="b"/>
              <a:pathLst>
                <a:path w="25400" h="252729">
                  <a:moveTo>
                    <a:pt x="0" y="252103"/>
                  </a:moveTo>
                  <a:lnTo>
                    <a:pt x="25291" y="252103"/>
                  </a:lnTo>
                  <a:lnTo>
                    <a:pt x="25291" y="0"/>
                  </a:lnTo>
                  <a:lnTo>
                    <a:pt x="0" y="0"/>
                  </a:lnTo>
                  <a:lnTo>
                    <a:pt x="0" y="252103"/>
                  </a:lnTo>
                  <a:close/>
                </a:path>
                <a:path w="25400" h="252729">
                  <a:moveTo>
                    <a:pt x="0" y="252103"/>
                  </a:moveTo>
                  <a:lnTo>
                    <a:pt x="25268" y="252103"/>
                  </a:lnTo>
                </a:path>
                <a:path w="25400" h="252729">
                  <a:moveTo>
                    <a:pt x="25268" y="252103"/>
                  </a:moveTo>
                  <a:lnTo>
                    <a:pt x="25268" y="90"/>
                  </a:lnTo>
                </a:path>
                <a:path w="25400" h="252729">
                  <a:moveTo>
                    <a:pt x="25268" y="90"/>
                  </a:moveTo>
                  <a:lnTo>
                    <a:pt x="0" y="90"/>
                  </a:lnTo>
                </a:path>
                <a:path w="25400" h="252729">
                  <a:moveTo>
                    <a:pt x="0" y="90"/>
                  </a:moveTo>
                  <a:lnTo>
                    <a:pt x="0" y="252103"/>
                  </a:lnTo>
                </a:path>
              </a:pathLst>
            </a:custGeom>
            <a:ln w="10606">
              <a:solidFill>
                <a:srgbClr val="000000"/>
              </a:solidFill>
            </a:ln>
          </p:spPr>
          <p:txBody>
            <a:bodyPr wrap="square" lIns="0" tIns="0" rIns="0" bIns="0" rtlCol="0"/>
            <a:lstStyle/>
            <a:p>
              <a:endParaRPr/>
            </a:p>
          </p:txBody>
        </p:sp>
        <p:sp>
          <p:nvSpPr>
            <p:cNvPr id="69" name="object 69"/>
            <p:cNvSpPr/>
            <p:nvPr/>
          </p:nvSpPr>
          <p:spPr>
            <a:xfrm>
              <a:off x="9644551" y="3245536"/>
              <a:ext cx="26034" cy="953769"/>
            </a:xfrm>
            <a:custGeom>
              <a:avLst/>
              <a:gdLst/>
              <a:ahLst/>
              <a:cxnLst/>
              <a:rect l="l" t="t" r="r" b="b"/>
              <a:pathLst>
                <a:path w="26034" h="953770">
                  <a:moveTo>
                    <a:pt x="25563" y="0"/>
                  </a:moveTo>
                  <a:lnTo>
                    <a:pt x="0" y="0"/>
                  </a:lnTo>
                  <a:lnTo>
                    <a:pt x="0" y="953751"/>
                  </a:lnTo>
                  <a:lnTo>
                    <a:pt x="25563" y="953751"/>
                  </a:lnTo>
                  <a:lnTo>
                    <a:pt x="25563" y="0"/>
                  </a:lnTo>
                  <a:close/>
                </a:path>
              </a:pathLst>
            </a:custGeom>
            <a:solidFill>
              <a:srgbClr val="FF0000"/>
            </a:solidFill>
          </p:spPr>
          <p:txBody>
            <a:bodyPr wrap="square" lIns="0" tIns="0" rIns="0" bIns="0" rtlCol="0"/>
            <a:lstStyle/>
            <a:p>
              <a:endParaRPr/>
            </a:p>
          </p:txBody>
        </p:sp>
        <p:sp>
          <p:nvSpPr>
            <p:cNvPr id="70" name="object 70"/>
            <p:cNvSpPr/>
            <p:nvPr/>
          </p:nvSpPr>
          <p:spPr>
            <a:xfrm>
              <a:off x="9644551" y="3245536"/>
              <a:ext cx="26034" cy="953769"/>
            </a:xfrm>
            <a:custGeom>
              <a:avLst/>
              <a:gdLst/>
              <a:ahLst/>
              <a:cxnLst/>
              <a:rect l="l" t="t" r="r" b="b"/>
              <a:pathLst>
                <a:path w="26034" h="953770">
                  <a:moveTo>
                    <a:pt x="0" y="953751"/>
                  </a:moveTo>
                  <a:lnTo>
                    <a:pt x="25563" y="953751"/>
                  </a:lnTo>
                  <a:lnTo>
                    <a:pt x="25563" y="0"/>
                  </a:lnTo>
                  <a:lnTo>
                    <a:pt x="0" y="0"/>
                  </a:lnTo>
                  <a:lnTo>
                    <a:pt x="0" y="953751"/>
                  </a:lnTo>
                  <a:close/>
                </a:path>
                <a:path w="26034" h="953770">
                  <a:moveTo>
                    <a:pt x="0" y="953751"/>
                  </a:moveTo>
                  <a:lnTo>
                    <a:pt x="25608" y="953751"/>
                  </a:lnTo>
                </a:path>
                <a:path w="26034" h="953770">
                  <a:moveTo>
                    <a:pt x="25608" y="953751"/>
                  </a:moveTo>
                  <a:lnTo>
                    <a:pt x="25608" y="90"/>
                  </a:lnTo>
                </a:path>
                <a:path w="26034" h="953770">
                  <a:moveTo>
                    <a:pt x="25608" y="90"/>
                  </a:moveTo>
                  <a:lnTo>
                    <a:pt x="0" y="90"/>
                  </a:lnTo>
                </a:path>
                <a:path w="26034" h="953770">
                  <a:moveTo>
                    <a:pt x="0" y="90"/>
                  </a:moveTo>
                  <a:lnTo>
                    <a:pt x="0" y="953751"/>
                  </a:lnTo>
                </a:path>
              </a:pathLst>
            </a:custGeom>
            <a:ln w="10606">
              <a:solidFill>
                <a:srgbClr val="000000"/>
              </a:solidFill>
            </a:ln>
          </p:spPr>
          <p:txBody>
            <a:bodyPr wrap="square" lIns="0" tIns="0" rIns="0" bIns="0" rtlCol="0"/>
            <a:lstStyle/>
            <a:p>
              <a:endParaRPr/>
            </a:p>
          </p:txBody>
        </p:sp>
        <p:sp>
          <p:nvSpPr>
            <p:cNvPr id="71" name="object 71"/>
            <p:cNvSpPr/>
            <p:nvPr/>
          </p:nvSpPr>
          <p:spPr>
            <a:xfrm>
              <a:off x="10220297" y="3778299"/>
              <a:ext cx="25400" cy="421005"/>
            </a:xfrm>
            <a:custGeom>
              <a:avLst/>
              <a:gdLst/>
              <a:ahLst/>
              <a:cxnLst/>
              <a:rect l="l" t="t" r="r" b="b"/>
              <a:pathLst>
                <a:path w="25400" h="421004">
                  <a:moveTo>
                    <a:pt x="25291" y="0"/>
                  </a:moveTo>
                  <a:lnTo>
                    <a:pt x="0" y="0"/>
                  </a:lnTo>
                  <a:lnTo>
                    <a:pt x="0" y="420988"/>
                  </a:lnTo>
                  <a:lnTo>
                    <a:pt x="25291" y="420988"/>
                  </a:lnTo>
                  <a:lnTo>
                    <a:pt x="25291" y="0"/>
                  </a:lnTo>
                  <a:close/>
                </a:path>
              </a:pathLst>
            </a:custGeom>
            <a:solidFill>
              <a:srgbClr val="FF0000"/>
            </a:solidFill>
          </p:spPr>
          <p:txBody>
            <a:bodyPr wrap="square" lIns="0" tIns="0" rIns="0" bIns="0" rtlCol="0"/>
            <a:lstStyle/>
            <a:p>
              <a:endParaRPr/>
            </a:p>
          </p:txBody>
        </p:sp>
        <p:sp>
          <p:nvSpPr>
            <p:cNvPr id="72" name="object 72"/>
            <p:cNvSpPr/>
            <p:nvPr/>
          </p:nvSpPr>
          <p:spPr>
            <a:xfrm>
              <a:off x="10220297" y="3778299"/>
              <a:ext cx="25400" cy="421005"/>
            </a:xfrm>
            <a:custGeom>
              <a:avLst/>
              <a:gdLst/>
              <a:ahLst/>
              <a:cxnLst/>
              <a:rect l="l" t="t" r="r" b="b"/>
              <a:pathLst>
                <a:path w="25400" h="421004">
                  <a:moveTo>
                    <a:pt x="0" y="420988"/>
                  </a:moveTo>
                  <a:lnTo>
                    <a:pt x="25291" y="420988"/>
                  </a:lnTo>
                  <a:lnTo>
                    <a:pt x="25291" y="0"/>
                  </a:lnTo>
                  <a:lnTo>
                    <a:pt x="0" y="0"/>
                  </a:lnTo>
                  <a:lnTo>
                    <a:pt x="0" y="420988"/>
                  </a:lnTo>
                  <a:close/>
                </a:path>
                <a:path w="25400" h="421004">
                  <a:moveTo>
                    <a:pt x="0" y="420988"/>
                  </a:moveTo>
                  <a:lnTo>
                    <a:pt x="25268" y="420988"/>
                  </a:lnTo>
                </a:path>
                <a:path w="25400" h="421004">
                  <a:moveTo>
                    <a:pt x="25268" y="420988"/>
                  </a:moveTo>
                  <a:lnTo>
                    <a:pt x="25268" y="22"/>
                  </a:lnTo>
                </a:path>
                <a:path w="25400" h="421004">
                  <a:moveTo>
                    <a:pt x="25268" y="22"/>
                  </a:moveTo>
                  <a:lnTo>
                    <a:pt x="0" y="22"/>
                  </a:lnTo>
                </a:path>
                <a:path w="25400" h="421004">
                  <a:moveTo>
                    <a:pt x="0" y="22"/>
                  </a:moveTo>
                  <a:lnTo>
                    <a:pt x="0" y="420988"/>
                  </a:lnTo>
                </a:path>
              </a:pathLst>
            </a:custGeom>
            <a:ln w="10606">
              <a:solidFill>
                <a:srgbClr val="000000"/>
              </a:solidFill>
            </a:ln>
          </p:spPr>
          <p:txBody>
            <a:bodyPr wrap="square" lIns="0" tIns="0" rIns="0" bIns="0" rtlCol="0"/>
            <a:lstStyle/>
            <a:p>
              <a:endParaRPr/>
            </a:p>
          </p:txBody>
        </p:sp>
        <p:sp>
          <p:nvSpPr>
            <p:cNvPr id="73" name="object 73"/>
            <p:cNvSpPr/>
            <p:nvPr/>
          </p:nvSpPr>
          <p:spPr>
            <a:xfrm>
              <a:off x="10796044" y="3931683"/>
              <a:ext cx="25400" cy="267970"/>
            </a:xfrm>
            <a:custGeom>
              <a:avLst/>
              <a:gdLst/>
              <a:ahLst/>
              <a:cxnLst/>
              <a:rect l="l" t="t" r="r" b="b"/>
              <a:pathLst>
                <a:path w="25400" h="267970">
                  <a:moveTo>
                    <a:pt x="25291" y="0"/>
                  </a:moveTo>
                  <a:lnTo>
                    <a:pt x="0" y="0"/>
                  </a:lnTo>
                  <a:lnTo>
                    <a:pt x="0" y="267605"/>
                  </a:lnTo>
                  <a:lnTo>
                    <a:pt x="25291" y="267605"/>
                  </a:lnTo>
                  <a:lnTo>
                    <a:pt x="25291" y="0"/>
                  </a:lnTo>
                  <a:close/>
                </a:path>
              </a:pathLst>
            </a:custGeom>
            <a:solidFill>
              <a:srgbClr val="FF0000"/>
            </a:solidFill>
          </p:spPr>
          <p:txBody>
            <a:bodyPr wrap="square" lIns="0" tIns="0" rIns="0" bIns="0" rtlCol="0"/>
            <a:lstStyle/>
            <a:p>
              <a:endParaRPr/>
            </a:p>
          </p:txBody>
        </p:sp>
        <p:sp>
          <p:nvSpPr>
            <p:cNvPr id="74" name="object 74"/>
            <p:cNvSpPr/>
            <p:nvPr/>
          </p:nvSpPr>
          <p:spPr>
            <a:xfrm>
              <a:off x="10796044" y="3931683"/>
              <a:ext cx="25400" cy="267970"/>
            </a:xfrm>
            <a:custGeom>
              <a:avLst/>
              <a:gdLst/>
              <a:ahLst/>
              <a:cxnLst/>
              <a:rect l="l" t="t" r="r" b="b"/>
              <a:pathLst>
                <a:path w="25400" h="267970">
                  <a:moveTo>
                    <a:pt x="0" y="267605"/>
                  </a:moveTo>
                  <a:lnTo>
                    <a:pt x="25291" y="267605"/>
                  </a:lnTo>
                  <a:lnTo>
                    <a:pt x="25291" y="0"/>
                  </a:lnTo>
                  <a:lnTo>
                    <a:pt x="0" y="0"/>
                  </a:lnTo>
                  <a:lnTo>
                    <a:pt x="0" y="267605"/>
                  </a:lnTo>
                  <a:close/>
                </a:path>
                <a:path w="25400" h="267970">
                  <a:moveTo>
                    <a:pt x="0" y="267605"/>
                  </a:moveTo>
                  <a:lnTo>
                    <a:pt x="25268" y="267605"/>
                  </a:lnTo>
                </a:path>
                <a:path w="25400" h="267970">
                  <a:moveTo>
                    <a:pt x="25268" y="267605"/>
                  </a:moveTo>
                  <a:lnTo>
                    <a:pt x="25268" y="67"/>
                  </a:lnTo>
                </a:path>
                <a:path w="25400" h="267970">
                  <a:moveTo>
                    <a:pt x="25268" y="67"/>
                  </a:moveTo>
                  <a:lnTo>
                    <a:pt x="0" y="67"/>
                  </a:lnTo>
                </a:path>
                <a:path w="25400" h="267970">
                  <a:moveTo>
                    <a:pt x="0" y="67"/>
                  </a:moveTo>
                  <a:lnTo>
                    <a:pt x="0" y="267605"/>
                  </a:lnTo>
                </a:path>
              </a:pathLst>
            </a:custGeom>
            <a:ln w="10606">
              <a:solidFill>
                <a:srgbClr val="000000"/>
              </a:solidFill>
            </a:ln>
          </p:spPr>
          <p:txBody>
            <a:bodyPr wrap="square" lIns="0" tIns="0" rIns="0" bIns="0" rtlCol="0"/>
            <a:lstStyle/>
            <a:p>
              <a:endParaRPr/>
            </a:p>
          </p:txBody>
        </p:sp>
        <p:sp>
          <p:nvSpPr>
            <p:cNvPr id="75" name="object 75"/>
            <p:cNvSpPr/>
            <p:nvPr/>
          </p:nvSpPr>
          <p:spPr>
            <a:xfrm>
              <a:off x="1609943" y="3983898"/>
              <a:ext cx="26670" cy="215900"/>
            </a:xfrm>
            <a:custGeom>
              <a:avLst/>
              <a:gdLst/>
              <a:ahLst/>
              <a:cxnLst/>
              <a:rect l="l" t="t" r="r" b="b"/>
              <a:pathLst>
                <a:path w="26669" h="215900">
                  <a:moveTo>
                    <a:pt x="26379" y="0"/>
                  </a:moveTo>
                  <a:lnTo>
                    <a:pt x="0" y="0"/>
                  </a:lnTo>
                  <a:lnTo>
                    <a:pt x="0" y="215389"/>
                  </a:lnTo>
                  <a:lnTo>
                    <a:pt x="26379" y="215389"/>
                  </a:lnTo>
                  <a:lnTo>
                    <a:pt x="26379" y="0"/>
                  </a:lnTo>
                  <a:close/>
                </a:path>
              </a:pathLst>
            </a:custGeom>
            <a:solidFill>
              <a:srgbClr val="00FF00"/>
            </a:solidFill>
          </p:spPr>
          <p:txBody>
            <a:bodyPr wrap="square" lIns="0" tIns="0" rIns="0" bIns="0" rtlCol="0"/>
            <a:lstStyle/>
            <a:p>
              <a:endParaRPr/>
            </a:p>
          </p:txBody>
        </p:sp>
        <p:sp>
          <p:nvSpPr>
            <p:cNvPr id="76" name="object 76"/>
            <p:cNvSpPr/>
            <p:nvPr/>
          </p:nvSpPr>
          <p:spPr>
            <a:xfrm>
              <a:off x="1609943" y="3983898"/>
              <a:ext cx="26670" cy="215900"/>
            </a:xfrm>
            <a:custGeom>
              <a:avLst/>
              <a:gdLst/>
              <a:ahLst/>
              <a:cxnLst/>
              <a:rect l="l" t="t" r="r" b="b"/>
              <a:pathLst>
                <a:path w="26669" h="215900">
                  <a:moveTo>
                    <a:pt x="0" y="215389"/>
                  </a:moveTo>
                  <a:lnTo>
                    <a:pt x="26379" y="215389"/>
                  </a:lnTo>
                  <a:lnTo>
                    <a:pt x="26379" y="0"/>
                  </a:lnTo>
                  <a:lnTo>
                    <a:pt x="0" y="0"/>
                  </a:lnTo>
                  <a:lnTo>
                    <a:pt x="0" y="215389"/>
                  </a:lnTo>
                  <a:close/>
                </a:path>
                <a:path w="26669" h="215900">
                  <a:moveTo>
                    <a:pt x="0" y="215389"/>
                  </a:moveTo>
                  <a:lnTo>
                    <a:pt x="26402" y="215389"/>
                  </a:lnTo>
                </a:path>
                <a:path w="26669" h="215900">
                  <a:moveTo>
                    <a:pt x="26402" y="215389"/>
                  </a:moveTo>
                  <a:lnTo>
                    <a:pt x="26402" y="90"/>
                  </a:lnTo>
                </a:path>
                <a:path w="26669" h="215900">
                  <a:moveTo>
                    <a:pt x="26402" y="90"/>
                  </a:moveTo>
                  <a:lnTo>
                    <a:pt x="0" y="90"/>
                  </a:lnTo>
                </a:path>
                <a:path w="26669" h="215900">
                  <a:moveTo>
                    <a:pt x="0" y="90"/>
                  </a:moveTo>
                  <a:lnTo>
                    <a:pt x="0" y="215389"/>
                  </a:lnTo>
                </a:path>
              </a:pathLst>
            </a:custGeom>
            <a:ln w="10606">
              <a:solidFill>
                <a:srgbClr val="000000"/>
              </a:solidFill>
            </a:ln>
          </p:spPr>
          <p:txBody>
            <a:bodyPr wrap="square" lIns="0" tIns="0" rIns="0" bIns="0" rtlCol="0"/>
            <a:lstStyle/>
            <a:p>
              <a:endParaRPr/>
            </a:p>
          </p:txBody>
        </p:sp>
        <p:sp>
          <p:nvSpPr>
            <p:cNvPr id="77" name="object 77"/>
            <p:cNvSpPr/>
            <p:nvPr/>
          </p:nvSpPr>
          <p:spPr>
            <a:xfrm>
              <a:off x="2186482" y="2206979"/>
              <a:ext cx="25400" cy="1992630"/>
            </a:xfrm>
            <a:custGeom>
              <a:avLst/>
              <a:gdLst/>
              <a:ahLst/>
              <a:cxnLst/>
              <a:rect l="l" t="t" r="r" b="b"/>
              <a:pathLst>
                <a:path w="25400" h="1992629">
                  <a:moveTo>
                    <a:pt x="25291" y="0"/>
                  </a:moveTo>
                  <a:lnTo>
                    <a:pt x="0" y="0"/>
                  </a:lnTo>
                  <a:lnTo>
                    <a:pt x="0" y="1992308"/>
                  </a:lnTo>
                  <a:lnTo>
                    <a:pt x="25291" y="1992308"/>
                  </a:lnTo>
                  <a:lnTo>
                    <a:pt x="25291" y="0"/>
                  </a:lnTo>
                  <a:close/>
                </a:path>
              </a:pathLst>
            </a:custGeom>
            <a:solidFill>
              <a:srgbClr val="00FF00"/>
            </a:solidFill>
          </p:spPr>
          <p:txBody>
            <a:bodyPr wrap="square" lIns="0" tIns="0" rIns="0" bIns="0" rtlCol="0"/>
            <a:lstStyle/>
            <a:p>
              <a:endParaRPr/>
            </a:p>
          </p:txBody>
        </p:sp>
        <p:sp>
          <p:nvSpPr>
            <p:cNvPr id="78" name="object 78"/>
            <p:cNvSpPr/>
            <p:nvPr/>
          </p:nvSpPr>
          <p:spPr>
            <a:xfrm>
              <a:off x="2186482" y="2206979"/>
              <a:ext cx="25400" cy="1992630"/>
            </a:xfrm>
            <a:custGeom>
              <a:avLst/>
              <a:gdLst/>
              <a:ahLst/>
              <a:cxnLst/>
              <a:rect l="l" t="t" r="r" b="b"/>
              <a:pathLst>
                <a:path w="25400" h="1992629">
                  <a:moveTo>
                    <a:pt x="0" y="1992308"/>
                  </a:moveTo>
                  <a:lnTo>
                    <a:pt x="25291" y="1992308"/>
                  </a:lnTo>
                  <a:lnTo>
                    <a:pt x="25291" y="0"/>
                  </a:lnTo>
                  <a:lnTo>
                    <a:pt x="0" y="0"/>
                  </a:lnTo>
                  <a:lnTo>
                    <a:pt x="0" y="1992308"/>
                  </a:lnTo>
                  <a:close/>
                </a:path>
                <a:path w="25400" h="1992629">
                  <a:moveTo>
                    <a:pt x="0" y="1992308"/>
                  </a:moveTo>
                  <a:lnTo>
                    <a:pt x="25382" y="1992308"/>
                  </a:lnTo>
                </a:path>
                <a:path w="25400" h="1992629">
                  <a:moveTo>
                    <a:pt x="25382" y="1992308"/>
                  </a:moveTo>
                  <a:lnTo>
                    <a:pt x="25382" y="0"/>
                  </a:lnTo>
                </a:path>
                <a:path w="25400" h="1992629">
                  <a:moveTo>
                    <a:pt x="25382" y="0"/>
                  </a:moveTo>
                  <a:lnTo>
                    <a:pt x="0" y="0"/>
                  </a:lnTo>
                </a:path>
                <a:path w="25400" h="1992629">
                  <a:moveTo>
                    <a:pt x="0" y="0"/>
                  </a:moveTo>
                  <a:lnTo>
                    <a:pt x="0" y="1992308"/>
                  </a:lnTo>
                </a:path>
              </a:pathLst>
            </a:custGeom>
            <a:ln w="10606">
              <a:solidFill>
                <a:srgbClr val="000000"/>
              </a:solidFill>
            </a:ln>
          </p:spPr>
          <p:txBody>
            <a:bodyPr wrap="square" lIns="0" tIns="0" rIns="0" bIns="0" rtlCol="0"/>
            <a:lstStyle/>
            <a:p>
              <a:endParaRPr/>
            </a:p>
          </p:txBody>
        </p:sp>
        <p:sp>
          <p:nvSpPr>
            <p:cNvPr id="79" name="object 79"/>
            <p:cNvSpPr/>
            <p:nvPr/>
          </p:nvSpPr>
          <p:spPr>
            <a:xfrm>
              <a:off x="2762228" y="4051615"/>
              <a:ext cx="25400" cy="147955"/>
            </a:xfrm>
            <a:custGeom>
              <a:avLst/>
              <a:gdLst/>
              <a:ahLst/>
              <a:cxnLst/>
              <a:rect l="l" t="t" r="r" b="b"/>
              <a:pathLst>
                <a:path w="25400" h="147954">
                  <a:moveTo>
                    <a:pt x="25291" y="0"/>
                  </a:moveTo>
                  <a:lnTo>
                    <a:pt x="0" y="0"/>
                  </a:lnTo>
                  <a:lnTo>
                    <a:pt x="0" y="147672"/>
                  </a:lnTo>
                  <a:lnTo>
                    <a:pt x="25291" y="147672"/>
                  </a:lnTo>
                  <a:lnTo>
                    <a:pt x="25291" y="0"/>
                  </a:lnTo>
                  <a:close/>
                </a:path>
              </a:pathLst>
            </a:custGeom>
            <a:solidFill>
              <a:srgbClr val="00FF00"/>
            </a:solidFill>
          </p:spPr>
          <p:txBody>
            <a:bodyPr wrap="square" lIns="0" tIns="0" rIns="0" bIns="0" rtlCol="0"/>
            <a:lstStyle/>
            <a:p>
              <a:endParaRPr/>
            </a:p>
          </p:txBody>
        </p:sp>
        <p:sp>
          <p:nvSpPr>
            <p:cNvPr id="80" name="object 80"/>
            <p:cNvSpPr/>
            <p:nvPr/>
          </p:nvSpPr>
          <p:spPr>
            <a:xfrm>
              <a:off x="2762228" y="4051615"/>
              <a:ext cx="25400" cy="147955"/>
            </a:xfrm>
            <a:custGeom>
              <a:avLst/>
              <a:gdLst/>
              <a:ahLst/>
              <a:cxnLst/>
              <a:rect l="l" t="t" r="r" b="b"/>
              <a:pathLst>
                <a:path w="25400" h="147954">
                  <a:moveTo>
                    <a:pt x="0" y="147672"/>
                  </a:moveTo>
                  <a:lnTo>
                    <a:pt x="25291" y="147672"/>
                  </a:lnTo>
                  <a:lnTo>
                    <a:pt x="25291" y="0"/>
                  </a:lnTo>
                  <a:lnTo>
                    <a:pt x="0" y="0"/>
                  </a:lnTo>
                  <a:lnTo>
                    <a:pt x="0" y="147672"/>
                  </a:lnTo>
                  <a:close/>
                </a:path>
                <a:path w="25400" h="147954">
                  <a:moveTo>
                    <a:pt x="0" y="147672"/>
                  </a:moveTo>
                  <a:lnTo>
                    <a:pt x="25268" y="147672"/>
                  </a:lnTo>
                </a:path>
                <a:path w="25400" h="147954">
                  <a:moveTo>
                    <a:pt x="25268" y="147672"/>
                  </a:moveTo>
                  <a:lnTo>
                    <a:pt x="25268" y="22"/>
                  </a:lnTo>
                </a:path>
                <a:path w="25400" h="147954">
                  <a:moveTo>
                    <a:pt x="25268" y="22"/>
                  </a:moveTo>
                  <a:lnTo>
                    <a:pt x="0" y="22"/>
                  </a:lnTo>
                </a:path>
                <a:path w="25400" h="147954">
                  <a:moveTo>
                    <a:pt x="0" y="22"/>
                  </a:moveTo>
                  <a:lnTo>
                    <a:pt x="0" y="147672"/>
                  </a:lnTo>
                </a:path>
              </a:pathLst>
            </a:custGeom>
            <a:ln w="10606">
              <a:solidFill>
                <a:srgbClr val="000000"/>
              </a:solidFill>
            </a:ln>
          </p:spPr>
          <p:txBody>
            <a:bodyPr wrap="square" lIns="0" tIns="0" rIns="0" bIns="0" rtlCol="0"/>
            <a:lstStyle/>
            <a:p>
              <a:endParaRPr/>
            </a:p>
          </p:txBody>
        </p:sp>
        <p:sp>
          <p:nvSpPr>
            <p:cNvPr id="81" name="object 81"/>
            <p:cNvSpPr/>
            <p:nvPr/>
          </p:nvSpPr>
          <p:spPr>
            <a:xfrm>
              <a:off x="3337974" y="3996136"/>
              <a:ext cx="25400" cy="203200"/>
            </a:xfrm>
            <a:custGeom>
              <a:avLst/>
              <a:gdLst/>
              <a:ahLst/>
              <a:cxnLst/>
              <a:rect l="l" t="t" r="r" b="b"/>
              <a:pathLst>
                <a:path w="25400" h="203200">
                  <a:moveTo>
                    <a:pt x="25291" y="0"/>
                  </a:moveTo>
                  <a:lnTo>
                    <a:pt x="0" y="0"/>
                  </a:lnTo>
                  <a:lnTo>
                    <a:pt x="0" y="203151"/>
                  </a:lnTo>
                  <a:lnTo>
                    <a:pt x="25291" y="203151"/>
                  </a:lnTo>
                  <a:lnTo>
                    <a:pt x="25291" y="0"/>
                  </a:lnTo>
                  <a:close/>
                </a:path>
              </a:pathLst>
            </a:custGeom>
            <a:solidFill>
              <a:srgbClr val="00FF00"/>
            </a:solidFill>
          </p:spPr>
          <p:txBody>
            <a:bodyPr wrap="square" lIns="0" tIns="0" rIns="0" bIns="0" rtlCol="0"/>
            <a:lstStyle/>
            <a:p>
              <a:endParaRPr/>
            </a:p>
          </p:txBody>
        </p:sp>
        <p:sp>
          <p:nvSpPr>
            <p:cNvPr id="82" name="object 82"/>
            <p:cNvSpPr/>
            <p:nvPr/>
          </p:nvSpPr>
          <p:spPr>
            <a:xfrm>
              <a:off x="3337974" y="3996136"/>
              <a:ext cx="25400" cy="203200"/>
            </a:xfrm>
            <a:custGeom>
              <a:avLst/>
              <a:gdLst/>
              <a:ahLst/>
              <a:cxnLst/>
              <a:rect l="l" t="t" r="r" b="b"/>
              <a:pathLst>
                <a:path w="25400" h="203200">
                  <a:moveTo>
                    <a:pt x="0" y="203151"/>
                  </a:moveTo>
                  <a:lnTo>
                    <a:pt x="25291" y="203151"/>
                  </a:lnTo>
                  <a:lnTo>
                    <a:pt x="25291" y="0"/>
                  </a:lnTo>
                  <a:lnTo>
                    <a:pt x="0" y="0"/>
                  </a:lnTo>
                  <a:lnTo>
                    <a:pt x="0" y="203151"/>
                  </a:lnTo>
                  <a:close/>
                </a:path>
                <a:path w="25400" h="203200">
                  <a:moveTo>
                    <a:pt x="0" y="203151"/>
                  </a:moveTo>
                  <a:lnTo>
                    <a:pt x="25268" y="203151"/>
                  </a:lnTo>
                </a:path>
                <a:path w="25400" h="203200">
                  <a:moveTo>
                    <a:pt x="25268" y="203151"/>
                  </a:moveTo>
                  <a:lnTo>
                    <a:pt x="25268" y="90"/>
                  </a:lnTo>
                </a:path>
                <a:path w="25400" h="203200">
                  <a:moveTo>
                    <a:pt x="25268" y="90"/>
                  </a:moveTo>
                  <a:lnTo>
                    <a:pt x="0" y="90"/>
                  </a:lnTo>
                </a:path>
                <a:path w="25400" h="203200">
                  <a:moveTo>
                    <a:pt x="0" y="90"/>
                  </a:moveTo>
                  <a:lnTo>
                    <a:pt x="0" y="203151"/>
                  </a:lnTo>
                </a:path>
              </a:pathLst>
            </a:custGeom>
            <a:ln w="10606">
              <a:solidFill>
                <a:srgbClr val="000000"/>
              </a:solidFill>
            </a:ln>
          </p:spPr>
          <p:txBody>
            <a:bodyPr wrap="square" lIns="0" tIns="0" rIns="0" bIns="0" rtlCol="0"/>
            <a:lstStyle/>
            <a:p>
              <a:endParaRPr/>
            </a:p>
          </p:txBody>
        </p:sp>
        <p:sp>
          <p:nvSpPr>
            <p:cNvPr id="83" name="object 83"/>
            <p:cNvSpPr/>
            <p:nvPr/>
          </p:nvSpPr>
          <p:spPr>
            <a:xfrm>
              <a:off x="3913380" y="3983898"/>
              <a:ext cx="26034" cy="215900"/>
            </a:xfrm>
            <a:custGeom>
              <a:avLst/>
              <a:gdLst/>
              <a:ahLst/>
              <a:cxnLst/>
              <a:rect l="l" t="t" r="r" b="b"/>
              <a:pathLst>
                <a:path w="26035" h="215900">
                  <a:moveTo>
                    <a:pt x="25563" y="0"/>
                  </a:moveTo>
                  <a:lnTo>
                    <a:pt x="0" y="0"/>
                  </a:lnTo>
                  <a:lnTo>
                    <a:pt x="0" y="215389"/>
                  </a:lnTo>
                  <a:lnTo>
                    <a:pt x="25563" y="215389"/>
                  </a:lnTo>
                  <a:lnTo>
                    <a:pt x="25563" y="0"/>
                  </a:lnTo>
                  <a:close/>
                </a:path>
              </a:pathLst>
            </a:custGeom>
            <a:solidFill>
              <a:srgbClr val="00FF00"/>
            </a:solidFill>
          </p:spPr>
          <p:txBody>
            <a:bodyPr wrap="square" lIns="0" tIns="0" rIns="0" bIns="0" rtlCol="0"/>
            <a:lstStyle/>
            <a:p>
              <a:endParaRPr/>
            </a:p>
          </p:txBody>
        </p:sp>
        <p:sp>
          <p:nvSpPr>
            <p:cNvPr id="84" name="object 84"/>
            <p:cNvSpPr/>
            <p:nvPr/>
          </p:nvSpPr>
          <p:spPr>
            <a:xfrm>
              <a:off x="3913380" y="3983898"/>
              <a:ext cx="26034" cy="215900"/>
            </a:xfrm>
            <a:custGeom>
              <a:avLst/>
              <a:gdLst/>
              <a:ahLst/>
              <a:cxnLst/>
              <a:rect l="l" t="t" r="r" b="b"/>
              <a:pathLst>
                <a:path w="26035" h="215900">
                  <a:moveTo>
                    <a:pt x="0" y="215389"/>
                  </a:moveTo>
                  <a:lnTo>
                    <a:pt x="25563" y="215389"/>
                  </a:lnTo>
                  <a:lnTo>
                    <a:pt x="25563" y="0"/>
                  </a:lnTo>
                  <a:lnTo>
                    <a:pt x="0" y="0"/>
                  </a:lnTo>
                  <a:lnTo>
                    <a:pt x="0" y="215389"/>
                  </a:lnTo>
                  <a:close/>
                </a:path>
                <a:path w="26035" h="215900">
                  <a:moveTo>
                    <a:pt x="0" y="215389"/>
                  </a:moveTo>
                  <a:lnTo>
                    <a:pt x="25608" y="215389"/>
                  </a:lnTo>
                </a:path>
                <a:path w="26035" h="215900">
                  <a:moveTo>
                    <a:pt x="25608" y="215389"/>
                  </a:moveTo>
                  <a:lnTo>
                    <a:pt x="25608" y="90"/>
                  </a:lnTo>
                </a:path>
                <a:path w="26035" h="215900">
                  <a:moveTo>
                    <a:pt x="25608" y="90"/>
                  </a:moveTo>
                  <a:lnTo>
                    <a:pt x="0" y="90"/>
                  </a:lnTo>
                </a:path>
                <a:path w="26035" h="215900">
                  <a:moveTo>
                    <a:pt x="0" y="90"/>
                  </a:moveTo>
                  <a:lnTo>
                    <a:pt x="0" y="215389"/>
                  </a:lnTo>
                </a:path>
              </a:pathLst>
            </a:custGeom>
            <a:ln w="10606">
              <a:solidFill>
                <a:srgbClr val="000000"/>
              </a:solidFill>
            </a:ln>
          </p:spPr>
          <p:txBody>
            <a:bodyPr wrap="square" lIns="0" tIns="0" rIns="0" bIns="0" rtlCol="0"/>
            <a:lstStyle/>
            <a:p>
              <a:endParaRPr/>
            </a:p>
          </p:txBody>
        </p:sp>
        <p:sp>
          <p:nvSpPr>
            <p:cNvPr id="85" name="object 85"/>
            <p:cNvSpPr/>
            <p:nvPr/>
          </p:nvSpPr>
          <p:spPr>
            <a:xfrm>
              <a:off x="4489126" y="3756270"/>
              <a:ext cx="25400" cy="443230"/>
            </a:xfrm>
            <a:custGeom>
              <a:avLst/>
              <a:gdLst/>
              <a:ahLst/>
              <a:cxnLst/>
              <a:rect l="l" t="t" r="r" b="b"/>
              <a:pathLst>
                <a:path w="25400" h="443229">
                  <a:moveTo>
                    <a:pt x="25291" y="0"/>
                  </a:moveTo>
                  <a:lnTo>
                    <a:pt x="0" y="0"/>
                  </a:lnTo>
                  <a:lnTo>
                    <a:pt x="0" y="443017"/>
                  </a:lnTo>
                  <a:lnTo>
                    <a:pt x="25291" y="443017"/>
                  </a:lnTo>
                  <a:lnTo>
                    <a:pt x="25291" y="0"/>
                  </a:lnTo>
                  <a:close/>
                </a:path>
              </a:pathLst>
            </a:custGeom>
            <a:solidFill>
              <a:srgbClr val="00FF00"/>
            </a:solidFill>
          </p:spPr>
          <p:txBody>
            <a:bodyPr wrap="square" lIns="0" tIns="0" rIns="0" bIns="0" rtlCol="0"/>
            <a:lstStyle/>
            <a:p>
              <a:endParaRPr/>
            </a:p>
          </p:txBody>
        </p:sp>
        <p:sp>
          <p:nvSpPr>
            <p:cNvPr id="86" name="object 86"/>
            <p:cNvSpPr/>
            <p:nvPr/>
          </p:nvSpPr>
          <p:spPr>
            <a:xfrm>
              <a:off x="4489126" y="3756270"/>
              <a:ext cx="25400" cy="443230"/>
            </a:xfrm>
            <a:custGeom>
              <a:avLst/>
              <a:gdLst/>
              <a:ahLst/>
              <a:cxnLst/>
              <a:rect l="l" t="t" r="r" b="b"/>
              <a:pathLst>
                <a:path w="25400" h="443229">
                  <a:moveTo>
                    <a:pt x="0" y="443017"/>
                  </a:moveTo>
                  <a:lnTo>
                    <a:pt x="25291" y="443017"/>
                  </a:lnTo>
                  <a:lnTo>
                    <a:pt x="25291" y="0"/>
                  </a:lnTo>
                  <a:lnTo>
                    <a:pt x="0" y="0"/>
                  </a:lnTo>
                  <a:lnTo>
                    <a:pt x="0" y="443017"/>
                  </a:lnTo>
                  <a:close/>
                </a:path>
                <a:path w="25400" h="443229">
                  <a:moveTo>
                    <a:pt x="0" y="443017"/>
                  </a:moveTo>
                  <a:lnTo>
                    <a:pt x="25268" y="443017"/>
                  </a:lnTo>
                </a:path>
                <a:path w="25400" h="443229">
                  <a:moveTo>
                    <a:pt x="25268" y="443017"/>
                  </a:moveTo>
                  <a:lnTo>
                    <a:pt x="25268" y="67"/>
                  </a:lnTo>
                </a:path>
                <a:path w="25400" h="443229">
                  <a:moveTo>
                    <a:pt x="25268" y="67"/>
                  </a:moveTo>
                  <a:lnTo>
                    <a:pt x="0" y="67"/>
                  </a:lnTo>
                </a:path>
                <a:path w="25400" h="443229">
                  <a:moveTo>
                    <a:pt x="0" y="67"/>
                  </a:moveTo>
                  <a:lnTo>
                    <a:pt x="0" y="443017"/>
                  </a:lnTo>
                </a:path>
              </a:pathLst>
            </a:custGeom>
            <a:ln w="10606">
              <a:solidFill>
                <a:srgbClr val="000000"/>
              </a:solidFill>
            </a:ln>
          </p:spPr>
          <p:txBody>
            <a:bodyPr wrap="square" lIns="0" tIns="0" rIns="0" bIns="0" rtlCol="0"/>
            <a:lstStyle/>
            <a:p>
              <a:endParaRPr/>
            </a:p>
          </p:txBody>
        </p:sp>
        <p:sp>
          <p:nvSpPr>
            <p:cNvPr id="87" name="object 87"/>
            <p:cNvSpPr/>
            <p:nvPr/>
          </p:nvSpPr>
          <p:spPr>
            <a:xfrm>
              <a:off x="5064872" y="4018165"/>
              <a:ext cx="25400" cy="181610"/>
            </a:xfrm>
            <a:custGeom>
              <a:avLst/>
              <a:gdLst/>
              <a:ahLst/>
              <a:cxnLst/>
              <a:rect l="l" t="t" r="r" b="b"/>
              <a:pathLst>
                <a:path w="25400" h="181610">
                  <a:moveTo>
                    <a:pt x="25291" y="0"/>
                  </a:moveTo>
                  <a:lnTo>
                    <a:pt x="0" y="0"/>
                  </a:lnTo>
                  <a:lnTo>
                    <a:pt x="0" y="181123"/>
                  </a:lnTo>
                  <a:lnTo>
                    <a:pt x="25291" y="181123"/>
                  </a:lnTo>
                  <a:lnTo>
                    <a:pt x="25291" y="0"/>
                  </a:lnTo>
                  <a:close/>
                </a:path>
              </a:pathLst>
            </a:custGeom>
            <a:solidFill>
              <a:srgbClr val="00FF00"/>
            </a:solidFill>
          </p:spPr>
          <p:txBody>
            <a:bodyPr wrap="square" lIns="0" tIns="0" rIns="0" bIns="0" rtlCol="0"/>
            <a:lstStyle/>
            <a:p>
              <a:endParaRPr/>
            </a:p>
          </p:txBody>
        </p:sp>
        <p:sp>
          <p:nvSpPr>
            <p:cNvPr id="88" name="object 88"/>
            <p:cNvSpPr/>
            <p:nvPr/>
          </p:nvSpPr>
          <p:spPr>
            <a:xfrm>
              <a:off x="5064872" y="4018165"/>
              <a:ext cx="25400" cy="181610"/>
            </a:xfrm>
            <a:custGeom>
              <a:avLst/>
              <a:gdLst/>
              <a:ahLst/>
              <a:cxnLst/>
              <a:rect l="l" t="t" r="r" b="b"/>
              <a:pathLst>
                <a:path w="25400" h="181610">
                  <a:moveTo>
                    <a:pt x="0" y="181123"/>
                  </a:moveTo>
                  <a:lnTo>
                    <a:pt x="25291" y="181123"/>
                  </a:lnTo>
                  <a:lnTo>
                    <a:pt x="25291" y="0"/>
                  </a:lnTo>
                  <a:lnTo>
                    <a:pt x="0" y="0"/>
                  </a:lnTo>
                  <a:lnTo>
                    <a:pt x="0" y="181123"/>
                  </a:lnTo>
                  <a:close/>
                </a:path>
                <a:path w="25400" h="181610">
                  <a:moveTo>
                    <a:pt x="0" y="181123"/>
                  </a:moveTo>
                  <a:lnTo>
                    <a:pt x="25268" y="181123"/>
                  </a:lnTo>
                </a:path>
                <a:path w="25400" h="181610">
                  <a:moveTo>
                    <a:pt x="25268" y="181123"/>
                  </a:moveTo>
                  <a:lnTo>
                    <a:pt x="25268" y="45"/>
                  </a:lnTo>
                </a:path>
                <a:path w="25400" h="181610">
                  <a:moveTo>
                    <a:pt x="25268" y="45"/>
                  </a:moveTo>
                  <a:lnTo>
                    <a:pt x="0" y="45"/>
                  </a:lnTo>
                </a:path>
                <a:path w="25400" h="181610">
                  <a:moveTo>
                    <a:pt x="0" y="45"/>
                  </a:moveTo>
                  <a:lnTo>
                    <a:pt x="0" y="181123"/>
                  </a:lnTo>
                </a:path>
              </a:pathLst>
            </a:custGeom>
            <a:ln w="10606">
              <a:solidFill>
                <a:srgbClr val="000000"/>
              </a:solidFill>
            </a:ln>
          </p:spPr>
          <p:txBody>
            <a:bodyPr wrap="square" lIns="0" tIns="0" rIns="0" bIns="0" rtlCol="0"/>
            <a:lstStyle/>
            <a:p>
              <a:endParaRPr/>
            </a:p>
          </p:txBody>
        </p:sp>
        <p:sp>
          <p:nvSpPr>
            <p:cNvPr id="89" name="object 89"/>
            <p:cNvSpPr/>
            <p:nvPr/>
          </p:nvSpPr>
          <p:spPr>
            <a:xfrm>
              <a:off x="5640618" y="3778299"/>
              <a:ext cx="25400" cy="421005"/>
            </a:xfrm>
            <a:custGeom>
              <a:avLst/>
              <a:gdLst/>
              <a:ahLst/>
              <a:cxnLst/>
              <a:rect l="l" t="t" r="r" b="b"/>
              <a:pathLst>
                <a:path w="25400" h="421004">
                  <a:moveTo>
                    <a:pt x="25291" y="0"/>
                  </a:moveTo>
                  <a:lnTo>
                    <a:pt x="0" y="0"/>
                  </a:lnTo>
                  <a:lnTo>
                    <a:pt x="0" y="420988"/>
                  </a:lnTo>
                  <a:lnTo>
                    <a:pt x="25291" y="420988"/>
                  </a:lnTo>
                  <a:lnTo>
                    <a:pt x="25291" y="0"/>
                  </a:lnTo>
                  <a:close/>
                </a:path>
              </a:pathLst>
            </a:custGeom>
            <a:solidFill>
              <a:srgbClr val="00FF00"/>
            </a:solidFill>
          </p:spPr>
          <p:txBody>
            <a:bodyPr wrap="square" lIns="0" tIns="0" rIns="0" bIns="0" rtlCol="0"/>
            <a:lstStyle/>
            <a:p>
              <a:endParaRPr/>
            </a:p>
          </p:txBody>
        </p:sp>
        <p:sp>
          <p:nvSpPr>
            <p:cNvPr id="90" name="object 90"/>
            <p:cNvSpPr/>
            <p:nvPr/>
          </p:nvSpPr>
          <p:spPr>
            <a:xfrm>
              <a:off x="5640618" y="3778299"/>
              <a:ext cx="25400" cy="421005"/>
            </a:xfrm>
            <a:custGeom>
              <a:avLst/>
              <a:gdLst/>
              <a:ahLst/>
              <a:cxnLst/>
              <a:rect l="l" t="t" r="r" b="b"/>
              <a:pathLst>
                <a:path w="25400" h="421004">
                  <a:moveTo>
                    <a:pt x="0" y="420988"/>
                  </a:moveTo>
                  <a:lnTo>
                    <a:pt x="25291" y="420988"/>
                  </a:lnTo>
                  <a:lnTo>
                    <a:pt x="25291" y="0"/>
                  </a:lnTo>
                  <a:lnTo>
                    <a:pt x="0" y="0"/>
                  </a:lnTo>
                  <a:lnTo>
                    <a:pt x="0" y="420988"/>
                  </a:lnTo>
                  <a:close/>
                </a:path>
                <a:path w="25400" h="421004">
                  <a:moveTo>
                    <a:pt x="0" y="420988"/>
                  </a:moveTo>
                  <a:lnTo>
                    <a:pt x="25268" y="420988"/>
                  </a:lnTo>
                </a:path>
                <a:path w="25400" h="421004">
                  <a:moveTo>
                    <a:pt x="25268" y="420988"/>
                  </a:moveTo>
                  <a:lnTo>
                    <a:pt x="25268" y="22"/>
                  </a:lnTo>
                </a:path>
                <a:path w="25400" h="421004">
                  <a:moveTo>
                    <a:pt x="25268" y="22"/>
                  </a:moveTo>
                  <a:lnTo>
                    <a:pt x="0" y="22"/>
                  </a:lnTo>
                </a:path>
                <a:path w="25400" h="421004">
                  <a:moveTo>
                    <a:pt x="0" y="22"/>
                  </a:moveTo>
                  <a:lnTo>
                    <a:pt x="0" y="420988"/>
                  </a:lnTo>
                </a:path>
              </a:pathLst>
            </a:custGeom>
            <a:ln w="10606">
              <a:solidFill>
                <a:srgbClr val="000000"/>
              </a:solidFill>
            </a:ln>
          </p:spPr>
          <p:txBody>
            <a:bodyPr wrap="square" lIns="0" tIns="0" rIns="0" bIns="0" rtlCol="0"/>
            <a:lstStyle/>
            <a:p>
              <a:endParaRPr/>
            </a:p>
          </p:txBody>
        </p:sp>
        <p:sp>
          <p:nvSpPr>
            <p:cNvPr id="91" name="object 91"/>
            <p:cNvSpPr/>
            <p:nvPr/>
          </p:nvSpPr>
          <p:spPr>
            <a:xfrm>
              <a:off x="6215231" y="3710582"/>
              <a:ext cx="26034" cy="488950"/>
            </a:xfrm>
            <a:custGeom>
              <a:avLst/>
              <a:gdLst/>
              <a:ahLst/>
              <a:cxnLst/>
              <a:rect l="l" t="t" r="r" b="b"/>
              <a:pathLst>
                <a:path w="26035" h="488950">
                  <a:moveTo>
                    <a:pt x="25563" y="0"/>
                  </a:moveTo>
                  <a:lnTo>
                    <a:pt x="0" y="0"/>
                  </a:lnTo>
                  <a:lnTo>
                    <a:pt x="0" y="488706"/>
                  </a:lnTo>
                  <a:lnTo>
                    <a:pt x="25563" y="488706"/>
                  </a:lnTo>
                  <a:lnTo>
                    <a:pt x="25563" y="0"/>
                  </a:lnTo>
                  <a:close/>
                </a:path>
              </a:pathLst>
            </a:custGeom>
            <a:solidFill>
              <a:srgbClr val="00FF00"/>
            </a:solidFill>
          </p:spPr>
          <p:txBody>
            <a:bodyPr wrap="square" lIns="0" tIns="0" rIns="0" bIns="0" rtlCol="0"/>
            <a:lstStyle/>
            <a:p>
              <a:endParaRPr/>
            </a:p>
          </p:txBody>
        </p:sp>
        <p:sp>
          <p:nvSpPr>
            <p:cNvPr id="92" name="object 92"/>
            <p:cNvSpPr/>
            <p:nvPr/>
          </p:nvSpPr>
          <p:spPr>
            <a:xfrm>
              <a:off x="6215231" y="3710582"/>
              <a:ext cx="26034" cy="488950"/>
            </a:xfrm>
            <a:custGeom>
              <a:avLst/>
              <a:gdLst/>
              <a:ahLst/>
              <a:cxnLst/>
              <a:rect l="l" t="t" r="r" b="b"/>
              <a:pathLst>
                <a:path w="26035" h="488950">
                  <a:moveTo>
                    <a:pt x="0" y="488706"/>
                  </a:moveTo>
                  <a:lnTo>
                    <a:pt x="25563" y="488706"/>
                  </a:lnTo>
                  <a:lnTo>
                    <a:pt x="25563" y="0"/>
                  </a:lnTo>
                  <a:lnTo>
                    <a:pt x="0" y="0"/>
                  </a:lnTo>
                  <a:lnTo>
                    <a:pt x="0" y="488706"/>
                  </a:lnTo>
                  <a:close/>
                </a:path>
                <a:path w="26035" h="488950">
                  <a:moveTo>
                    <a:pt x="0" y="488706"/>
                  </a:moveTo>
                  <a:lnTo>
                    <a:pt x="25608" y="488706"/>
                  </a:lnTo>
                </a:path>
                <a:path w="26035" h="488950">
                  <a:moveTo>
                    <a:pt x="25608" y="488706"/>
                  </a:moveTo>
                  <a:lnTo>
                    <a:pt x="25608" y="90"/>
                  </a:lnTo>
                </a:path>
                <a:path w="26035" h="488950">
                  <a:moveTo>
                    <a:pt x="25608" y="90"/>
                  </a:moveTo>
                  <a:lnTo>
                    <a:pt x="0" y="90"/>
                  </a:lnTo>
                </a:path>
                <a:path w="26035" h="488950">
                  <a:moveTo>
                    <a:pt x="0" y="90"/>
                  </a:moveTo>
                  <a:lnTo>
                    <a:pt x="0" y="488706"/>
                  </a:lnTo>
                </a:path>
              </a:pathLst>
            </a:custGeom>
            <a:ln w="10606">
              <a:solidFill>
                <a:srgbClr val="000000"/>
              </a:solidFill>
            </a:ln>
          </p:spPr>
          <p:txBody>
            <a:bodyPr wrap="square" lIns="0" tIns="0" rIns="0" bIns="0" rtlCol="0"/>
            <a:lstStyle/>
            <a:p>
              <a:endParaRPr/>
            </a:p>
          </p:txBody>
        </p:sp>
        <p:sp>
          <p:nvSpPr>
            <p:cNvPr id="93" name="object 93"/>
            <p:cNvSpPr/>
            <p:nvPr/>
          </p:nvSpPr>
          <p:spPr>
            <a:xfrm>
              <a:off x="6790977" y="3082362"/>
              <a:ext cx="26670" cy="1116965"/>
            </a:xfrm>
            <a:custGeom>
              <a:avLst/>
              <a:gdLst/>
              <a:ahLst/>
              <a:cxnLst/>
              <a:rect l="l" t="t" r="r" b="b"/>
              <a:pathLst>
                <a:path w="26670" h="1116964">
                  <a:moveTo>
                    <a:pt x="26107" y="0"/>
                  </a:moveTo>
                  <a:lnTo>
                    <a:pt x="0" y="0"/>
                  </a:lnTo>
                  <a:lnTo>
                    <a:pt x="0" y="1116925"/>
                  </a:lnTo>
                  <a:lnTo>
                    <a:pt x="26107" y="1116925"/>
                  </a:lnTo>
                  <a:lnTo>
                    <a:pt x="26107" y="0"/>
                  </a:lnTo>
                  <a:close/>
                </a:path>
              </a:pathLst>
            </a:custGeom>
            <a:solidFill>
              <a:srgbClr val="00FF00"/>
            </a:solidFill>
          </p:spPr>
          <p:txBody>
            <a:bodyPr wrap="square" lIns="0" tIns="0" rIns="0" bIns="0" rtlCol="0"/>
            <a:lstStyle/>
            <a:p>
              <a:endParaRPr/>
            </a:p>
          </p:txBody>
        </p:sp>
        <p:sp>
          <p:nvSpPr>
            <p:cNvPr id="94" name="object 94"/>
            <p:cNvSpPr/>
            <p:nvPr/>
          </p:nvSpPr>
          <p:spPr>
            <a:xfrm>
              <a:off x="6790977" y="3082362"/>
              <a:ext cx="26670" cy="1116965"/>
            </a:xfrm>
            <a:custGeom>
              <a:avLst/>
              <a:gdLst/>
              <a:ahLst/>
              <a:cxnLst/>
              <a:rect l="l" t="t" r="r" b="b"/>
              <a:pathLst>
                <a:path w="26670" h="1116964">
                  <a:moveTo>
                    <a:pt x="0" y="1116925"/>
                  </a:moveTo>
                  <a:lnTo>
                    <a:pt x="26107" y="1116925"/>
                  </a:lnTo>
                  <a:lnTo>
                    <a:pt x="26107" y="0"/>
                  </a:lnTo>
                  <a:lnTo>
                    <a:pt x="0" y="0"/>
                  </a:lnTo>
                  <a:lnTo>
                    <a:pt x="0" y="1116925"/>
                  </a:lnTo>
                  <a:close/>
                </a:path>
                <a:path w="26670" h="1116964">
                  <a:moveTo>
                    <a:pt x="0" y="1116925"/>
                  </a:moveTo>
                  <a:lnTo>
                    <a:pt x="26062" y="1116925"/>
                  </a:lnTo>
                </a:path>
                <a:path w="26670" h="1116964">
                  <a:moveTo>
                    <a:pt x="26062" y="1116925"/>
                  </a:moveTo>
                  <a:lnTo>
                    <a:pt x="26062" y="90"/>
                  </a:lnTo>
                </a:path>
                <a:path w="26670" h="1116964">
                  <a:moveTo>
                    <a:pt x="26062" y="90"/>
                  </a:moveTo>
                  <a:lnTo>
                    <a:pt x="0" y="90"/>
                  </a:lnTo>
                </a:path>
                <a:path w="26670" h="1116964">
                  <a:moveTo>
                    <a:pt x="0" y="90"/>
                  </a:moveTo>
                  <a:lnTo>
                    <a:pt x="0" y="1116925"/>
                  </a:lnTo>
                </a:path>
              </a:pathLst>
            </a:custGeom>
            <a:ln w="10606">
              <a:solidFill>
                <a:srgbClr val="000000"/>
              </a:solidFill>
            </a:ln>
          </p:spPr>
          <p:txBody>
            <a:bodyPr wrap="square" lIns="0" tIns="0" rIns="0" bIns="0" rtlCol="0"/>
            <a:lstStyle/>
            <a:p>
              <a:endParaRPr/>
            </a:p>
          </p:txBody>
        </p:sp>
        <p:sp>
          <p:nvSpPr>
            <p:cNvPr id="95" name="object 95"/>
            <p:cNvSpPr/>
            <p:nvPr/>
          </p:nvSpPr>
          <p:spPr>
            <a:xfrm>
              <a:off x="7367516" y="3796248"/>
              <a:ext cx="25400" cy="403225"/>
            </a:xfrm>
            <a:custGeom>
              <a:avLst/>
              <a:gdLst/>
              <a:ahLst/>
              <a:cxnLst/>
              <a:rect l="l" t="t" r="r" b="b"/>
              <a:pathLst>
                <a:path w="25400" h="403225">
                  <a:moveTo>
                    <a:pt x="25291" y="0"/>
                  </a:moveTo>
                  <a:lnTo>
                    <a:pt x="0" y="0"/>
                  </a:lnTo>
                  <a:lnTo>
                    <a:pt x="0" y="403039"/>
                  </a:lnTo>
                  <a:lnTo>
                    <a:pt x="25291" y="403039"/>
                  </a:lnTo>
                  <a:lnTo>
                    <a:pt x="25291" y="0"/>
                  </a:lnTo>
                  <a:close/>
                </a:path>
              </a:pathLst>
            </a:custGeom>
            <a:solidFill>
              <a:srgbClr val="00FF00"/>
            </a:solidFill>
          </p:spPr>
          <p:txBody>
            <a:bodyPr wrap="square" lIns="0" tIns="0" rIns="0" bIns="0" rtlCol="0"/>
            <a:lstStyle/>
            <a:p>
              <a:endParaRPr/>
            </a:p>
          </p:txBody>
        </p:sp>
        <p:sp>
          <p:nvSpPr>
            <p:cNvPr id="96" name="object 96"/>
            <p:cNvSpPr/>
            <p:nvPr/>
          </p:nvSpPr>
          <p:spPr>
            <a:xfrm>
              <a:off x="7367516" y="3796248"/>
              <a:ext cx="25400" cy="403225"/>
            </a:xfrm>
            <a:custGeom>
              <a:avLst/>
              <a:gdLst/>
              <a:ahLst/>
              <a:cxnLst/>
              <a:rect l="l" t="t" r="r" b="b"/>
              <a:pathLst>
                <a:path w="25400" h="403225">
                  <a:moveTo>
                    <a:pt x="0" y="403039"/>
                  </a:moveTo>
                  <a:lnTo>
                    <a:pt x="25291" y="403039"/>
                  </a:lnTo>
                  <a:lnTo>
                    <a:pt x="25291" y="0"/>
                  </a:lnTo>
                  <a:lnTo>
                    <a:pt x="0" y="0"/>
                  </a:lnTo>
                  <a:lnTo>
                    <a:pt x="0" y="403039"/>
                  </a:lnTo>
                  <a:close/>
                </a:path>
                <a:path w="25400" h="403225">
                  <a:moveTo>
                    <a:pt x="0" y="403039"/>
                  </a:moveTo>
                  <a:lnTo>
                    <a:pt x="25268" y="403039"/>
                  </a:lnTo>
                </a:path>
                <a:path w="25400" h="403225">
                  <a:moveTo>
                    <a:pt x="25268" y="403039"/>
                  </a:moveTo>
                  <a:lnTo>
                    <a:pt x="25268" y="90"/>
                  </a:lnTo>
                </a:path>
                <a:path w="25400" h="403225">
                  <a:moveTo>
                    <a:pt x="25268" y="90"/>
                  </a:moveTo>
                  <a:lnTo>
                    <a:pt x="0" y="90"/>
                  </a:lnTo>
                </a:path>
                <a:path w="25400" h="403225">
                  <a:moveTo>
                    <a:pt x="0" y="90"/>
                  </a:moveTo>
                  <a:lnTo>
                    <a:pt x="0" y="403039"/>
                  </a:lnTo>
                </a:path>
              </a:pathLst>
            </a:custGeom>
            <a:ln w="10606">
              <a:solidFill>
                <a:srgbClr val="000000"/>
              </a:solidFill>
            </a:ln>
          </p:spPr>
          <p:txBody>
            <a:bodyPr wrap="square" lIns="0" tIns="0" rIns="0" bIns="0" rtlCol="0"/>
            <a:lstStyle/>
            <a:p>
              <a:endParaRPr/>
            </a:p>
          </p:txBody>
        </p:sp>
        <p:sp>
          <p:nvSpPr>
            <p:cNvPr id="97" name="object 97"/>
            <p:cNvSpPr/>
            <p:nvPr/>
          </p:nvSpPr>
          <p:spPr>
            <a:xfrm>
              <a:off x="7942923" y="3891705"/>
              <a:ext cx="26034" cy="307975"/>
            </a:xfrm>
            <a:custGeom>
              <a:avLst/>
              <a:gdLst/>
              <a:ahLst/>
              <a:cxnLst/>
              <a:rect l="l" t="t" r="r" b="b"/>
              <a:pathLst>
                <a:path w="26034" h="307975">
                  <a:moveTo>
                    <a:pt x="25563" y="0"/>
                  </a:moveTo>
                  <a:lnTo>
                    <a:pt x="0" y="0"/>
                  </a:lnTo>
                  <a:lnTo>
                    <a:pt x="0" y="307582"/>
                  </a:lnTo>
                  <a:lnTo>
                    <a:pt x="25563" y="307582"/>
                  </a:lnTo>
                  <a:lnTo>
                    <a:pt x="25563" y="0"/>
                  </a:lnTo>
                  <a:close/>
                </a:path>
              </a:pathLst>
            </a:custGeom>
            <a:solidFill>
              <a:srgbClr val="00FF00"/>
            </a:solidFill>
          </p:spPr>
          <p:txBody>
            <a:bodyPr wrap="square" lIns="0" tIns="0" rIns="0" bIns="0" rtlCol="0"/>
            <a:lstStyle/>
            <a:p>
              <a:endParaRPr/>
            </a:p>
          </p:txBody>
        </p:sp>
        <p:sp>
          <p:nvSpPr>
            <p:cNvPr id="98" name="object 98"/>
            <p:cNvSpPr/>
            <p:nvPr/>
          </p:nvSpPr>
          <p:spPr>
            <a:xfrm>
              <a:off x="7942923" y="3891705"/>
              <a:ext cx="26034" cy="307975"/>
            </a:xfrm>
            <a:custGeom>
              <a:avLst/>
              <a:gdLst/>
              <a:ahLst/>
              <a:cxnLst/>
              <a:rect l="l" t="t" r="r" b="b"/>
              <a:pathLst>
                <a:path w="26034" h="307975">
                  <a:moveTo>
                    <a:pt x="0" y="307582"/>
                  </a:moveTo>
                  <a:lnTo>
                    <a:pt x="25563" y="307582"/>
                  </a:lnTo>
                  <a:lnTo>
                    <a:pt x="25563" y="0"/>
                  </a:lnTo>
                  <a:lnTo>
                    <a:pt x="0" y="0"/>
                  </a:lnTo>
                  <a:lnTo>
                    <a:pt x="0" y="307582"/>
                  </a:lnTo>
                  <a:close/>
                </a:path>
                <a:path w="26034" h="307975">
                  <a:moveTo>
                    <a:pt x="0" y="307582"/>
                  </a:moveTo>
                  <a:lnTo>
                    <a:pt x="25608" y="307582"/>
                  </a:lnTo>
                </a:path>
                <a:path w="26034" h="307975">
                  <a:moveTo>
                    <a:pt x="25608" y="307582"/>
                  </a:moveTo>
                  <a:lnTo>
                    <a:pt x="25608" y="45"/>
                  </a:lnTo>
                </a:path>
                <a:path w="26034" h="307975">
                  <a:moveTo>
                    <a:pt x="25608" y="45"/>
                  </a:moveTo>
                  <a:lnTo>
                    <a:pt x="0" y="45"/>
                  </a:lnTo>
                </a:path>
                <a:path w="26034" h="307975">
                  <a:moveTo>
                    <a:pt x="0" y="45"/>
                  </a:moveTo>
                  <a:lnTo>
                    <a:pt x="0" y="307582"/>
                  </a:lnTo>
                </a:path>
              </a:pathLst>
            </a:custGeom>
            <a:ln w="10606">
              <a:solidFill>
                <a:srgbClr val="000000"/>
              </a:solidFill>
            </a:ln>
          </p:spPr>
          <p:txBody>
            <a:bodyPr wrap="square" lIns="0" tIns="0" rIns="0" bIns="0" rtlCol="0"/>
            <a:lstStyle/>
            <a:p>
              <a:endParaRPr/>
            </a:p>
          </p:txBody>
        </p:sp>
        <p:sp>
          <p:nvSpPr>
            <p:cNvPr id="99" name="object 99"/>
            <p:cNvSpPr/>
            <p:nvPr/>
          </p:nvSpPr>
          <p:spPr>
            <a:xfrm>
              <a:off x="8518669" y="3399735"/>
              <a:ext cx="25400" cy="800100"/>
            </a:xfrm>
            <a:custGeom>
              <a:avLst/>
              <a:gdLst/>
              <a:ahLst/>
              <a:cxnLst/>
              <a:rect l="l" t="t" r="r" b="b"/>
              <a:pathLst>
                <a:path w="25400" h="800100">
                  <a:moveTo>
                    <a:pt x="25291" y="0"/>
                  </a:moveTo>
                  <a:lnTo>
                    <a:pt x="0" y="0"/>
                  </a:lnTo>
                  <a:lnTo>
                    <a:pt x="0" y="799552"/>
                  </a:lnTo>
                  <a:lnTo>
                    <a:pt x="25291" y="799552"/>
                  </a:lnTo>
                  <a:lnTo>
                    <a:pt x="25291" y="0"/>
                  </a:lnTo>
                  <a:close/>
                </a:path>
              </a:pathLst>
            </a:custGeom>
            <a:solidFill>
              <a:srgbClr val="00FF00"/>
            </a:solidFill>
          </p:spPr>
          <p:txBody>
            <a:bodyPr wrap="square" lIns="0" tIns="0" rIns="0" bIns="0" rtlCol="0"/>
            <a:lstStyle/>
            <a:p>
              <a:endParaRPr/>
            </a:p>
          </p:txBody>
        </p:sp>
        <p:sp>
          <p:nvSpPr>
            <p:cNvPr id="100" name="object 100"/>
            <p:cNvSpPr/>
            <p:nvPr/>
          </p:nvSpPr>
          <p:spPr>
            <a:xfrm>
              <a:off x="8518669" y="3399735"/>
              <a:ext cx="25400" cy="800100"/>
            </a:xfrm>
            <a:custGeom>
              <a:avLst/>
              <a:gdLst/>
              <a:ahLst/>
              <a:cxnLst/>
              <a:rect l="l" t="t" r="r" b="b"/>
              <a:pathLst>
                <a:path w="25400" h="800100">
                  <a:moveTo>
                    <a:pt x="0" y="799552"/>
                  </a:moveTo>
                  <a:lnTo>
                    <a:pt x="25291" y="799552"/>
                  </a:lnTo>
                  <a:lnTo>
                    <a:pt x="25291" y="0"/>
                  </a:lnTo>
                  <a:lnTo>
                    <a:pt x="0" y="0"/>
                  </a:lnTo>
                  <a:lnTo>
                    <a:pt x="0" y="799552"/>
                  </a:lnTo>
                  <a:close/>
                </a:path>
                <a:path w="25400" h="800100">
                  <a:moveTo>
                    <a:pt x="0" y="799552"/>
                  </a:moveTo>
                  <a:lnTo>
                    <a:pt x="25268" y="799552"/>
                  </a:lnTo>
                </a:path>
                <a:path w="25400" h="800100">
                  <a:moveTo>
                    <a:pt x="25268" y="799552"/>
                  </a:moveTo>
                  <a:lnTo>
                    <a:pt x="25268" y="0"/>
                  </a:lnTo>
                </a:path>
                <a:path w="25400" h="800100">
                  <a:moveTo>
                    <a:pt x="25268" y="0"/>
                  </a:moveTo>
                  <a:lnTo>
                    <a:pt x="0" y="0"/>
                  </a:lnTo>
                </a:path>
                <a:path w="25400" h="800100">
                  <a:moveTo>
                    <a:pt x="0" y="0"/>
                  </a:moveTo>
                  <a:lnTo>
                    <a:pt x="0" y="799552"/>
                  </a:lnTo>
                </a:path>
              </a:pathLst>
            </a:custGeom>
            <a:ln w="10606">
              <a:solidFill>
                <a:srgbClr val="000000"/>
              </a:solidFill>
            </a:ln>
          </p:spPr>
          <p:txBody>
            <a:bodyPr wrap="square" lIns="0" tIns="0" rIns="0" bIns="0" rtlCol="0"/>
            <a:lstStyle/>
            <a:p>
              <a:endParaRPr/>
            </a:p>
          </p:txBody>
        </p:sp>
        <p:sp>
          <p:nvSpPr>
            <p:cNvPr id="101" name="object 101"/>
            <p:cNvSpPr/>
            <p:nvPr/>
          </p:nvSpPr>
          <p:spPr>
            <a:xfrm>
              <a:off x="9670161" y="3556382"/>
              <a:ext cx="25400" cy="643255"/>
            </a:xfrm>
            <a:custGeom>
              <a:avLst/>
              <a:gdLst/>
              <a:ahLst/>
              <a:cxnLst/>
              <a:rect l="l" t="t" r="r" b="b"/>
              <a:pathLst>
                <a:path w="25400" h="643254">
                  <a:moveTo>
                    <a:pt x="25291" y="0"/>
                  </a:moveTo>
                  <a:lnTo>
                    <a:pt x="0" y="0"/>
                  </a:lnTo>
                  <a:lnTo>
                    <a:pt x="0" y="642905"/>
                  </a:lnTo>
                  <a:lnTo>
                    <a:pt x="25291" y="642905"/>
                  </a:lnTo>
                  <a:lnTo>
                    <a:pt x="25291" y="0"/>
                  </a:lnTo>
                  <a:close/>
                </a:path>
              </a:pathLst>
            </a:custGeom>
            <a:solidFill>
              <a:srgbClr val="00FF00"/>
            </a:solidFill>
          </p:spPr>
          <p:txBody>
            <a:bodyPr wrap="square" lIns="0" tIns="0" rIns="0" bIns="0" rtlCol="0"/>
            <a:lstStyle/>
            <a:p>
              <a:endParaRPr/>
            </a:p>
          </p:txBody>
        </p:sp>
        <p:sp>
          <p:nvSpPr>
            <p:cNvPr id="102" name="object 102"/>
            <p:cNvSpPr/>
            <p:nvPr/>
          </p:nvSpPr>
          <p:spPr>
            <a:xfrm>
              <a:off x="9670161" y="3556382"/>
              <a:ext cx="25400" cy="643255"/>
            </a:xfrm>
            <a:custGeom>
              <a:avLst/>
              <a:gdLst/>
              <a:ahLst/>
              <a:cxnLst/>
              <a:rect l="l" t="t" r="r" b="b"/>
              <a:pathLst>
                <a:path w="25400" h="643254">
                  <a:moveTo>
                    <a:pt x="0" y="642905"/>
                  </a:moveTo>
                  <a:lnTo>
                    <a:pt x="25291" y="642905"/>
                  </a:lnTo>
                  <a:lnTo>
                    <a:pt x="25291" y="0"/>
                  </a:lnTo>
                  <a:lnTo>
                    <a:pt x="0" y="0"/>
                  </a:lnTo>
                  <a:lnTo>
                    <a:pt x="0" y="642905"/>
                  </a:lnTo>
                  <a:close/>
                </a:path>
                <a:path w="25400" h="643254">
                  <a:moveTo>
                    <a:pt x="0" y="642905"/>
                  </a:moveTo>
                  <a:lnTo>
                    <a:pt x="25268" y="642905"/>
                  </a:lnTo>
                </a:path>
                <a:path w="25400" h="643254">
                  <a:moveTo>
                    <a:pt x="25268" y="642905"/>
                  </a:moveTo>
                  <a:lnTo>
                    <a:pt x="25268" y="67"/>
                  </a:lnTo>
                </a:path>
                <a:path w="25400" h="643254">
                  <a:moveTo>
                    <a:pt x="25268" y="67"/>
                  </a:moveTo>
                  <a:lnTo>
                    <a:pt x="0" y="67"/>
                  </a:lnTo>
                </a:path>
                <a:path w="25400" h="643254">
                  <a:moveTo>
                    <a:pt x="0" y="67"/>
                  </a:moveTo>
                  <a:lnTo>
                    <a:pt x="0" y="642905"/>
                  </a:lnTo>
                </a:path>
              </a:pathLst>
            </a:custGeom>
            <a:ln w="10606">
              <a:solidFill>
                <a:srgbClr val="000000"/>
              </a:solidFill>
            </a:ln>
          </p:spPr>
          <p:txBody>
            <a:bodyPr wrap="square" lIns="0" tIns="0" rIns="0" bIns="0" rtlCol="0"/>
            <a:lstStyle/>
            <a:p>
              <a:endParaRPr/>
            </a:p>
          </p:txBody>
        </p:sp>
        <p:sp>
          <p:nvSpPr>
            <p:cNvPr id="103" name="object 103"/>
            <p:cNvSpPr/>
            <p:nvPr/>
          </p:nvSpPr>
          <p:spPr>
            <a:xfrm>
              <a:off x="10245566" y="3894968"/>
              <a:ext cx="26034" cy="304800"/>
            </a:xfrm>
            <a:custGeom>
              <a:avLst/>
              <a:gdLst/>
              <a:ahLst/>
              <a:cxnLst/>
              <a:rect l="l" t="t" r="r" b="b"/>
              <a:pathLst>
                <a:path w="26034" h="304800">
                  <a:moveTo>
                    <a:pt x="25563" y="0"/>
                  </a:moveTo>
                  <a:lnTo>
                    <a:pt x="0" y="0"/>
                  </a:lnTo>
                  <a:lnTo>
                    <a:pt x="0" y="304319"/>
                  </a:lnTo>
                  <a:lnTo>
                    <a:pt x="25563" y="304319"/>
                  </a:lnTo>
                  <a:lnTo>
                    <a:pt x="25563" y="0"/>
                  </a:lnTo>
                  <a:close/>
                </a:path>
              </a:pathLst>
            </a:custGeom>
            <a:solidFill>
              <a:srgbClr val="00FF00"/>
            </a:solidFill>
          </p:spPr>
          <p:txBody>
            <a:bodyPr wrap="square" lIns="0" tIns="0" rIns="0" bIns="0" rtlCol="0"/>
            <a:lstStyle/>
            <a:p>
              <a:endParaRPr/>
            </a:p>
          </p:txBody>
        </p:sp>
        <p:sp>
          <p:nvSpPr>
            <p:cNvPr id="104" name="object 104"/>
            <p:cNvSpPr/>
            <p:nvPr/>
          </p:nvSpPr>
          <p:spPr>
            <a:xfrm>
              <a:off x="10245566" y="3894968"/>
              <a:ext cx="26034" cy="304800"/>
            </a:xfrm>
            <a:custGeom>
              <a:avLst/>
              <a:gdLst/>
              <a:ahLst/>
              <a:cxnLst/>
              <a:rect l="l" t="t" r="r" b="b"/>
              <a:pathLst>
                <a:path w="26034" h="304800">
                  <a:moveTo>
                    <a:pt x="0" y="304319"/>
                  </a:moveTo>
                  <a:lnTo>
                    <a:pt x="25563" y="304319"/>
                  </a:lnTo>
                  <a:lnTo>
                    <a:pt x="25563" y="0"/>
                  </a:lnTo>
                  <a:lnTo>
                    <a:pt x="0" y="0"/>
                  </a:lnTo>
                  <a:lnTo>
                    <a:pt x="0" y="304319"/>
                  </a:lnTo>
                  <a:close/>
                </a:path>
                <a:path w="26034" h="304800">
                  <a:moveTo>
                    <a:pt x="0" y="304319"/>
                  </a:moveTo>
                  <a:lnTo>
                    <a:pt x="25608" y="304319"/>
                  </a:lnTo>
                </a:path>
                <a:path w="26034" h="304800">
                  <a:moveTo>
                    <a:pt x="25608" y="304319"/>
                  </a:moveTo>
                  <a:lnTo>
                    <a:pt x="25608" y="67"/>
                  </a:lnTo>
                </a:path>
                <a:path w="26034" h="304800">
                  <a:moveTo>
                    <a:pt x="25608" y="67"/>
                  </a:moveTo>
                  <a:lnTo>
                    <a:pt x="0" y="67"/>
                  </a:lnTo>
                </a:path>
                <a:path w="26034" h="304800">
                  <a:moveTo>
                    <a:pt x="0" y="67"/>
                  </a:moveTo>
                  <a:lnTo>
                    <a:pt x="0" y="304319"/>
                  </a:lnTo>
                </a:path>
              </a:pathLst>
            </a:custGeom>
            <a:ln w="10606">
              <a:solidFill>
                <a:srgbClr val="000000"/>
              </a:solidFill>
            </a:ln>
          </p:spPr>
          <p:txBody>
            <a:bodyPr wrap="square" lIns="0" tIns="0" rIns="0" bIns="0" rtlCol="0"/>
            <a:lstStyle/>
            <a:p>
              <a:endParaRPr/>
            </a:p>
          </p:txBody>
        </p:sp>
        <p:sp>
          <p:nvSpPr>
            <p:cNvPr id="105" name="object 105"/>
            <p:cNvSpPr/>
            <p:nvPr/>
          </p:nvSpPr>
          <p:spPr>
            <a:xfrm>
              <a:off x="10821313" y="3818276"/>
              <a:ext cx="25400" cy="381635"/>
            </a:xfrm>
            <a:custGeom>
              <a:avLst/>
              <a:gdLst/>
              <a:ahLst/>
              <a:cxnLst/>
              <a:rect l="l" t="t" r="r" b="b"/>
              <a:pathLst>
                <a:path w="25400" h="381635">
                  <a:moveTo>
                    <a:pt x="25291" y="0"/>
                  </a:moveTo>
                  <a:lnTo>
                    <a:pt x="0" y="0"/>
                  </a:lnTo>
                  <a:lnTo>
                    <a:pt x="0" y="381011"/>
                  </a:lnTo>
                  <a:lnTo>
                    <a:pt x="25291" y="381011"/>
                  </a:lnTo>
                  <a:lnTo>
                    <a:pt x="25291" y="0"/>
                  </a:lnTo>
                  <a:close/>
                </a:path>
              </a:pathLst>
            </a:custGeom>
            <a:solidFill>
              <a:srgbClr val="00FF00"/>
            </a:solidFill>
          </p:spPr>
          <p:txBody>
            <a:bodyPr wrap="square" lIns="0" tIns="0" rIns="0" bIns="0" rtlCol="0"/>
            <a:lstStyle/>
            <a:p>
              <a:endParaRPr/>
            </a:p>
          </p:txBody>
        </p:sp>
        <p:sp>
          <p:nvSpPr>
            <p:cNvPr id="106" name="object 106"/>
            <p:cNvSpPr/>
            <p:nvPr/>
          </p:nvSpPr>
          <p:spPr>
            <a:xfrm>
              <a:off x="10821313" y="3818276"/>
              <a:ext cx="25400" cy="381635"/>
            </a:xfrm>
            <a:custGeom>
              <a:avLst/>
              <a:gdLst/>
              <a:ahLst/>
              <a:cxnLst/>
              <a:rect l="l" t="t" r="r" b="b"/>
              <a:pathLst>
                <a:path w="25400" h="381635">
                  <a:moveTo>
                    <a:pt x="0" y="381011"/>
                  </a:moveTo>
                  <a:lnTo>
                    <a:pt x="25291" y="381011"/>
                  </a:lnTo>
                  <a:lnTo>
                    <a:pt x="25291" y="0"/>
                  </a:lnTo>
                  <a:lnTo>
                    <a:pt x="0" y="0"/>
                  </a:lnTo>
                  <a:lnTo>
                    <a:pt x="0" y="381011"/>
                  </a:lnTo>
                  <a:close/>
                </a:path>
                <a:path w="25400" h="381635">
                  <a:moveTo>
                    <a:pt x="0" y="381011"/>
                  </a:moveTo>
                  <a:lnTo>
                    <a:pt x="25268" y="381011"/>
                  </a:lnTo>
                </a:path>
                <a:path w="25400" h="381635">
                  <a:moveTo>
                    <a:pt x="25268" y="381011"/>
                  </a:moveTo>
                  <a:lnTo>
                    <a:pt x="25268" y="45"/>
                  </a:lnTo>
                </a:path>
                <a:path w="25400" h="381635">
                  <a:moveTo>
                    <a:pt x="25268" y="45"/>
                  </a:moveTo>
                  <a:lnTo>
                    <a:pt x="0" y="45"/>
                  </a:lnTo>
                </a:path>
                <a:path w="25400" h="381635">
                  <a:moveTo>
                    <a:pt x="0" y="45"/>
                  </a:moveTo>
                  <a:lnTo>
                    <a:pt x="0" y="381011"/>
                  </a:lnTo>
                </a:path>
              </a:pathLst>
            </a:custGeom>
            <a:ln w="10606">
              <a:solidFill>
                <a:srgbClr val="000000"/>
              </a:solidFill>
            </a:ln>
          </p:spPr>
          <p:txBody>
            <a:bodyPr wrap="square" lIns="0" tIns="0" rIns="0" bIns="0" rtlCol="0"/>
            <a:lstStyle/>
            <a:p>
              <a:endParaRPr/>
            </a:p>
          </p:txBody>
        </p:sp>
        <p:sp>
          <p:nvSpPr>
            <p:cNvPr id="107" name="object 107"/>
            <p:cNvSpPr/>
            <p:nvPr/>
          </p:nvSpPr>
          <p:spPr>
            <a:xfrm>
              <a:off x="1636345" y="3624099"/>
              <a:ext cx="25400" cy="575310"/>
            </a:xfrm>
            <a:custGeom>
              <a:avLst/>
              <a:gdLst/>
              <a:ahLst/>
              <a:cxnLst/>
              <a:rect l="l" t="t" r="r" b="b"/>
              <a:pathLst>
                <a:path w="25400" h="575310">
                  <a:moveTo>
                    <a:pt x="25291" y="0"/>
                  </a:moveTo>
                  <a:lnTo>
                    <a:pt x="0" y="0"/>
                  </a:lnTo>
                  <a:lnTo>
                    <a:pt x="0" y="575188"/>
                  </a:lnTo>
                  <a:lnTo>
                    <a:pt x="25291" y="575188"/>
                  </a:lnTo>
                  <a:lnTo>
                    <a:pt x="25291" y="0"/>
                  </a:lnTo>
                  <a:close/>
                </a:path>
              </a:pathLst>
            </a:custGeom>
            <a:solidFill>
              <a:srgbClr val="0000FF"/>
            </a:solidFill>
          </p:spPr>
          <p:txBody>
            <a:bodyPr wrap="square" lIns="0" tIns="0" rIns="0" bIns="0" rtlCol="0"/>
            <a:lstStyle/>
            <a:p>
              <a:endParaRPr/>
            </a:p>
          </p:txBody>
        </p:sp>
        <p:sp>
          <p:nvSpPr>
            <p:cNvPr id="108" name="object 108"/>
            <p:cNvSpPr/>
            <p:nvPr/>
          </p:nvSpPr>
          <p:spPr>
            <a:xfrm>
              <a:off x="1636345" y="3624099"/>
              <a:ext cx="25400" cy="575310"/>
            </a:xfrm>
            <a:custGeom>
              <a:avLst/>
              <a:gdLst/>
              <a:ahLst/>
              <a:cxnLst/>
              <a:rect l="l" t="t" r="r" b="b"/>
              <a:pathLst>
                <a:path w="25400" h="575310">
                  <a:moveTo>
                    <a:pt x="0" y="575188"/>
                  </a:moveTo>
                  <a:lnTo>
                    <a:pt x="25291" y="575188"/>
                  </a:lnTo>
                  <a:lnTo>
                    <a:pt x="25291" y="0"/>
                  </a:lnTo>
                  <a:lnTo>
                    <a:pt x="0" y="0"/>
                  </a:lnTo>
                  <a:lnTo>
                    <a:pt x="0" y="575188"/>
                  </a:lnTo>
                  <a:close/>
                </a:path>
                <a:path w="25400" h="575310">
                  <a:moveTo>
                    <a:pt x="0" y="575188"/>
                  </a:moveTo>
                  <a:lnTo>
                    <a:pt x="25268" y="575188"/>
                  </a:lnTo>
                </a:path>
                <a:path w="25400" h="575310">
                  <a:moveTo>
                    <a:pt x="25268" y="575188"/>
                  </a:moveTo>
                  <a:lnTo>
                    <a:pt x="25268" y="0"/>
                  </a:lnTo>
                </a:path>
                <a:path w="25400" h="575310">
                  <a:moveTo>
                    <a:pt x="25268" y="0"/>
                  </a:moveTo>
                  <a:lnTo>
                    <a:pt x="0" y="0"/>
                  </a:lnTo>
                </a:path>
                <a:path w="25400" h="575310">
                  <a:moveTo>
                    <a:pt x="0" y="0"/>
                  </a:moveTo>
                  <a:lnTo>
                    <a:pt x="0" y="575188"/>
                  </a:lnTo>
                </a:path>
              </a:pathLst>
            </a:custGeom>
            <a:ln w="10606">
              <a:solidFill>
                <a:srgbClr val="000000"/>
              </a:solidFill>
            </a:ln>
          </p:spPr>
          <p:txBody>
            <a:bodyPr wrap="square" lIns="0" tIns="0" rIns="0" bIns="0" rtlCol="0"/>
            <a:lstStyle/>
            <a:p>
              <a:endParaRPr/>
            </a:p>
          </p:txBody>
        </p:sp>
        <p:sp>
          <p:nvSpPr>
            <p:cNvPr id="109" name="object 109"/>
            <p:cNvSpPr/>
            <p:nvPr/>
          </p:nvSpPr>
          <p:spPr>
            <a:xfrm>
              <a:off x="2211864" y="3491929"/>
              <a:ext cx="26034" cy="707390"/>
            </a:xfrm>
            <a:custGeom>
              <a:avLst/>
              <a:gdLst/>
              <a:ahLst/>
              <a:cxnLst/>
              <a:rect l="l" t="t" r="r" b="b"/>
              <a:pathLst>
                <a:path w="26035" h="707389">
                  <a:moveTo>
                    <a:pt x="25563" y="0"/>
                  </a:moveTo>
                  <a:lnTo>
                    <a:pt x="0" y="0"/>
                  </a:lnTo>
                  <a:lnTo>
                    <a:pt x="0" y="707359"/>
                  </a:lnTo>
                  <a:lnTo>
                    <a:pt x="25563" y="707359"/>
                  </a:lnTo>
                  <a:lnTo>
                    <a:pt x="25563" y="0"/>
                  </a:lnTo>
                  <a:close/>
                </a:path>
              </a:pathLst>
            </a:custGeom>
            <a:solidFill>
              <a:srgbClr val="0000FF"/>
            </a:solidFill>
          </p:spPr>
          <p:txBody>
            <a:bodyPr wrap="square" lIns="0" tIns="0" rIns="0" bIns="0" rtlCol="0"/>
            <a:lstStyle/>
            <a:p>
              <a:endParaRPr/>
            </a:p>
          </p:txBody>
        </p:sp>
        <p:sp>
          <p:nvSpPr>
            <p:cNvPr id="110" name="object 110"/>
            <p:cNvSpPr/>
            <p:nvPr/>
          </p:nvSpPr>
          <p:spPr>
            <a:xfrm>
              <a:off x="2211864" y="3491929"/>
              <a:ext cx="26034" cy="707390"/>
            </a:xfrm>
            <a:custGeom>
              <a:avLst/>
              <a:gdLst/>
              <a:ahLst/>
              <a:cxnLst/>
              <a:rect l="l" t="t" r="r" b="b"/>
              <a:pathLst>
                <a:path w="26035" h="707389">
                  <a:moveTo>
                    <a:pt x="0" y="707359"/>
                  </a:moveTo>
                  <a:lnTo>
                    <a:pt x="25563" y="707359"/>
                  </a:lnTo>
                  <a:lnTo>
                    <a:pt x="25563" y="0"/>
                  </a:lnTo>
                  <a:lnTo>
                    <a:pt x="0" y="0"/>
                  </a:lnTo>
                  <a:lnTo>
                    <a:pt x="0" y="707359"/>
                  </a:lnTo>
                  <a:close/>
                </a:path>
                <a:path w="26035" h="707389">
                  <a:moveTo>
                    <a:pt x="0" y="707359"/>
                  </a:moveTo>
                  <a:lnTo>
                    <a:pt x="25495" y="707359"/>
                  </a:lnTo>
                </a:path>
                <a:path w="26035" h="707389">
                  <a:moveTo>
                    <a:pt x="25495" y="707359"/>
                  </a:moveTo>
                  <a:lnTo>
                    <a:pt x="25495" y="45"/>
                  </a:lnTo>
                </a:path>
                <a:path w="26035" h="707389">
                  <a:moveTo>
                    <a:pt x="25495" y="45"/>
                  </a:moveTo>
                  <a:lnTo>
                    <a:pt x="0" y="45"/>
                  </a:lnTo>
                </a:path>
                <a:path w="26035" h="707389">
                  <a:moveTo>
                    <a:pt x="0" y="45"/>
                  </a:moveTo>
                  <a:lnTo>
                    <a:pt x="0" y="707359"/>
                  </a:lnTo>
                </a:path>
              </a:pathLst>
            </a:custGeom>
            <a:ln w="10606">
              <a:solidFill>
                <a:srgbClr val="000000"/>
              </a:solidFill>
            </a:ln>
          </p:spPr>
          <p:txBody>
            <a:bodyPr wrap="square" lIns="0" tIns="0" rIns="0" bIns="0" rtlCol="0"/>
            <a:lstStyle/>
            <a:p>
              <a:endParaRPr/>
            </a:p>
          </p:txBody>
        </p:sp>
        <p:sp>
          <p:nvSpPr>
            <p:cNvPr id="111" name="object 111"/>
            <p:cNvSpPr/>
            <p:nvPr/>
          </p:nvSpPr>
          <p:spPr>
            <a:xfrm>
              <a:off x="2787497" y="3451951"/>
              <a:ext cx="25400" cy="747395"/>
            </a:xfrm>
            <a:custGeom>
              <a:avLst/>
              <a:gdLst/>
              <a:ahLst/>
              <a:cxnLst/>
              <a:rect l="l" t="t" r="r" b="b"/>
              <a:pathLst>
                <a:path w="25400" h="747395">
                  <a:moveTo>
                    <a:pt x="25291" y="0"/>
                  </a:moveTo>
                  <a:lnTo>
                    <a:pt x="0" y="0"/>
                  </a:lnTo>
                  <a:lnTo>
                    <a:pt x="0" y="747336"/>
                  </a:lnTo>
                  <a:lnTo>
                    <a:pt x="25291" y="747336"/>
                  </a:lnTo>
                  <a:lnTo>
                    <a:pt x="25291" y="0"/>
                  </a:lnTo>
                  <a:close/>
                </a:path>
              </a:pathLst>
            </a:custGeom>
            <a:solidFill>
              <a:srgbClr val="0000FF"/>
            </a:solidFill>
          </p:spPr>
          <p:txBody>
            <a:bodyPr wrap="square" lIns="0" tIns="0" rIns="0" bIns="0" rtlCol="0"/>
            <a:lstStyle/>
            <a:p>
              <a:endParaRPr/>
            </a:p>
          </p:txBody>
        </p:sp>
        <p:sp>
          <p:nvSpPr>
            <p:cNvPr id="112" name="object 112"/>
            <p:cNvSpPr/>
            <p:nvPr/>
          </p:nvSpPr>
          <p:spPr>
            <a:xfrm>
              <a:off x="2787497" y="3451951"/>
              <a:ext cx="25400" cy="747395"/>
            </a:xfrm>
            <a:custGeom>
              <a:avLst/>
              <a:gdLst/>
              <a:ahLst/>
              <a:cxnLst/>
              <a:rect l="l" t="t" r="r" b="b"/>
              <a:pathLst>
                <a:path w="25400" h="747395">
                  <a:moveTo>
                    <a:pt x="0" y="747336"/>
                  </a:moveTo>
                  <a:lnTo>
                    <a:pt x="25291" y="747336"/>
                  </a:lnTo>
                  <a:lnTo>
                    <a:pt x="25291" y="0"/>
                  </a:lnTo>
                  <a:lnTo>
                    <a:pt x="0" y="0"/>
                  </a:lnTo>
                  <a:lnTo>
                    <a:pt x="0" y="747336"/>
                  </a:lnTo>
                  <a:close/>
                </a:path>
                <a:path w="25400" h="747395">
                  <a:moveTo>
                    <a:pt x="0" y="747336"/>
                  </a:moveTo>
                  <a:lnTo>
                    <a:pt x="25382" y="747336"/>
                  </a:lnTo>
                </a:path>
                <a:path w="25400" h="747395">
                  <a:moveTo>
                    <a:pt x="25382" y="747336"/>
                  </a:moveTo>
                  <a:lnTo>
                    <a:pt x="25382" y="22"/>
                  </a:lnTo>
                </a:path>
                <a:path w="25400" h="747395">
                  <a:moveTo>
                    <a:pt x="25382" y="22"/>
                  </a:moveTo>
                  <a:lnTo>
                    <a:pt x="0" y="22"/>
                  </a:lnTo>
                </a:path>
                <a:path w="25400" h="747395">
                  <a:moveTo>
                    <a:pt x="0" y="22"/>
                  </a:moveTo>
                  <a:lnTo>
                    <a:pt x="0" y="747336"/>
                  </a:lnTo>
                </a:path>
              </a:pathLst>
            </a:custGeom>
            <a:ln w="10606">
              <a:solidFill>
                <a:srgbClr val="000000"/>
              </a:solidFill>
            </a:ln>
          </p:spPr>
          <p:txBody>
            <a:bodyPr wrap="square" lIns="0" tIns="0" rIns="0" bIns="0" rtlCol="0"/>
            <a:lstStyle/>
            <a:p>
              <a:endParaRPr/>
            </a:p>
          </p:txBody>
        </p:sp>
        <p:sp>
          <p:nvSpPr>
            <p:cNvPr id="113" name="object 113"/>
            <p:cNvSpPr/>
            <p:nvPr/>
          </p:nvSpPr>
          <p:spPr>
            <a:xfrm>
              <a:off x="3363243" y="2381484"/>
              <a:ext cx="25400" cy="1818005"/>
            </a:xfrm>
            <a:custGeom>
              <a:avLst/>
              <a:gdLst/>
              <a:ahLst/>
              <a:cxnLst/>
              <a:rect l="l" t="t" r="r" b="b"/>
              <a:pathLst>
                <a:path w="25400" h="1818004">
                  <a:moveTo>
                    <a:pt x="25291" y="0"/>
                  </a:moveTo>
                  <a:lnTo>
                    <a:pt x="0" y="0"/>
                  </a:lnTo>
                  <a:lnTo>
                    <a:pt x="0" y="1817803"/>
                  </a:lnTo>
                  <a:lnTo>
                    <a:pt x="25291" y="1817803"/>
                  </a:lnTo>
                  <a:lnTo>
                    <a:pt x="25291" y="0"/>
                  </a:lnTo>
                  <a:close/>
                </a:path>
              </a:pathLst>
            </a:custGeom>
            <a:solidFill>
              <a:srgbClr val="0000FF"/>
            </a:solidFill>
          </p:spPr>
          <p:txBody>
            <a:bodyPr wrap="square" lIns="0" tIns="0" rIns="0" bIns="0" rtlCol="0"/>
            <a:lstStyle/>
            <a:p>
              <a:endParaRPr/>
            </a:p>
          </p:txBody>
        </p:sp>
        <p:sp>
          <p:nvSpPr>
            <p:cNvPr id="114" name="object 114"/>
            <p:cNvSpPr/>
            <p:nvPr/>
          </p:nvSpPr>
          <p:spPr>
            <a:xfrm>
              <a:off x="3363243" y="2381484"/>
              <a:ext cx="25400" cy="1818005"/>
            </a:xfrm>
            <a:custGeom>
              <a:avLst/>
              <a:gdLst/>
              <a:ahLst/>
              <a:cxnLst/>
              <a:rect l="l" t="t" r="r" b="b"/>
              <a:pathLst>
                <a:path w="25400" h="1818004">
                  <a:moveTo>
                    <a:pt x="0" y="1817803"/>
                  </a:moveTo>
                  <a:lnTo>
                    <a:pt x="25291" y="1817803"/>
                  </a:lnTo>
                  <a:lnTo>
                    <a:pt x="25291" y="0"/>
                  </a:lnTo>
                  <a:lnTo>
                    <a:pt x="0" y="0"/>
                  </a:lnTo>
                  <a:lnTo>
                    <a:pt x="0" y="1817803"/>
                  </a:lnTo>
                  <a:close/>
                </a:path>
                <a:path w="25400" h="1818004">
                  <a:moveTo>
                    <a:pt x="0" y="1817803"/>
                  </a:moveTo>
                  <a:lnTo>
                    <a:pt x="25268" y="1817803"/>
                  </a:lnTo>
                </a:path>
                <a:path w="25400" h="1818004">
                  <a:moveTo>
                    <a:pt x="25268" y="1817803"/>
                  </a:moveTo>
                  <a:lnTo>
                    <a:pt x="25268" y="113"/>
                  </a:lnTo>
                </a:path>
                <a:path w="25400" h="1818004">
                  <a:moveTo>
                    <a:pt x="25268" y="113"/>
                  </a:moveTo>
                  <a:lnTo>
                    <a:pt x="0" y="113"/>
                  </a:lnTo>
                </a:path>
                <a:path w="25400" h="1818004">
                  <a:moveTo>
                    <a:pt x="0" y="113"/>
                  </a:moveTo>
                  <a:lnTo>
                    <a:pt x="0" y="1817803"/>
                  </a:lnTo>
                </a:path>
              </a:pathLst>
            </a:custGeom>
            <a:ln w="10606">
              <a:solidFill>
                <a:srgbClr val="000000"/>
              </a:solidFill>
            </a:ln>
          </p:spPr>
          <p:txBody>
            <a:bodyPr wrap="square" lIns="0" tIns="0" rIns="0" bIns="0" rtlCol="0"/>
            <a:lstStyle/>
            <a:p>
              <a:endParaRPr/>
            </a:p>
          </p:txBody>
        </p:sp>
        <p:sp>
          <p:nvSpPr>
            <p:cNvPr id="115" name="object 115"/>
            <p:cNvSpPr/>
            <p:nvPr/>
          </p:nvSpPr>
          <p:spPr>
            <a:xfrm>
              <a:off x="3938989" y="2916786"/>
              <a:ext cx="25400" cy="1282700"/>
            </a:xfrm>
            <a:custGeom>
              <a:avLst/>
              <a:gdLst/>
              <a:ahLst/>
              <a:cxnLst/>
              <a:rect l="l" t="t" r="r" b="b"/>
              <a:pathLst>
                <a:path w="25400" h="1282700">
                  <a:moveTo>
                    <a:pt x="25291" y="0"/>
                  </a:moveTo>
                  <a:lnTo>
                    <a:pt x="0" y="0"/>
                  </a:lnTo>
                  <a:lnTo>
                    <a:pt x="0" y="1282502"/>
                  </a:lnTo>
                  <a:lnTo>
                    <a:pt x="25291" y="1282502"/>
                  </a:lnTo>
                  <a:lnTo>
                    <a:pt x="25291" y="0"/>
                  </a:lnTo>
                  <a:close/>
                </a:path>
              </a:pathLst>
            </a:custGeom>
            <a:solidFill>
              <a:srgbClr val="0000FF"/>
            </a:solidFill>
          </p:spPr>
          <p:txBody>
            <a:bodyPr wrap="square" lIns="0" tIns="0" rIns="0" bIns="0" rtlCol="0"/>
            <a:lstStyle/>
            <a:p>
              <a:endParaRPr/>
            </a:p>
          </p:txBody>
        </p:sp>
        <p:sp>
          <p:nvSpPr>
            <p:cNvPr id="116" name="object 116"/>
            <p:cNvSpPr/>
            <p:nvPr/>
          </p:nvSpPr>
          <p:spPr>
            <a:xfrm>
              <a:off x="3938989" y="2916786"/>
              <a:ext cx="25400" cy="1282700"/>
            </a:xfrm>
            <a:custGeom>
              <a:avLst/>
              <a:gdLst/>
              <a:ahLst/>
              <a:cxnLst/>
              <a:rect l="l" t="t" r="r" b="b"/>
              <a:pathLst>
                <a:path w="25400" h="1282700">
                  <a:moveTo>
                    <a:pt x="0" y="1282502"/>
                  </a:moveTo>
                  <a:lnTo>
                    <a:pt x="25291" y="1282502"/>
                  </a:lnTo>
                  <a:lnTo>
                    <a:pt x="25291" y="0"/>
                  </a:lnTo>
                  <a:lnTo>
                    <a:pt x="0" y="0"/>
                  </a:lnTo>
                  <a:lnTo>
                    <a:pt x="0" y="1282502"/>
                  </a:lnTo>
                  <a:close/>
                </a:path>
                <a:path w="25400" h="1282700">
                  <a:moveTo>
                    <a:pt x="0" y="1282502"/>
                  </a:moveTo>
                  <a:lnTo>
                    <a:pt x="25268" y="1282502"/>
                  </a:lnTo>
                </a:path>
                <a:path w="25400" h="1282700">
                  <a:moveTo>
                    <a:pt x="25268" y="1282502"/>
                  </a:moveTo>
                  <a:lnTo>
                    <a:pt x="25268" y="0"/>
                  </a:lnTo>
                </a:path>
                <a:path w="25400" h="1282700">
                  <a:moveTo>
                    <a:pt x="25268" y="0"/>
                  </a:moveTo>
                  <a:lnTo>
                    <a:pt x="0" y="0"/>
                  </a:lnTo>
                </a:path>
                <a:path w="25400" h="1282700">
                  <a:moveTo>
                    <a:pt x="0" y="0"/>
                  </a:moveTo>
                  <a:lnTo>
                    <a:pt x="0" y="1282502"/>
                  </a:lnTo>
                </a:path>
              </a:pathLst>
            </a:custGeom>
            <a:ln w="10606">
              <a:solidFill>
                <a:srgbClr val="000000"/>
              </a:solidFill>
            </a:ln>
          </p:spPr>
          <p:txBody>
            <a:bodyPr wrap="square" lIns="0" tIns="0" rIns="0" bIns="0" rtlCol="0"/>
            <a:lstStyle/>
            <a:p>
              <a:endParaRPr/>
            </a:p>
          </p:txBody>
        </p:sp>
        <p:sp>
          <p:nvSpPr>
            <p:cNvPr id="117" name="object 117"/>
            <p:cNvSpPr/>
            <p:nvPr/>
          </p:nvSpPr>
          <p:spPr>
            <a:xfrm>
              <a:off x="4514395" y="3642864"/>
              <a:ext cx="26034" cy="556895"/>
            </a:xfrm>
            <a:custGeom>
              <a:avLst/>
              <a:gdLst/>
              <a:ahLst/>
              <a:cxnLst/>
              <a:rect l="l" t="t" r="r" b="b"/>
              <a:pathLst>
                <a:path w="26035" h="556895">
                  <a:moveTo>
                    <a:pt x="25563" y="0"/>
                  </a:moveTo>
                  <a:lnTo>
                    <a:pt x="0" y="0"/>
                  </a:lnTo>
                  <a:lnTo>
                    <a:pt x="0" y="556423"/>
                  </a:lnTo>
                  <a:lnTo>
                    <a:pt x="25563" y="556423"/>
                  </a:lnTo>
                  <a:lnTo>
                    <a:pt x="25563" y="0"/>
                  </a:lnTo>
                  <a:close/>
                </a:path>
              </a:pathLst>
            </a:custGeom>
            <a:solidFill>
              <a:srgbClr val="0000FF"/>
            </a:solidFill>
          </p:spPr>
          <p:txBody>
            <a:bodyPr wrap="square" lIns="0" tIns="0" rIns="0" bIns="0" rtlCol="0"/>
            <a:lstStyle/>
            <a:p>
              <a:endParaRPr/>
            </a:p>
          </p:txBody>
        </p:sp>
        <p:sp>
          <p:nvSpPr>
            <p:cNvPr id="118" name="object 118"/>
            <p:cNvSpPr/>
            <p:nvPr/>
          </p:nvSpPr>
          <p:spPr>
            <a:xfrm>
              <a:off x="4514395" y="3642864"/>
              <a:ext cx="26034" cy="556895"/>
            </a:xfrm>
            <a:custGeom>
              <a:avLst/>
              <a:gdLst/>
              <a:ahLst/>
              <a:cxnLst/>
              <a:rect l="l" t="t" r="r" b="b"/>
              <a:pathLst>
                <a:path w="26035" h="556895">
                  <a:moveTo>
                    <a:pt x="0" y="556423"/>
                  </a:moveTo>
                  <a:lnTo>
                    <a:pt x="25563" y="556423"/>
                  </a:lnTo>
                  <a:lnTo>
                    <a:pt x="25563" y="0"/>
                  </a:lnTo>
                  <a:lnTo>
                    <a:pt x="0" y="0"/>
                  </a:lnTo>
                  <a:lnTo>
                    <a:pt x="0" y="556423"/>
                  </a:lnTo>
                  <a:close/>
                </a:path>
                <a:path w="26035" h="556895">
                  <a:moveTo>
                    <a:pt x="0" y="556423"/>
                  </a:moveTo>
                  <a:lnTo>
                    <a:pt x="25608" y="556423"/>
                  </a:lnTo>
                </a:path>
                <a:path w="26035" h="556895">
                  <a:moveTo>
                    <a:pt x="25608" y="556423"/>
                  </a:moveTo>
                  <a:lnTo>
                    <a:pt x="25608" y="45"/>
                  </a:lnTo>
                </a:path>
                <a:path w="26035" h="556895">
                  <a:moveTo>
                    <a:pt x="25608" y="45"/>
                  </a:moveTo>
                  <a:lnTo>
                    <a:pt x="0" y="45"/>
                  </a:lnTo>
                </a:path>
                <a:path w="26035" h="556895">
                  <a:moveTo>
                    <a:pt x="0" y="45"/>
                  </a:moveTo>
                  <a:lnTo>
                    <a:pt x="0" y="556423"/>
                  </a:lnTo>
                </a:path>
              </a:pathLst>
            </a:custGeom>
            <a:ln w="10606">
              <a:solidFill>
                <a:srgbClr val="000000"/>
              </a:solidFill>
            </a:ln>
          </p:spPr>
          <p:txBody>
            <a:bodyPr wrap="square" lIns="0" tIns="0" rIns="0" bIns="0" rtlCol="0"/>
            <a:lstStyle/>
            <a:p>
              <a:endParaRPr/>
            </a:p>
          </p:txBody>
        </p:sp>
        <p:sp>
          <p:nvSpPr>
            <p:cNvPr id="119" name="object 119"/>
            <p:cNvSpPr/>
            <p:nvPr/>
          </p:nvSpPr>
          <p:spPr>
            <a:xfrm>
              <a:off x="5090141" y="2981149"/>
              <a:ext cx="25400" cy="1218565"/>
            </a:xfrm>
            <a:custGeom>
              <a:avLst/>
              <a:gdLst/>
              <a:ahLst/>
              <a:cxnLst/>
              <a:rect l="l" t="t" r="r" b="b"/>
              <a:pathLst>
                <a:path w="25400" h="1218564">
                  <a:moveTo>
                    <a:pt x="25291" y="0"/>
                  </a:moveTo>
                  <a:lnTo>
                    <a:pt x="0" y="0"/>
                  </a:lnTo>
                  <a:lnTo>
                    <a:pt x="0" y="1218138"/>
                  </a:lnTo>
                  <a:lnTo>
                    <a:pt x="25291" y="1218138"/>
                  </a:lnTo>
                  <a:lnTo>
                    <a:pt x="25291" y="0"/>
                  </a:lnTo>
                  <a:close/>
                </a:path>
              </a:pathLst>
            </a:custGeom>
            <a:solidFill>
              <a:srgbClr val="0000FF"/>
            </a:solidFill>
          </p:spPr>
          <p:txBody>
            <a:bodyPr wrap="square" lIns="0" tIns="0" rIns="0" bIns="0" rtlCol="0"/>
            <a:lstStyle/>
            <a:p>
              <a:endParaRPr/>
            </a:p>
          </p:txBody>
        </p:sp>
        <p:sp>
          <p:nvSpPr>
            <p:cNvPr id="120" name="object 120"/>
            <p:cNvSpPr/>
            <p:nvPr/>
          </p:nvSpPr>
          <p:spPr>
            <a:xfrm>
              <a:off x="5090141" y="2981149"/>
              <a:ext cx="25400" cy="1218565"/>
            </a:xfrm>
            <a:custGeom>
              <a:avLst/>
              <a:gdLst/>
              <a:ahLst/>
              <a:cxnLst/>
              <a:rect l="l" t="t" r="r" b="b"/>
              <a:pathLst>
                <a:path w="25400" h="1218564">
                  <a:moveTo>
                    <a:pt x="0" y="1218138"/>
                  </a:moveTo>
                  <a:lnTo>
                    <a:pt x="25291" y="1218138"/>
                  </a:lnTo>
                  <a:lnTo>
                    <a:pt x="25291" y="0"/>
                  </a:lnTo>
                  <a:lnTo>
                    <a:pt x="0" y="0"/>
                  </a:lnTo>
                  <a:lnTo>
                    <a:pt x="0" y="1218138"/>
                  </a:lnTo>
                  <a:close/>
                </a:path>
                <a:path w="25400" h="1218564">
                  <a:moveTo>
                    <a:pt x="0" y="1218138"/>
                  </a:moveTo>
                  <a:lnTo>
                    <a:pt x="25268" y="1218138"/>
                  </a:lnTo>
                </a:path>
                <a:path w="25400" h="1218564">
                  <a:moveTo>
                    <a:pt x="25268" y="1218138"/>
                  </a:moveTo>
                  <a:lnTo>
                    <a:pt x="25268" y="113"/>
                  </a:lnTo>
                </a:path>
                <a:path w="25400" h="1218564">
                  <a:moveTo>
                    <a:pt x="25268" y="113"/>
                  </a:moveTo>
                  <a:lnTo>
                    <a:pt x="0" y="113"/>
                  </a:lnTo>
                </a:path>
                <a:path w="25400" h="1218564">
                  <a:moveTo>
                    <a:pt x="0" y="113"/>
                  </a:moveTo>
                  <a:lnTo>
                    <a:pt x="0" y="1218138"/>
                  </a:lnTo>
                </a:path>
              </a:pathLst>
            </a:custGeom>
            <a:ln w="10606">
              <a:solidFill>
                <a:srgbClr val="000000"/>
              </a:solidFill>
            </a:ln>
          </p:spPr>
          <p:txBody>
            <a:bodyPr wrap="square" lIns="0" tIns="0" rIns="0" bIns="0" rtlCol="0"/>
            <a:lstStyle/>
            <a:p>
              <a:endParaRPr/>
            </a:p>
          </p:txBody>
        </p:sp>
        <p:sp>
          <p:nvSpPr>
            <p:cNvPr id="121" name="object 121"/>
            <p:cNvSpPr/>
            <p:nvPr/>
          </p:nvSpPr>
          <p:spPr>
            <a:xfrm>
              <a:off x="5665887" y="3448687"/>
              <a:ext cx="26670" cy="751205"/>
            </a:xfrm>
            <a:custGeom>
              <a:avLst/>
              <a:gdLst/>
              <a:ahLst/>
              <a:cxnLst/>
              <a:rect l="l" t="t" r="r" b="b"/>
              <a:pathLst>
                <a:path w="26670" h="751204">
                  <a:moveTo>
                    <a:pt x="26107" y="0"/>
                  </a:moveTo>
                  <a:lnTo>
                    <a:pt x="0" y="0"/>
                  </a:lnTo>
                  <a:lnTo>
                    <a:pt x="0" y="750600"/>
                  </a:lnTo>
                  <a:lnTo>
                    <a:pt x="26107" y="750600"/>
                  </a:lnTo>
                  <a:lnTo>
                    <a:pt x="26107" y="0"/>
                  </a:lnTo>
                  <a:close/>
                </a:path>
              </a:pathLst>
            </a:custGeom>
            <a:solidFill>
              <a:srgbClr val="0000FF"/>
            </a:solidFill>
          </p:spPr>
          <p:txBody>
            <a:bodyPr wrap="square" lIns="0" tIns="0" rIns="0" bIns="0" rtlCol="0"/>
            <a:lstStyle/>
            <a:p>
              <a:endParaRPr/>
            </a:p>
          </p:txBody>
        </p:sp>
        <p:sp>
          <p:nvSpPr>
            <p:cNvPr id="122" name="object 122"/>
            <p:cNvSpPr/>
            <p:nvPr/>
          </p:nvSpPr>
          <p:spPr>
            <a:xfrm>
              <a:off x="5665887" y="3448687"/>
              <a:ext cx="26670" cy="751205"/>
            </a:xfrm>
            <a:custGeom>
              <a:avLst/>
              <a:gdLst/>
              <a:ahLst/>
              <a:cxnLst/>
              <a:rect l="l" t="t" r="r" b="b"/>
              <a:pathLst>
                <a:path w="26670" h="751204">
                  <a:moveTo>
                    <a:pt x="0" y="750600"/>
                  </a:moveTo>
                  <a:lnTo>
                    <a:pt x="26107" y="750600"/>
                  </a:lnTo>
                  <a:lnTo>
                    <a:pt x="26107" y="0"/>
                  </a:lnTo>
                  <a:lnTo>
                    <a:pt x="0" y="0"/>
                  </a:lnTo>
                  <a:lnTo>
                    <a:pt x="0" y="750600"/>
                  </a:lnTo>
                  <a:close/>
                </a:path>
                <a:path w="26670" h="751204">
                  <a:moveTo>
                    <a:pt x="0" y="750600"/>
                  </a:moveTo>
                  <a:lnTo>
                    <a:pt x="26062" y="750600"/>
                  </a:lnTo>
                </a:path>
                <a:path w="26670" h="751204">
                  <a:moveTo>
                    <a:pt x="26062" y="750600"/>
                  </a:moveTo>
                  <a:lnTo>
                    <a:pt x="26062" y="0"/>
                  </a:lnTo>
                </a:path>
                <a:path w="26670" h="751204">
                  <a:moveTo>
                    <a:pt x="26062" y="0"/>
                  </a:moveTo>
                  <a:lnTo>
                    <a:pt x="0" y="0"/>
                  </a:lnTo>
                </a:path>
                <a:path w="26670" h="751204">
                  <a:moveTo>
                    <a:pt x="0" y="0"/>
                  </a:moveTo>
                  <a:lnTo>
                    <a:pt x="0" y="750600"/>
                  </a:lnTo>
                </a:path>
              </a:pathLst>
            </a:custGeom>
            <a:ln w="10606">
              <a:solidFill>
                <a:srgbClr val="000000"/>
              </a:solidFill>
            </a:ln>
          </p:spPr>
          <p:txBody>
            <a:bodyPr wrap="square" lIns="0" tIns="0" rIns="0" bIns="0" rtlCol="0"/>
            <a:lstStyle/>
            <a:p>
              <a:endParaRPr/>
            </a:p>
          </p:txBody>
        </p:sp>
        <p:sp>
          <p:nvSpPr>
            <p:cNvPr id="123" name="object 123"/>
            <p:cNvSpPr/>
            <p:nvPr/>
          </p:nvSpPr>
          <p:spPr>
            <a:xfrm>
              <a:off x="6240840" y="2649135"/>
              <a:ext cx="26670" cy="1550670"/>
            </a:xfrm>
            <a:custGeom>
              <a:avLst/>
              <a:gdLst/>
              <a:ahLst/>
              <a:cxnLst/>
              <a:rect l="l" t="t" r="r" b="b"/>
              <a:pathLst>
                <a:path w="26670" h="1550670">
                  <a:moveTo>
                    <a:pt x="26107" y="0"/>
                  </a:moveTo>
                  <a:lnTo>
                    <a:pt x="0" y="0"/>
                  </a:lnTo>
                  <a:lnTo>
                    <a:pt x="0" y="1550152"/>
                  </a:lnTo>
                  <a:lnTo>
                    <a:pt x="26107" y="1550152"/>
                  </a:lnTo>
                  <a:lnTo>
                    <a:pt x="26107" y="0"/>
                  </a:lnTo>
                  <a:close/>
                </a:path>
              </a:pathLst>
            </a:custGeom>
            <a:solidFill>
              <a:srgbClr val="0000FF"/>
            </a:solidFill>
          </p:spPr>
          <p:txBody>
            <a:bodyPr wrap="square" lIns="0" tIns="0" rIns="0" bIns="0" rtlCol="0"/>
            <a:lstStyle/>
            <a:p>
              <a:endParaRPr/>
            </a:p>
          </p:txBody>
        </p:sp>
        <p:sp>
          <p:nvSpPr>
            <p:cNvPr id="124" name="object 124"/>
            <p:cNvSpPr/>
            <p:nvPr/>
          </p:nvSpPr>
          <p:spPr>
            <a:xfrm>
              <a:off x="6240840" y="2649135"/>
              <a:ext cx="26670" cy="1550670"/>
            </a:xfrm>
            <a:custGeom>
              <a:avLst/>
              <a:gdLst/>
              <a:ahLst/>
              <a:cxnLst/>
              <a:rect l="l" t="t" r="r" b="b"/>
              <a:pathLst>
                <a:path w="26670" h="1550670">
                  <a:moveTo>
                    <a:pt x="0" y="1550152"/>
                  </a:moveTo>
                  <a:lnTo>
                    <a:pt x="26107" y="1550152"/>
                  </a:lnTo>
                  <a:lnTo>
                    <a:pt x="26107" y="0"/>
                  </a:lnTo>
                  <a:lnTo>
                    <a:pt x="0" y="0"/>
                  </a:lnTo>
                  <a:lnTo>
                    <a:pt x="0" y="1550152"/>
                  </a:lnTo>
                  <a:close/>
                </a:path>
                <a:path w="26670" h="1550670">
                  <a:moveTo>
                    <a:pt x="0" y="1550152"/>
                  </a:moveTo>
                  <a:lnTo>
                    <a:pt x="26062" y="1550152"/>
                  </a:lnTo>
                </a:path>
                <a:path w="26670" h="1550670">
                  <a:moveTo>
                    <a:pt x="26062" y="1550152"/>
                  </a:moveTo>
                  <a:lnTo>
                    <a:pt x="26062" y="0"/>
                  </a:lnTo>
                </a:path>
                <a:path w="26670" h="1550670">
                  <a:moveTo>
                    <a:pt x="26062" y="0"/>
                  </a:moveTo>
                  <a:lnTo>
                    <a:pt x="0" y="0"/>
                  </a:lnTo>
                </a:path>
                <a:path w="26670" h="1550670">
                  <a:moveTo>
                    <a:pt x="0" y="0"/>
                  </a:moveTo>
                  <a:lnTo>
                    <a:pt x="0" y="1550152"/>
                  </a:lnTo>
                </a:path>
              </a:pathLst>
            </a:custGeom>
            <a:ln w="10606">
              <a:solidFill>
                <a:srgbClr val="000000"/>
              </a:solidFill>
            </a:ln>
          </p:spPr>
          <p:txBody>
            <a:bodyPr wrap="square" lIns="0" tIns="0" rIns="0" bIns="0" rtlCol="0"/>
            <a:lstStyle/>
            <a:p>
              <a:endParaRPr/>
            </a:p>
          </p:txBody>
        </p:sp>
        <p:sp>
          <p:nvSpPr>
            <p:cNvPr id="125" name="object 125"/>
            <p:cNvSpPr/>
            <p:nvPr/>
          </p:nvSpPr>
          <p:spPr>
            <a:xfrm>
              <a:off x="6817039" y="2842451"/>
              <a:ext cx="25400" cy="1356995"/>
            </a:xfrm>
            <a:custGeom>
              <a:avLst/>
              <a:gdLst/>
              <a:ahLst/>
              <a:cxnLst/>
              <a:rect l="l" t="t" r="r" b="b"/>
              <a:pathLst>
                <a:path w="25400" h="1356995">
                  <a:moveTo>
                    <a:pt x="25291" y="0"/>
                  </a:moveTo>
                  <a:lnTo>
                    <a:pt x="0" y="0"/>
                  </a:lnTo>
                  <a:lnTo>
                    <a:pt x="0" y="1356836"/>
                  </a:lnTo>
                  <a:lnTo>
                    <a:pt x="25291" y="1356836"/>
                  </a:lnTo>
                  <a:lnTo>
                    <a:pt x="25291" y="0"/>
                  </a:lnTo>
                  <a:close/>
                </a:path>
              </a:pathLst>
            </a:custGeom>
            <a:solidFill>
              <a:srgbClr val="0000FF"/>
            </a:solidFill>
          </p:spPr>
          <p:txBody>
            <a:bodyPr wrap="square" lIns="0" tIns="0" rIns="0" bIns="0" rtlCol="0"/>
            <a:lstStyle/>
            <a:p>
              <a:endParaRPr/>
            </a:p>
          </p:txBody>
        </p:sp>
        <p:sp>
          <p:nvSpPr>
            <p:cNvPr id="126" name="object 126"/>
            <p:cNvSpPr/>
            <p:nvPr/>
          </p:nvSpPr>
          <p:spPr>
            <a:xfrm>
              <a:off x="6817039" y="2842451"/>
              <a:ext cx="25400" cy="1356995"/>
            </a:xfrm>
            <a:custGeom>
              <a:avLst/>
              <a:gdLst/>
              <a:ahLst/>
              <a:cxnLst/>
              <a:rect l="l" t="t" r="r" b="b"/>
              <a:pathLst>
                <a:path w="25400" h="1356995">
                  <a:moveTo>
                    <a:pt x="0" y="1356836"/>
                  </a:moveTo>
                  <a:lnTo>
                    <a:pt x="25291" y="1356836"/>
                  </a:lnTo>
                  <a:lnTo>
                    <a:pt x="25291" y="0"/>
                  </a:lnTo>
                  <a:lnTo>
                    <a:pt x="0" y="0"/>
                  </a:lnTo>
                  <a:lnTo>
                    <a:pt x="0" y="1356836"/>
                  </a:lnTo>
                  <a:close/>
                </a:path>
                <a:path w="25400" h="1356995">
                  <a:moveTo>
                    <a:pt x="0" y="1356836"/>
                  </a:moveTo>
                  <a:lnTo>
                    <a:pt x="25268" y="1356836"/>
                  </a:lnTo>
                </a:path>
                <a:path w="25400" h="1356995">
                  <a:moveTo>
                    <a:pt x="25268" y="1356836"/>
                  </a:moveTo>
                  <a:lnTo>
                    <a:pt x="25268" y="113"/>
                  </a:lnTo>
                </a:path>
                <a:path w="25400" h="1356995">
                  <a:moveTo>
                    <a:pt x="25268" y="113"/>
                  </a:moveTo>
                  <a:lnTo>
                    <a:pt x="0" y="113"/>
                  </a:lnTo>
                </a:path>
                <a:path w="25400" h="1356995">
                  <a:moveTo>
                    <a:pt x="0" y="113"/>
                  </a:moveTo>
                  <a:lnTo>
                    <a:pt x="0" y="1356836"/>
                  </a:lnTo>
                </a:path>
              </a:pathLst>
            </a:custGeom>
            <a:ln w="10606">
              <a:solidFill>
                <a:srgbClr val="000000"/>
              </a:solidFill>
            </a:ln>
          </p:spPr>
          <p:txBody>
            <a:bodyPr wrap="square" lIns="0" tIns="0" rIns="0" bIns="0" rtlCol="0"/>
            <a:lstStyle/>
            <a:p>
              <a:endParaRPr/>
            </a:p>
          </p:txBody>
        </p:sp>
        <p:sp>
          <p:nvSpPr>
            <p:cNvPr id="127" name="object 127"/>
            <p:cNvSpPr/>
            <p:nvPr/>
          </p:nvSpPr>
          <p:spPr>
            <a:xfrm>
              <a:off x="7392785" y="2941262"/>
              <a:ext cx="25400" cy="1258570"/>
            </a:xfrm>
            <a:custGeom>
              <a:avLst/>
              <a:gdLst/>
              <a:ahLst/>
              <a:cxnLst/>
              <a:rect l="l" t="t" r="r" b="b"/>
              <a:pathLst>
                <a:path w="25400" h="1258570">
                  <a:moveTo>
                    <a:pt x="25291" y="0"/>
                  </a:moveTo>
                  <a:lnTo>
                    <a:pt x="0" y="0"/>
                  </a:lnTo>
                  <a:lnTo>
                    <a:pt x="0" y="1258025"/>
                  </a:lnTo>
                  <a:lnTo>
                    <a:pt x="25291" y="1258025"/>
                  </a:lnTo>
                  <a:lnTo>
                    <a:pt x="25291" y="0"/>
                  </a:lnTo>
                  <a:close/>
                </a:path>
              </a:pathLst>
            </a:custGeom>
            <a:solidFill>
              <a:srgbClr val="0000FF"/>
            </a:solidFill>
          </p:spPr>
          <p:txBody>
            <a:bodyPr wrap="square" lIns="0" tIns="0" rIns="0" bIns="0" rtlCol="0"/>
            <a:lstStyle/>
            <a:p>
              <a:endParaRPr/>
            </a:p>
          </p:txBody>
        </p:sp>
        <p:sp>
          <p:nvSpPr>
            <p:cNvPr id="128" name="object 128"/>
            <p:cNvSpPr/>
            <p:nvPr/>
          </p:nvSpPr>
          <p:spPr>
            <a:xfrm>
              <a:off x="7392785" y="2941262"/>
              <a:ext cx="25400" cy="1258570"/>
            </a:xfrm>
            <a:custGeom>
              <a:avLst/>
              <a:gdLst/>
              <a:ahLst/>
              <a:cxnLst/>
              <a:rect l="l" t="t" r="r" b="b"/>
              <a:pathLst>
                <a:path w="25400" h="1258570">
                  <a:moveTo>
                    <a:pt x="0" y="1258025"/>
                  </a:moveTo>
                  <a:lnTo>
                    <a:pt x="25291" y="1258025"/>
                  </a:lnTo>
                  <a:lnTo>
                    <a:pt x="25291" y="0"/>
                  </a:lnTo>
                  <a:lnTo>
                    <a:pt x="0" y="0"/>
                  </a:lnTo>
                  <a:lnTo>
                    <a:pt x="0" y="1258025"/>
                  </a:lnTo>
                  <a:close/>
                </a:path>
                <a:path w="25400" h="1258570">
                  <a:moveTo>
                    <a:pt x="0" y="1258025"/>
                  </a:moveTo>
                  <a:lnTo>
                    <a:pt x="25268" y="1258025"/>
                  </a:lnTo>
                </a:path>
                <a:path w="25400" h="1258570">
                  <a:moveTo>
                    <a:pt x="25268" y="1258025"/>
                  </a:moveTo>
                  <a:lnTo>
                    <a:pt x="25268" y="0"/>
                  </a:lnTo>
                </a:path>
                <a:path w="25400" h="1258570">
                  <a:moveTo>
                    <a:pt x="25268" y="0"/>
                  </a:moveTo>
                  <a:lnTo>
                    <a:pt x="0" y="0"/>
                  </a:lnTo>
                </a:path>
                <a:path w="25400" h="1258570">
                  <a:moveTo>
                    <a:pt x="0" y="0"/>
                  </a:moveTo>
                  <a:lnTo>
                    <a:pt x="0" y="1258025"/>
                  </a:lnTo>
                </a:path>
              </a:pathLst>
            </a:custGeom>
            <a:ln w="10606">
              <a:solidFill>
                <a:srgbClr val="000000"/>
              </a:solidFill>
            </a:ln>
          </p:spPr>
          <p:txBody>
            <a:bodyPr wrap="square" lIns="0" tIns="0" rIns="0" bIns="0" rtlCol="0"/>
            <a:lstStyle/>
            <a:p>
              <a:endParaRPr/>
            </a:p>
          </p:txBody>
        </p:sp>
        <p:sp>
          <p:nvSpPr>
            <p:cNvPr id="129" name="object 129"/>
            <p:cNvSpPr/>
            <p:nvPr/>
          </p:nvSpPr>
          <p:spPr>
            <a:xfrm>
              <a:off x="7968531" y="3257774"/>
              <a:ext cx="25400" cy="941705"/>
            </a:xfrm>
            <a:custGeom>
              <a:avLst/>
              <a:gdLst/>
              <a:ahLst/>
              <a:cxnLst/>
              <a:rect l="l" t="t" r="r" b="b"/>
              <a:pathLst>
                <a:path w="25400" h="941704">
                  <a:moveTo>
                    <a:pt x="25291" y="0"/>
                  </a:moveTo>
                  <a:lnTo>
                    <a:pt x="0" y="0"/>
                  </a:lnTo>
                  <a:lnTo>
                    <a:pt x="0" y="941513"/>
                  </a:lnTo>
                  <a:lnTo>
                    <a:pt x="25291" y="941513"/>
                  </a:lnTo>
                  <a:lnTo>
                    <a:pt x="25291" y="0"/>
                  </a:lnTo>
                  <a:close/>
                </a:path>
              </a:pathLst>
            </a:custGeom>
            <a:solidFill>
              <a:srgbClr val="0000FF"/>
            </a:solidFill>
          </p:spPr>
          <p:txBody>
            <a:bodyPr wrap="square" lIns="0" tIns="0" rIns="0" bIns="0" rtlCol="0"/>
            <a:lstStyle/>
            <a:p>
              <a:endParaRPr/>
            </a:p>
          </p:txBody>
        </p:sp>
        <p:sp>
          <p:nvSpPr>
            <p:cNvPr id="130" name="object 130"/>
            <p:cNvSpPr/>
            <p:nvPr/>
          </p:nvSpPr>
          <p:spPr>
            <a:xfrm>
              <a:off x="7968531" y="3257774"/>
              <a:ext cx="25400" cy="941705"/>
            </a:xfrm>
            <a:custGeom>
              <a:avLst/>
              <a:gdLst/>
              <a:ahLst/>
              <a:cxnLst/>
              <a:rect l="l" t="t" r="r" b="b"/>
              <a:pathLst>
                <a:path w="25400" h="941704">
                  <a:moveTo>
                    <a:pt x="0" y="941513"/>
                  </a:moveTo>
                  <a:lnTo>
                    <a:pt x="25291" y="941513"/>
                  </a:lnTo>
                  <a:lnTo>
                    <a:pt x="25291" y="0"/>
                  </a:lnTo>
                  <a:lnTo>
                    <a:pt x="0" y="0"/>
                  </a:lnTo>
                  <a:lnTo>
                    <a:pt x="0" y="941513"/>
                  </a:lnTo>
                  <a:close/>
                </a:path>
                <a:path w="25400" h="941704">
                  <a:moveTo>
                    <a:pt x="0" y="941513"/>
                  </a:moveTo>
                  <a:lnTo>
                    <a:pt x="25268" y="941513"/>
                  </a:lnTo>
                </a:path>
                <a:path w="25400" h="941704">
                  <a:moveTo>
                    <a:pt x="25268" y="941513"/>
                  </a:moveTo>
                  <a:lnTo>
                    <a:pt x="25268" y="90"/>
                  </a:lnTo>
                </a:path>
                <a:path w="25400" h="941704">
                  <a:moveTo>
                    <a:pt x="25268" y="90"/>
                  </a:moveTo>
                  <a:lnTo>
                    <a:pt x="0" y="90"/>
                  </a:lnTo>
                </a:path>
                <a:path w="25400" h="941704">
                  <a:moveTo>
                    <a:pt x="0" y="90"/>
                  </a:moveTo>
                  <a:lnTo>
                    <a:pt x="0" y="941513"/>
                  </a:lnTo>
                </a:path>
              </a:pathLst>
            </a:custGeom>
            <a:ln w="10606">
              <a:solidFill>
                <a:srgbClr val="000000"/>
              </a:solidFill>
            </a:ln>
          </p:spPr>
          <p:txBody>
            <a:bodyPr wrap="square" lIns="0" tIns="0" rIns="0" bIns="0" rtlCol="0"/>
            <a:lstStyle/>
            <a:p>
              <a:endParaRPr/>
            </a:p>
          </p:txBody>
        </p:sp>
        <p:sp>
          <p:nvSpPr>
            <p:cNvPr id="131" name="object 131"/>
            <p:cNvSpPr/>
            <p:nvPr/>
          </p:nvSpPr>
          <p:spPr>
            <a:xfrm>
              <a:off x="8543937" y="3177819"/>
              <a:ext cx="26034" cy="1021715"/>
            </a:xfrm>
            <a:custGeom>
              <a:avLst/>
              <a:gdLst/>
              <a:ahLst/>
              <a:cxnLst/>
              <a:rect l="l" t="t" r="r" b="b"/>
              <a:pathLst>
                <a:path w="26034" h="1021714">
                  <a:moveTo>
                    <a:pt x="25563" y="0"/>
                  </a:moveTo>
                  <a:lnTo>
                    <a:pt x="0" y="0"/>
                  </a:lnTo>
                  <a:lnTo>
                    <a:pt x="0" y="1021468"/>
                  </a:lnTo>
                  <a:lnTo>
                    <a:pt x="25563" y="1021468"/>
                  </a:lnTo>
                  <a:lnTo>
                    <a:pt x="25563" y="0"/>
                  </a:lnTo>
                  <a:close/>
                </a:path>
              </a:pathLst>
            </a:custGeom>
            <a:solidFill>
              <a:srgbClr val="0000FF"/>
            </a:solidFill>
          </p:spPr>
          <p:txBody>
            <a:bodyPr wrap="square" lIns="0" tIns="0" rIns="0" bIns="0" rtlCol="0"/>
            <a:lstStyle/>
            <a:p>
              <a:endParaRPr/>
            </a:p>
          </p:txBody>
        </p:sp>
        <p:sp>
          <p:nvSpPr>
            <p:cNvPr id="132" name="object 132"/>
            <p:cNvSpPr/>
            <p:nvPr/>
          </p:nvSpPr>
          <p:spPr>
            <a:xfrm>
              <a:off x="8543937" y="3177819"/>
              <a:ext cx="26034" cy="1021715"/>
            </a:xfrm>
            <a:custGeom>
              <a:avLst/>
              <a:gdLst/>
              <a:ahLst/>
              <a:cxnLst/>
              <a:rect l="l" t="t" r="r" b="b"/>
              <a:pathLst>
                <a:path w="26034" h="1021714">
                  <a:moveTo>
                    <a:pt x="0" y="1021468"/>
                  </a:moveTo>
                  <a:lnTo>
                    <a:pt x="25563" y="1021468"/>
                  </a:lnTo>
                  <a:lnTo>
                    <a:pt x="25563" y="0"/>
                  </a:lnTo>
                  <a:lnTo>
                    <a:pt x="0" y="0"/>
                  </a:lnTo>
                  <a:lnTo>
                    <a:pt x="0" y="1021468"/>
                  </a:lnTo>
                  <a:close/>
                </a:path>
                <a:path w="26034" h="1021714">
                  <a:moveTo>
                    <a:pt x="0" y="1021468"/>
                  </a:moveTo>
                  <a:lnTo>
                    <a:pt x="25608" y="1021468"/>
                  </a:lnTo>
                </a:path>
                <a:path w="26034" h="1021714">
                  <a:moveTo>
                    <a:pt x="25608" y="1021468"/>
                  </a:moveTo>
                  <a:lnTo>
                    <a:pt x="25608" y="45"/>
                  </a:lnTo>
                </a:path>
                <a:path w="26034" h="1021714">
                  <a:moveTo>
                    <a:pt x="25608" y="45"/>
                  </a:moveTo>
                  <a:lnTo>
                    <a:pt x="0" y="45"/>
                  </a:lnTo>
                </a:path>
                <a:path w="26034" h="1021714">
                  <a:moveTo>
                    <a:pt x="0" y="45"/>
                  </a:moveTo>
                  <a:lnTo>
                    <a:pt x="0" y="1021468"/>
                  </a:lnTo>
                </a:path>
              </a:pathLst>
            </a:custGeom>
            <a:ln w="10606">
              <a:solidFill>
                <a:srgbClr val="000000"/>
              </a:solidFill>
            </a:ln>
          </p:spPr>
          <p:txBody>
            <a:bodyPr wrap="square" lIns="0" tIns="0" rIns="0" bIns="0" rtlCol="0"/>
            <a:lstStyle/>
            <a:p>
              <a:endParaRPr/>
            </a:p>
          </p:txBody>
        </p:sp>
        <p:sp>
          <p:nvSpPr>
            <p:cNvPr id="133" name="object 133"/>
            <p:cNvSpPr/>
            <p:nvPr/>
          </p:nvSpPr>
          <p:spPr>
            <a:xfrm>
              <a:off x="9119683" y="3971660"/>
              <a:ext cx="25400" cy="227965"/>
            </a:xfrm>
            <a:custGeom>
              <a:avLst/>
              <a:gdLst/>
              <a:ahLst/>
              <a:cxnLst/>
              <a:rect l="l" t="t" r="r" b="b"/>
              <a:pathLst>
                <a:path w="25400" h="227964">
                  <a:moveTo>
                    <a:pt x="25291" y="0"/>
                  </a:moveTo>
                  <a:lnTo>
                    <a:pt x="0" y="0"/>
                  </a:lnTo>
                  <a:lnTo>
                    <a:pt x="0" y="227627"/>
                  </a:lnTo>
                  <a:lnTo>
                    <a:pt x="25291" y="227627"/>
                  </a:lnTo>
                  <a:lnTo>
                    <a:pt x="25291" y="0"/>
                  </a:lnTo>
                  <a:close/>
                </a:path>
              </a:pathLst>
            </a:custGeom>
            <a:solidFill>
              <a:srgbClr val="0000FF"/>
            </a:solidFill>
          </p:spPr>
          <p:txBody>
            <a:bodyPr wrap="square" lIns="0" tIns="0" rIns="0" bIns="0" rtlCol="0"/>
            <a:lstStyle/>
            <a:p>
              <a:endParaRPr/>
            </a:p>
          </p:txBody>
        </p:sp>
        <p:sp>
          <p:nvSpPr>
            <p:cNvPr id="134" name="object 134"/>
            <p:cNvSpPr/>
            <p:nvPr/>
          </p:nvSpPr>
          <p:spPr>
            <a:xfrm>
              <a:off x="9119683" y="3971660"/>
              <a:ext cx="25400" cy="227965"/>
            </a:xfrm>
            <a:custGeom>
              <a:avLst/>
              <a:gdLst/>
              <a:ahLst/>
              <a:cxnLst/>
              <a:rect l="l" t="t" r="r" b="b"/>
              <a:pathLst>
                <a:path w="25400" h="227964">
                  <a:moveTo>
                    <a:pt x="0" y="227627"/>
                  </a:moveTo>
                  <a:lnTo>
                    <a:pt x="25291" y="227627"/>
                  </a:lnTo>
                  <a:lnTo>
                    <a:pt x="25291" y="0"/>
                  </a:lnTo>
                  <a:lnTo>
                    <a:pt x="0" y="0"/>
                  </a:lnTo>
                  <a:lnTo>
                    <a:pt x="0" y="227627"/>
                  </a:lnTo>
                  <a:close/>
                </a:path>
                <a:path w="25400" h="227964">
                  <a:moveTo>
                    <a:pt x="0" y="227627"/>
                  </a:moveTo>
                  <a:lnTo>
                    <a:pt x="25268" y="227627"/>
                  </a:lnTo>
                </a:path>
                <a:path w="25400" h="227964">
                  <a:moveTo>
                    <a:pt x="25268" y="227627"/>
                  </a:moveTo>
                  <a:lnTo>
                    <a:pt x="25268" y="90"/>
                  </a:lnTo>
                </a:path>
                <a:path w="25400" h="227964">
                  <a:moveTo>
                    <a:pt x="25268" y="90"/>
                  </a:moveTo>
                  <a:lnTo>
                    <a:pt x="0" y="90"/>
                  </a:lnTo>
                </a:path>
                <a:path w="25400" h="227964">
                  <a:moveTo>
                    <a:pt x="0" y="90"/>
                  </a:moveTo>
                  <a:lnTo>
                    <a:pt x="0" y="227627"/>
                  </a:lnTo>
                </a:path>
              </a:pathLst>
            </a:custGeom>
            <a:ln w="10606">
              <a:solidFill>
                <a:srgbClr val="000000"/>
              </a:solidFill>
            </a:ln>
          </p:spPr>
          <p:txBody>
            <a:bodyPr wrap="square" lIns="0" tIns="0" rIns="0" bIns="0" rtlCol="0"/>
            <a:lstStyle/>
            <a:p>
              <a:endParaRPr/>
            </a:p>
          </p:txBody>
        </p:sp>
        <p:sp>
          <p:nvSpPr>
            <p:cNvPr id="135" name="object 135"/>
            <p:cNvSpPr/>
            <p:nvPr/>
          </p:nvSpPr>
          <p:spPr>
            <a:xfrm>
              <a:off x="9695430" y="3442977"/>
              <a:ext cx="25400" cy="756920"/>
            </a:xfrm>
            <a:custGeom>
              <a:avLst/>
              <a:gdLst/>
              <a:ahLst/>
              <a:cxnLst/>
              <a:rect l="l" t="t" r="r" b="b"/>
              <a:pathLst>
                <a:path w="25400" h="756920">
                  <a:moveTo>
                    <a:pt x="25291" y="0"/>
                  </a:moveTo>
                  <a:lnTo>
                    <a:pt x="0" y="0"/>
                  </a:lnTo>
                  <a:lnTo>
                    <a:pt x="0" y="756311"/>
                  </a:lnTo>
                  <a:lnTo>
                    <a:pt x="25291" y="756311"/>
                  </a:lnTo>
                  <a:lnTo>
                    <a:pt x="25291" y="0"/>
                  </a:lnTo>
                  <a:close/>
                </a:path>
              </a:pathLst>
            </a:custGeom>
            <a:solidFill>
              <a:srgbClr val="0000FF"/>
            </a:solidFill>
          </p:spPr>
          <p:txBody>
            <a:bodyPr wrap="square" lIns="0" tIns="0" rIns="0" bIns="0" rtlCol="0"/>
            <a:lstStyle/>
            <a:p>
              <a:endParaRPr/>
            </a:p>
          </p:txBody>
        </p:sp>
        <p:sp>
          <p:nvSpPr>
            <p:cNvPr id="136" name="object 136"/>
            <p:cNvSpPr/>
            <p:nvPr/>
          </p:nvSpPr>
          <p:spPr>
            <a:xfrm>
              <a:off x="9695430" y="3442977"/>
              <a:ext cx="25400" cy="756920"/>
            </a:xfrm>
            <a:custGeom>
              <a:avLst/>
              <a:gdLst/>
              <a:ahLst/>
              <a:cxnLst/>
              <a:rect l="l" t="t" r="r" b="b"/>
              <a:pathLst>
                <a:path w="25400" h="756920">
                  <a:moveTo>
                    <a:pt x="0" y="756311"/>
                  </a:moveTo>
                  <a:lnTo>
                    <a:pt x="25291" y="756311"/>
                  </a:lnTo>
                  <a:lnTo>
                    <a:pt x="25291" y="0"/>
                  </a:lnTo>
                  <a:lnTo>
                    <a:pt x="0" y="0"/>
                  </a:lnTo>
                  <a:lnTo>
                    <a:pt x="0" y="756311"/>
                  </a:lnTo>
                  <a:close/>
                </a:path>
                <a:path w="25400" h="756920">
                  <a:moveTo>
                    <a:pt x="0" y="756311"/>
                  </a:moveTo>
                  <a:lnTo>
                    <a:pt x="25268" y="756311"/>
                  </a:lnTo>
                </a:path>
                <a:path w="25400" h="756920">
                  <a:moveTo>
                    <a:pt x="25268" y="756311"/>
                  </a:moveTo>
                  <a:lnTo>
                    <a:pt x="25268" y="45"/>
                  </a:lnTo>
                </a:path>
                <a:path w="25400" h="756920">
                  <a:moveTo>
                    <a:pt x="25268" y="45"/>
                  </a:moveTo>
                  <a:lnTo>
                    <a:pt x="0" y="45"/>
                  </a:lnTo>
                </a:path>
                <a:path w="25400" h="756920">
                  <a:moveTo>
                    <a:pt x="0" y="45"/>
                  </a:moveTo>
                  <a:lnTo>
                    <a:pt x="0" y="756311"/>
                  </a:lnTo>
                </a:path>
              </a:pathLst>
            </a:custGeom>
            <a:ln w="10606">
              <a:solidFill>
                <a:srgbClr val="000000"/>
              </a:solidFill>
            </a:ln>
          </p:spPr>
          <p:txBody>
            <a:bodyPr wrap="square" lIns="0" tIns="0" rIns="0" bIns="0" rtlCol="0"/>
            <a:lstStyle/>
            <a:p>
              <a:endParaRPr/>
            </a:p>
          </p:txBody>
        </p:sp>
        <p:sp>
          <p:nvSpPr>
            <p:cNvPr id="137" name="object 137"/>
            <p:cNvSpPr/>
            <p:nvPr/>
          </p:nvSpPr>
          <p:spPr>
            <a:xfrm>
              <a:off x="10271176" y="3282250"/>
              <a:ext cx="25400" cy="917575"/>
            </a:xfrm>
            <a:custGeom>
              <a:avLst/>
              <a:gdLst/>
              <a:ahLst/>
              <a:cxnLst/>
              <a:rect l="l" t="t" r="r" b="b"/>
              <a:pathLst>
                <a:path w="25400" h="917575">
                  <a:moveTo>
                    <a:pt x="25291" y="0"/>
                  </a:moveTo>
                  <a:lnTo>
                    <a:pt x="0" y="0"/>
                  </a:lnTo>
                  <a:lnTo>
                    <a:pt x="0" y="917037"/>
                  </a:lnTo>
                  <a:lnTo>
                    <a:pt x="25291" y="917037"/>
                  </a:lnTo>
                  <a:lnTo>
                    <a:pt x="25291" y="0"/>
                  </a:lnTo>
                  <a:close/>
                </a:path>
              </a:pathLst>
            </a:custGeom>
            <a:solidFill>
              <a:srgbClr val="0000FF"/>
            </a:solidFill>
          </p:spPr>
          <p:txBody>
            <a:bodyPr wrap="square" lIns="0" tIns="0" rIns="0" bIns="0" rtlCol="0"/>
            <a:lstStyle/>
            <a:p>
              <a:endParaRPr/>
            </a:p>
          </p:txBody>
        </p:sp>
        <p:sp>
          <p:nvSpPr>
            <p:cNvPr id="138" name="object 138"/>
            <p:cNvSpPr/>
            <p:nvPr/>
          </p:nvSpPr>
          <p:spPr>
            <a:xfrm>
              <a:off x="10271176" y="3282250"/>
              <a:ext cx="25400" cy="917575"/>
            </a:xfrm>
            <a:custGeom>
              <a:avLst/>
              <a:gdLst/>
              <a:ahLst/>
              <a:cxnLst/>
              <a:rect l="l" t="t" r="r" b="b"/>
              <a:pathLst>
                <a:path w="25400" h="917575">
                  <a:moveTo>
                    <a:pt x="0" y="917037"/>
                  </a:moveTo>
                  <a:lnTo>
                    <a:pt x="25291" y="917037"/>
                  </a:lnTo>
                  <a:lnTo>
                    <a:pt x="25291" y="0"/>
                  </a:lnTo>
                  <a:lnTo>
                    <a:pt x="0" y="0"/>
                  </a:lnTo>
                  <a:lnTo>
                    <a:pt x="0" y="917037"/>
                  </a:lnTo>
                  <a:close/>
                </a:path>
                <a:path w="25400" h="917575">
                  <a:moveTo>
                    <a:pt x="0" y="917037"/>
                  </a:moveTo>
                  <a:lnTo>
                    <a:pt x="25268" y="917037"/>
                  </a:lnTo>
                </a:path>
                <a:path w="25400" h="917575">
                  <a:moveTo>
                    <a:pt x="25268" y="917037"/>
                  </a:moveTo>
                  <a:lnTo>
                    <a:pt x="25268" y="90"/>
                  </a:lnTo>
                </a:path>
                <a:path w="25400" h="917575">
                  <a:moveTo>
                    <a:pt x="25268" y="90"/>
                  </a:moveTo>
                  <a:lnTo>
                    <a:pt x="0" y="90"/>
                  </a:lnTo>
                </a:path>
                <a:path w="25400" h="917575">
                  <a:moveTo>
                    <a:pt x="0" y="90"/>
                  </a:moveTo>
                  <a:lnTo>
                    <a:pt x="0" y="917037"/>
                  </a:lnTo>
                </a:path>
              </a:pathLst>
            </a:custGeom>
            <a:ln w="10606">
              <a:solidFill>
                <a:srgbClr val="000000"/>
              </a:solidFill>
            </a:ln>
          </p:spPr>
          <p:txBody>
            <a:bodyPr wrap="square" lIns="0" tIns="0" rIns="0" bIns="0" rtlCol="0"/>
            <a:lstStyle/>
            <a:p>
              <a:endParaRPr/>
            </a:p>
          </p:txBody>
        </p:sp>
        <p:sp>
          <p:nvSpPr>
            <p:cNvPr id="139" name="object 139"/>
            <p:cNvSpPr/>
            <p:nvPr/>
          </p:nvSpPr>
          <p:spPr>
            <a:xfrm>
              <a:off x="10846582" y="3184346"/>
              <a:ext cx="26670" cy="1015365"/>
            </a:xfrm>
            <a:custGeom>
              <a:avLst/>
              <a:gdLst/>
              <a:ahLst/>
              <a:cxnLst/>
              <a:rect l="l" t="t" r="r" b="b"/>
              <a:pathLst>
                <a:path w="26670" h="1015364">
                  <a:moveTo>
                    <a:pt x="26379" y="0"/>
                  </a:moveTo>
                  <a:lnTo>
                    <a:pt x="0" y="0"/>
                  </a:lnTo>
                  <a:lnTo>
                    <a:pt x="0" y="1014942"/>
                  </a:lnTo>
                  <a:lnTo>
                    <a:pt x="26379" y="1014942"/>
                  </a:lnTo>
                  <a:lnTo>
                    <a:pt x="26379" y="0"/>
                  </a:lnTo>
                  <a:close/>
                </a:path>
              </a:pathLst>
            </a:custGeom>
            <a:solidFill>
              <a:srgbClr val="0000FF"/>
            </a:solidFill>
          </p:spPr>
          <p:txBody>
            <a:bodyPr wrap="square" lIns="0" tIns="0" rIns="0" bIns="0" rtlCol="0"/>
            <a:lstStyle/>
            <a:p>
              <a:endParaRPr/>
            </a:p>
          </p:txBody>
        </p:sp>
        <p:sp>
          <p:nvSpPr>
            <p:cNvPr id="140" name="object 140"/>
            <p:cNvSpPr/>
            <p:nvPr/>
          </p:nvSpPr>
          <p:spPr>
            <a:xfrm>
              <a:off x="10846582" y="3184346"/>
              <a:ext cx="26670" cy="1015365"/>
            </a:xfrm>
            <a:custGeom>
              <a:avLst/>
              <a:gdLst/>
              <a:ahLst/>
              <a:cxnLst/>
              <a:rect l="l" t="t" r="r" b="b"/>
              <a:pathLst>
                <a:path w="26670" h="1015364">
                  <a:moveTo>
                    <a:pt x="0" y="1014942"/>
                  </a:moveTo>
                  <a:lnTo>
                    <a:pt x="26379" y="1014942"/>
                  </a:lnTo>
                  <a:lnTo>
                    <a:pt x="26379" y="0"/>
                  </a:lnTo>
                  <a:lnTo>
                    <a:pt x="0" y="0"/>
                  </a:lnTo>
                  <a:lnTo>
                    <a:pt x="0" y="1014942"/>
                  </a:lnTo>
                  <a:close/>
                </a:path>
                <a:path w="26670" h="1015364">
                  <a:moveTo>
                    <a:pt x="0" y="1014942"/>
                  </a:moveTo>
                  <a:lnTo>
                    <a:pt x="26402" y="1014942"/>
                  </a:lnTo>
                </a:path>
                <a:path w="26670" h="1015364">
                  <a:moveTo>
                    <a:pt x="26402" y="1014942"/>
                  </a:moveTo>
                  <a:lnTo>
                    <a:pt x="26402" y="90"/>
                  </a:lnTo>
                </a:path>
                <a:path w="26670" h="1015364">
                  <a:moveTo>
                    <a:pt x="26402" y="90"/>
                  </a:moveTo>
                  <a:lnTo>
                    <a:pt x="0" y="90"/>
                  </a:lnTo>
                </a:path>
                <a:path w="26670" h="1015364">
                  <a:moveTo>
                    <a:pt x="0" y="90"/>
                  </a:moveTo>
                  <a:lnTo>
                    <a:pt x="0" y="1014942"/>
                  </a:lnTo>
                </a:path>
              </a:pathLst>
            </a:custGeom>
            <a:ln w="10606">
              <a:solidFill>
                <a:srgbClr val="000000"/>
              </a:solidFill>
            </a:ln>
          </p:spPr>
          <p:txBody>
            <a:bodyPr wrap="square" lIns="0" tIns="0" rIns="0" bIns="0" rtlCol="0"/>
            <a:lstStyle/>
            <a:p>
              <a:endParaRPr/>
            </a:p>
          </p:txBody>
        </p:sp>
        <p:sp>
          <p:nvSpPr>
            <p:cNvPr id="141" name="object 141"/>
            <p:cNvSpPr/>
            <p:nvPr/>
          </p:nvSpPr>
          <p:spPr>
            <a:xfrm>
              <a:off x="1661614" y="969803"/>
              <a:ext cx="25400" cy="3229610"/>
            </a:xfrm>
            <a:custGeom>
              <a:avLst/>
              <a:gdLst/>
              <a:ahLst/>
              <a:cxnLst/>
              <a:rect l="l" t="t" r="r" b="b"/>
              <a:pathLst>
                <a:path w="25400" h="3229610">
                  <a:moveTo>
                    <a:pt x="25291" y="0"/>
                  </a:moveTo>
                  <a:lnTo>
                    <a:pt x="0" y="0"/>
                  </a:lnTo>
                  <a:lnTo>
                    <a:pt x="0" y="3229484"/>
                  </a:lnTo>
                  <a:lnTo>
                    <a:pt x="25291" y="3229484"/>
                  </a:lnTo>
                  <a:lnTo>
                    <a:pt x="25291" y="0"/>
                  </a:lnTo>
                  <a:close/>
                </a:path>
              </a:pathLst>
            </a:custGeom>
            <a:solidFill>
              <a:srgbClr val="FF00FF"/>
            </a:solidFill>
          </p:spPr>
          <p:txBody>
            <a:bodyPr wrap="square" lIns="0" tIns="0" rIns="0" bIns="0" rtlCol="0"/>
            <a:lstStyle/>
            <a:p>
              <a:endParaRPr/>
            </a:p>
          </p:txBody>
        </p:sp>
        <p:sp>
          <p:nvSpPr>
            <p:cNvPr id="142" name="object 142"/>
            <p:cNvSpPr/>
            <p:nvPr/>
          </p:nvSpPr>
          <p:spPr>
            <a:xfrm>
              <a:off x="1661614" y="969803"/>
              <a:ext cx="25400" cy="3229610"/>
            </a:xfrm>
            <a:custGeom>
              <a:avLst/>
              <a:gdLst/>
              <a:ahLst/>
              <a:cxnLst/>
              <a:rect l="l" t="t" r="r" b="b"/>
              <a:pathLst>
                <a:path w="25400" h="3229610">
                  <a:moveTo>
                    <a:pt x="0" y="3229484"/>
                  </a:moveTo>
                  <a:lnTo>
                    <a:pt x="25291" y="3229484"/>
                  </a:lnTo>
                  <a:lnTo>
                    <a:pt x="25291" y="0"/>
                  </a:lnTo>
                  <a:lnTo>
                    <a:pt x="0" y="0"/>
                  </a:lnTo>
                  <a:lnTo>
                    <a:pt x="0" y="3229484"/>
                  </a:lnTo>
                  <a:close/>
                </a:path>
                <a:path w="25400" h="3229610">
                  <a:moveTo>
                    <a:pt x="0" y="3229484"/>
                  </a:moveTo>
                  <a:lnTo>
                    <a:pt x="25382" y="3229484"/>
                  </a:lnTo>
                </a:path>
                <a:path w="25400" h="3229610">
                  <a:moveTo>
                    <a:pt x="25382" y="3229484"/>
                  </a:moveTo>
                  <a:lnTo>
                    <a:pt x="25382" y="0"/>
                  </a:lnTo>
                </a:path>
                <a:path w="25400" h="3229610">
                  <a:moveTo>
                    <a:pt x="25382"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143" name="object 143"/>
            <p:cNvSpPr/>
            <p:nvPr/>
          </p:nvSpPr>
          <p:spPr>
            <a:xfrm>
              <a:off x="2237360" y="969803"/>
              <a:ext cx="25400" cy="3229610"/>
            </a:xfrm>
            <a:custGeom>
              <a:avLst/>
              <a:gdLst/>
              <a:ahLst/>
              <a:cxnLst/>
              <a:rect l="l" t="t" r="r" b="b"/>
              <a:pathLst>
                <a:path w="25400" h="3229610">
                  <a:moveTo>
                    <a:pt x="25291" y="0"/>
                  </a:moveTo>
                  <a:lnTo>
                    <a:pt x="0" y="0"/>
                  </a:lnTo>
                  <a:lnTo>
                    <a:pt x="0" y="3229484"/>
                  </a:lnTo>
                  <a:lnTo>
                    <a:pt x="25291" y="3229484"/>
                  </a:lnTo>
                  <a:lnTo>
                    <a:pt x="25291" y="0"/>
                  </a:lnTo>
                  <a:close/>
                </a:path>
              </a:pathLst>
            </a:custGeom>
            <a:solidFill>
              <a:srgbClr val="FF00FF"/>
            </a:solidFill>
          </p:spPr>
          <p:txBody>
            <a:bodyPr wrap="square" lIns="0" tIns="0" rIns="0" bIns="0" rtlCol="0"/>
            <a:lstStyle/>
            <a:p>
              <a:endParaRPr/>
            </a:p>
          </p:txBody>
        </p:sp>
        <p:sp>
          <p:nvSpPr>
            <p:cNvPr id="144" name="object 144"/>
            <p:cNvSpPr/>
            <p:nvPr/>
          </p:nvSpPr>
          <p:spPr>
            <a:xfrm>
              <a:off x="2237360" y="969803"/>
              <a:ext cx="25400" cy="3229610"/>
            </a:xfrm>
            <a:custGeom>
              <a:avLst/>
              <a:gdLst/>
              <a:ahLst/>
              <a:cxnLst/>
              <a:rect l="l" t="t" r="r" b="b"/>
              <a:pathLst>
                <a:path w="25400" h="3229610">
                  <a:moveTo>
                    <a:pt x="0" y="3229484"/>
                  </a:moveTo>
                  <a:lnTo>
                    <a:pt x="25291" y="3229484"/>
                  </a:lnTo>
                  <a:lnTo>
                    <a:pt x="25291" y="0"/>
                  </a:lnTo>
                  <a:lnTo>
                    <a:pt x="0" y="0"/>
                  </a:lnTo>
                  <a:lnTo>
                    <a:pt x="0" y="3229484"/>
                  </a:lnTo>
                  <a:close/>
                </a:path>
                <a:path w="25400" h="3229610">
                  <a:moveTo>
                    <a:pt x="0" y="3229484"/>
                  </a:moveTo>
                  <a:lnTo>
                    <a:pt x="25268" y="3229484"/>
                  </a:lnTo>
                </a:path>
                <a:path w="25400" h="3229610">
                  <a:moveTo>
                    <a:pt x="25268" y="3229484"/>
                  </a:moveTo>
                  <a:lnTo>
                    <a:pt x="25268" y="0"/>
                  </a:lnTo>
                </a:path>
                <a:path w="25400" h="3229610">
                  <a:moveTo>
                    <a:pt x="25268"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145" name="object 145"/>
            <p:cNvSpPr/>
            <p:nvPr/>
          </p:nvSpPr>
          <p:spPr>
            <a:xfrm>
              <a:off x="2812879" y="4103831"/>
              <a:ext cx="26034" cy="95885"/>
            </a:xfrm>
            <a:custGeom>
              <a:avLst/>
              <a:gdLst/>
              <a:ahLst/>
              <a:cxnLst/>
              <a:rect l="l" t="t" r="r" b="b"/>
              <a:pathLst>
                <a:path w="26035" h="95885">
                  <a:moveTo>
                    <a:pt x="25563" y="0"/>
                  </a:moveTo>
                  <a:lnTo>
                    <a:pt x="0" y="0"/>
                  </a:lnTo>
                  <a:lnTo>
                    <a:pt x="0" y="95456"/>
                  </a:lnTo>
                  <a:lnTo>
                    <a:pt x="25563" y="95456"/>
                  </a:lnTo>
                  <a:lnTo>
                    <a:pt x="25563" y="0"/>
                  </a:lnTo>
                  <a:close/>
                </a:path>
              </a:pathLst>
            </a:custGeom>
            <a:solidFill>
              <a:srgbClr val="FF00FF"/>
            </a:solidFill>
          </p:spPr>
          <p:txBody>
            <a:bodyPr wrap="square" lIns="0" tIns="0" rIns="0" bIns="0" rtlCol="0"/>
            <a:lstStyle/>
            <a:p>
              <a:endParaRPr/>
            </a:p>
          </p:txBody>
        </p:sp>
        <p:sp>
          <p:nvSpPr>
            <p:cNvPr id="146" name="object 146"/>
            <p:cNvSpPr/>
            <p:nvPr/>
          </p:nvSpPr>
          <p:spPr>
            <a:xfrm>
              <a:off x="2812879" y="4103831"/>
              <a:ext cx="26034" cy="95885"/>
            </a:xfrm>
            <a:custGeom>
              <a:avLst/>
              <a:gdLst/>
              <a:ahLst/>
              <a:cxnLst/>
              <a:rect l="l" t="t" r="r" b="b"/>
              <a:pathLst>
                <a:path w="26035" h="95885">
                  <a:moveTo>
                    <a:pt x="0" y="95456"/>
                  </a:moveTo>
                  <a:lnTo>
                    <a:pt x="25563" y="95456"/>
                  </a:lnTo>
                  <a:lnTo>
                    <a:pt x="25563" y="0"/>
                  </a:lnTo>
                  <a:lnTo>
                    <a:pt x="0" y="0"/>
                  </a:lnTo>
                  <a:lnTo>
                    <a:pt x="0" y="95456"/>
                  </a:lnTo>
                  <a:close/>
                </a:path>
                <a:path w="26035" h="95885">
                  <a:moveTo>
                    <a:pt x="0" y="95456"/>
                  </a:moveTo>
                  <a:lnTo>
                    <a:pt x="25495" y="95456"/>
                  </a:lnTo>
                </a:path>
                <a:path w="26035" h="95885">
                  <a:moveTo>
                    <a:pt x="25495" y="95456"/>
                  </a:moveTo>
                  <a:lnTo>
                    <a:pt x="25495" y="45"/>
                  </a:lnTo>
                </a:path>
                <a:path w="26035" h="95885">
                  <a:moveTo>
                    <a:pt x="25495" y="45"/>
                  </a:moveTo>
                  <a:lnTo>
                    <a:pt x="0" y="45"/>
                  </a:lnTo>
                </a:path>
                <a:path w="26035" h="95885">
                  <a:moveTo>
                    <a:pt x="0" y="45"/>
                  </a:moveTo>
                  <a:lnTo>
                    <a:pt x="0" y="95456"/>
                  </a:lnTo>
                </a:path>
              </a:pathLst>
            </a:custGeom>
            <a:ln w="10606">
              <a:solidFill>
                <a:srgbClr val="000000"/>
              </a:solidFill>
            </a:ln>
          </p:spPr>
          <p:txBody>
            <a:bodyPr wrap="square" lIns="0" tIns="0" rIns="0" bIns="0" rtlCol="0"/>
            <a:lstStyle/>
            <a:p>
              <a:endParaRPr/>
            </a:p>
          </p:txBody>
        </p:sp>
        <p:sp>
          <p:nvSpPr>
            <p:cNvPr id="147" name="object 147"/>
            <p:cNvSpPr/>
            <p:nvPr/>
          </p:nvSpPr>
          <p:spPr>
            <a:xfrm>
              <a:off x="3388512" y="4079355"/>
              <a:ext cx="25400" cy="120014"/>
            </a:xfrm>
            <a:custGeom>
              <a:avLst/>
              <a:gdLst/>
              <a:ahLst/>
              <a:cxnLst/>
              <a:rect l="l" t="t" r="r" b="b"/>
              <a:pathLst>
                <a:path w="25400" h="120014">
                  <a:moveTo>
                    <a:pt x="25291" y="0"/>
                  </a:moveTo>
                  <a:lnTo>
                    <a:pt x="0" y="0"/>
                  </a:lnTo>
                  <a:lnTo>
                    <a:pt x="0" y="119932"/>
                  </a:lnTo>
                  <a:lnTo>
                    <a:pt x="25291" y="119932"/>
                  </a:lnTo>
                  <a:lnTo>
                    <a:pt x="25291" y="0"/>
                  </a:lnTo>
                  <a:close/>
                </a:path>
              </a:pathLst>
            </a:custGeom>
            <a:solidFill>
              <a:srgbClr val="FF00FF"/>
            </a:solidFill>
          </p:spPr>
          <p:txBody>
            <a:bodyPr wrap="square" lIns="0" tIns="0" rIns="0" bIns="0" rtlCol="0"/>
            <a:lstStyle/>
            <a:p>
              <a:endParaRPr/>
            </a:p>
          </p:txBody>
        </p:sp>
        <p:sp>
          <p:nvSpPr>
            <p:cNvPr id="148" name="object 148"/>
            <p:cNvSpPr/>
            <p:nvPr/>
          </p:nvSpPr>
          <p:spPr>
            <a:xfrm>
              <a:off x="3388512" y="4079355"/>
              <a:ext cx="25400" cy="120014"/>
            </a:xfrm>
            <a:custGeom>
              <a:avLst/>
              <a:gdLst/>
              <a:ahLst/>
              <a:cxnLst/>
              <a:rect l="l" t="t" r="r" b="b"/>
              <a:pathLst>
                <a:path w="25400" h="120014">
                  <a:moveTo>
                    <a:pt x="0" y="119932"/>
                  </a:moveTo>
                  <a:lnTo>
                    <a:pt x="25291" y="119932"/>
                  </a:lnTo>
                  <a:lnTo>
                    <a:pt x="25291" y="0"/>
                  </a:lnTo>
                  <a:lnTo>
                    <a:pt x="0" y="0"/>
                  </a:lnTo>
                  <a:lnTo>
                    <a:pt x="0" y="119932"/>
                  </a:lnTo>
                  <a:close/>
                </a:path>
                <a:path w="25400" h="120014">
                  <a:moveTo>
                    <a:pt x="0" y="119932"/>
                  </a:moveTo>
                  <a:lnTo>
                    <a:pt x="25382" y="119932"/>
                  </a:lnTo>
                </a:path>
                <a:path w="25400" h="120014">
                  <a:moveTo>
                    <a:pt x="25382" y="119932"/>
                  </a:moveTo>
                  <a:lnTo>
                    <a:pt x="25382" y="45"/>
                  </a:lnTo>
                </a:path>
                <a:path w="25400" h="120014">
                  <a:moveTo>
                    <a:pt x="25382" y="45"/>
                  </a:moveTo>
                  <a:lnTo>
                    <a:pt x="0" y="45"/>
                  </a:lnTo>
                </a:path>
                <a:path w="25400" h="120014">
                  <a:moveTo>
                    <a:pt x="0" y="45"/>
                  </a:moveTo>
                  <a:lnTo>
                    <a:pt x="0" y="119932"/>
                  </a:lnTo>
                </a:path>
              </a:pathLst>
            </a:custGeom>
            <a:ln w="10606">
              <a:solidFill>
                <a:srgbClr val="000000"/>
              </a:solidFill>
            </a:ln>
          </p:spPr>
          <p:txBody>
            <a:bodyPr wrap="square" lIns="0" tIns="0" rIns="0" bIns="0" rtlCol="0"/>
            <a:lstStyle/>
            <a:p>
              <a:endParaRPr/>
            </a:p>
          </p:txBody>
        </p:sp>
        <p:sp>
          <p:nvSpPr>
            <p:cNvPr id="149" name="object 149"/>
            <p:cNvSpPr/>
            <p:nvPr/>
          </p:nvSpPr>
          <p:spPr>
            <a:xfrm>
              <a:off x="3964258" y="4076091"/>
              <a:ext cx="25400" cy="123189"/>
            </a:xfrm>
            <a:custGeom>
              <a:avLst/>
              <a:gdLst/>
              <a:ahLst/>
              <a:cxnLst/>
              <a:rect l="l" t="t" r="r" b="b"/>
              <a:pathLst>
                <a:path w="25400" h="123189">
                  <a:moveTo>
                    <a:pt x="25291" y="0"/>
                  </a:moveTo>
                  <a:lnTo>
                    <a:pt x="0" y="0"/>
                  </a:lnTo>
                  <a:lnTo>
                    <a:pt x="0" y="123196"/>
                  </a:lnTo>
                  <a:lnTo>
                    <a:pt x="25291" y="123196"/>
                  </a:lnTo>
                  <a:lnTo>
                    <a:pt x="25291" y="0"/>
                  </a:lnTo>
                  <a:close/>
                </a:path>
              </a:pathLst>
            </a:custGeom>
            <a:solidFill>
              <a:srgbClr val="FF00FF"/>
            </a:solidFill>
          </p:spPr>
          <p:txBody>
            <a:bodyPr wrap="square" lIns="0" tIns="0" rIns="0" bIns="0" rtlCol="0"/>
            <a:lstStyle/>
            <a:p>
              <a:endParaRPr/>
            </a:p>
          </p:txBody>
        </p:sp>
        <p:sp>
          <p:nvSpPr>
            <p:cNvPr id="150" name="object 150"/>
            <p:cNvSpPr/>
            <p:nvPr/>
          </p:nvSpPr>
          <p:spPr>
            <a:xfrm>
              <a:off x="3964258" y="4076091"/>
              <a:ext cx="25400" cy="123189"/>
            </a:xfrm>
            <a:custGeom>
              <a:avLst/>
              <a:gdLst/>
              <a:ahLst/>
              <a:cxnLst/>
              <a:rect l="l" t="t" r="r" b="b"/>
              <a:pathLst>
                <a:path w="25400" h="123189">
                  <a:moveTo>
                    <a:pt x="0" y="123196"/>
                  </a:moveTo>
                  <a:lnTo>
                    <a:pt x="25291" y="123196"/>
                  </a:lnTo>
                  <a:lnTo>
                    <a:pt x="25291" y="0"/>
                  </a:lnTo>
                  <a:lnTo>
                    <a:pt x="0" y="0"/>
                  </a:lnTo>
                  <a:lnTo>
                    <a:pt x="0" y="123196"/>
                  </a:lnTo>
                  <a:close/>
                </a:path>
                <a:path w="25400" h="123189">
                  <a:moveTo>
                    <a:pt x="0" y="123196"/>
                  </a:moveTo>
                  <a:lnTo>
                    <a:pt x="25268" y="123196"/>
                  </a:lnTo>
                </a:path>
                <a:path w="25400" h="123189">
                  <a:moveTo>
                    <a:pt x="25268" y="123196"/>
                  </a:moveTo>
                  <a:lnTo>
                    <a:pt x="25268" y="22"/>
                  </a:lnTo>
                </a:path>
                <a:path w="25400" h="123189">
                  <a:moveTo>
                    <a:pt x="25268" y="22"/>
                  </a:moveTo>
                  <a:lnTo>
                    <a:pt x="0" y="22"/>
                  </a:lnTo>
                </a:path>
                <a:path w="25400" h="123189">
                  <a:moveTo>
                    <a:pt x="0" y="22"/>
                  </a:moveTo>
                  <a:lnTo>
                    <a:pt x="0" y="123196"/>
                  </a:lnTo>
                </a:path>
              </a:pathLst>
            </a:custGeom>
            <a:ln w="10606">
              <a:solidFill>
                <a:srgbClr val="000000"/>
              </a:solidFill>
            </a:ln>
          </p:spPr>
          <p:txBody>
            <a:bodyPr wrap="square" lIns="0" tIns="0" rIns="0" bIns="0" rtlCol="0"/>
            <a:lstStyle/>
            <a:p>
              <a:endParaRPr/>
            </a:p>
          </p:txBody>
        </p:sp>
        <p:sp>
          <p:nvSpPr>
            <p:cNvPr id="151" name="object 151"/>
            <p:cNvSpPr/>
            <p:nvPr/>
          </p:nvSpPr>
          <p:spPr>
            <a:xfrm>
              <a:off x="4540004" y="4060590"/>
              <a:ext cx="26670" cy="139065"/>
            </a:xfrm>
            <a:custGeom>
              <a:avLst/>
              <a:gdLst/>
              <a:ahLst/>
              <a:cxnLst/>
              <a:rect l="l" t="t" r="r" b="b"/>
              <a:pathLst>
                <a:path w="26670" h="139064">
                  <a:moveTo>
                    <a:pt x="26107" y="0"/>
                  </a:moveTo>
                  <a:lnTo>
                    <a:pt x="0" y="0"/>
                  </a:lnTo>
                  <a:lnTo>
                    <a:pt x="0" y="138697"/>
                  </a:lnTo>
                  <a:lnTo>
                    <a:pt x="26107" y="138697"/>
                  </a:lnTo>
                  <a:lnTo>
                    <a:pt x="26107" y="0"/>
                  </a:lnTo>
                  <a:close/>
                </a:path>
              </a:pathLst>
            </a:custGeom>
            <a:solidFill>
              <a:srgbClr val="FF00FF"/>
            </a:solidFill>
          </p:spPr>
          <p:txBody>
            <a:bodyPr wrap="square" lIns="0" tIns="0" rIns="0" bIns="0" rtlCol="0"/>
            <a:lstStyle/>
            <a:p>
              <a:endParaRPr/>
            </a:p>
          </p:txBody>
        </p:sp>
        <p:sp>
          <p:nvSpPr>
            <p:cNvPr id="152" name="object 152"/>
            <p:cNvSpPr/>
            <p:nvPr/>
          </p:nvSpPr>
          <p:spPr>
            <a:xfrm>
              <a:off x="4540004" y="4060590"/>
              <a:ext cx="26670" cy="139065"/>
            </a:xfrm>
            <a:custGeom>
              <a:avLst/>
              <a:gdLst/>
              <a:ahLst/>
              <a:cxnLst/>
              <a:rect l="l" t="t" r="r" b="b"/>
              <a:pathLst>
                <a:path w="26670" h="139064">
                  <a:moveTo>
                    <a:pt x="0" y="138697"/>
                  </a:moveTo>
                  <a:lnTo>
                    <a:pt x="26107" y="138697"/>
                  </a:lnTo>
                  <a:lnTo>
                    <a:pt x="26107" y="0"/>
                  </a:lnTo>
                  <a:lnTo>
                    <a:pt x="0" y="0"/>
                  </a:lnTo>
                  <a:lnTo>
                    <a:pt x="0" y="138697"/>
                  </a:lnTo>
                  <a:close/>
                </a:path>
                <a:path w="26670" h="139064">
                  <a:moveTo>
                    <a:pt x="0" y="138697"/>
                  </a:moveTo>
                  <a:lnTo>
                    <a:pt x="26062" y="138697"/>
                  </a:lnTo>
                </a:path>
                <a:path w="26670" h="139064">
                  <a:moveTo>
                    <a:pt x="26062" y="138697"/>
                  </a:moveTo>
                  <a:lnTo>
                    <a:pt x="26062" y="0"/>
                  </a:lnTo>
                </a:path>
                <a:path w="26670" h="139064">
                  <a:moveTo>
                    <a:pt x="26062" y="0"/>
                  </a:moveTo>
                  <a:lnTo>
                    <a:pt x="0" y="0"/>
                  </a:lnTo>
                </a:path>
                <a:path w="26670" h="139064">
                  <a:moveTo>
                    <a:pt x="0" y="0"/>
                  </a:moveTo>
                  <a:lnTo>
                    <a:pt x="0" y="138697"/>
                  </a:lnTo>
                </a:path>
              </a:pathLst>
            </a:custGeom>
            <a:ln w="10606">
              <a:solidFill>
                <a:srgbClr val="000000"/>
              </a:solidFill>
            </a:ln>
          </p:spPr>
          <p:txBody>
            <a:bodyPr wrap="square" lIns="0" tIns="0" rIns="0" bIns="0" rtlCol="0"/>
            <a:lstStyle/>
            <a:p>
              <a:endParaRPr/>
            </a:p>
          </p:txBody>
        </p:sp>
        <p:sp>
          <p:nvSpPr>
            <p:cNvPr id="153" name="object 153"/>
            <p:cNvSpPr/>
            <p:nvPr/>
          </p:nvSpPr>
          <p:spPr>
            <a:xfrm>
              <a:off x="5115410" y="4094856"/>
              <a:ext cx="26670" cy="104775"/>
            </a:xfrm>
            <a:custGeom>
              <a:avLst/>
              <a:gdLst/>
              <a:ahLst/>
              <a:cxnLst/>
              <a:rect l="l" t="t" r="r" b="b"/>
              <a:pathLst>
                <a:path w="26670" h="104775">
                  <a:moveTo>
                    <a:pt x="26107" y="0"/>
                  </a:moveTo>
                  <a:lnTo>
                    <a:pt x="0" y="0"/>
                  </a:lnTo>
                  <a:lnTo>
                    <a:pt x="0" y="104431"/>
                  </a:lnTo>
                  <a:lnTo>
                    <a:pt x="26107" y="104431"/>
                  </a:lnTo>
                  <a:lnTo>
                    <a:pt x="26107" y="0"/>
                  </a:lnTo>
                  <a:close/>
                </a:path>
              </a:pathLst>
            </a:custGeom>
            <a:solidFill>
              <a:srgbClr val="FF00FF"/>
            </a:solidFill>
          </p:spPr>
          <p:txBody>
            <a:bodyPr wrap="square" lIns="0" tIns="0" rIns="0" bIns="0" rtlCol="0"/>
            <a:lstStyle/>
            <a:p>
              <a:endParaRPr/>
            </a:p>
          </p:txBody>
        </p:sp>
        <p:sp>
          <p:nvSpPr>
            <p:cNvPr id="154" name="object 154"/>
            <p:cNvSpPr/>
            <p:nvPr/>
          </p:nvSpPr>
          <p:spPr>
            <a:xfrm>
              <a:off x="5115410" y="4094856"/>
              <a:ext cx="26670" cy="104775"/>
            </a:xfrm>
            <a:custGeom>
              <a:avLst/>
              <a:gdLst/>
              <a:ahLst/>
              <a:cxnLst/>
              <a:rect l="l" t="t" r="r" b="b"/>
              <a:pathLst>
                <a:path w="26670" h="104775">
                  <a:moveTo>
                    <a:pt x="0" y="104431"/>
                  </a:moveTo>
                  <a:lnTo>
                    <a:pt x="26107" y="104431"/>
                  </a:lnTo>
                  <a:lnTo>
                    <a:pt x="26107" y="0"/>
                  </a:lnTo>
                  <a:lnTo>
                    <a:pt x="0" y="0"/>
                  </a:lnTo>
                  <a:lnTo>
                    <a:pt x="0" y="104431"/>
                  </a:lnTo>
                  <a:close/>
                </a:path>
                <a:path w="26670" h="104775">
                  <a:moveTo>
                    <a:pt x="0" y="104431"/>
                  </a:moveTo>
                  <a:lnTo>
                    <a:pt x="26175" y="104431"/>
                  </a:lnTo>
                </a:path>
                <a:path w="26670" h="104775">
                  <a:moveTo>
                    <a:pt x="26175" y="104431"/>
                  </a:moveTo>
                  <a:lnTo>
                    <a:pt x="26175" y="67"/>
                  </a:lnTo>
                </a:path>
                <a:path w="26670" h="104775">
                  <a:moveTo>
                    <a:pt x="26175" y="67"/>
                  </a:moveTo>
                  <a:lnTo>
                    <a:pt x="0" y="67"/>
                  </a:lnTo>
                </a:path>
                <a:path w="26670" h="104775">
                  <a:moveTo>
                    <a:pt x="0" y="67"/>
                  </a:moveTo>
                  <a:lnTo>
                    <a:pt x="0" y="104431"/>
                  </a:lnTo>
                </a:path>
              </a:pathLst>
            </a:custGeom>
            <a:ln w="10606">
              <a:solidFill>
                <a:srgbClr val="000000"/>
              </a:solidFill>
            </a:ln>
          </p:spPr>
          <p:txBody>
            <a:bodyPr wrap="square" lIns="0" tIns="0" rIns="0" bIns="0" rtlCol="0"/>
            <a:lstStyle/>
            <a:p>
              <a:endParaRPr/>
            </a:p>
          </p:txBody>
        </p:sp>
        <p:sp>
          <p:nvSpPr>
            <p:cNvPr id="155" name="object 155"/>
            <p:cNvSpPr/>
            <p:nvPr/>
          </p:nvSpPr>
          <p:spPr>
            <a:xfrm>
              <a:off x="5691949" y="4014901"/>
              <a:ext cx="25400" cy="184785"/>
            </a:xfrm>
            <a:custGeom>
              <a:avLst/>
              <a:gdLst/>
              <a:ahLst/>
              <a:cxnLst/>
              <a:rect l="l" t="t" r="r" b="b"/>
              <a:pathLst>
                <a:path w="25400" h="184785">
                  <a:moveTo>
                    <a:pt x="25291" y="0"/>
                  </a:moveTo>
                  <a:lnTo>
                    <a:pt x="0" y="0"/>
                  </a:lnTo>
                  <a:lnTo>
                    <a:pt x="0" y="184386"/>
                  </a:lnTo>
                  <a:lnTo>
                    <a:pt x="25291" y="184386"/>
                  </a:lnTo>
                  <a:lnTo>
                    <a:pt x="25291" y="0"/>
                  </a:lnTo>
                  <a:close/>
                </a:path>
              </a:pathLst>
            </a:custGeom>
            <a:solidFill>
              <a:srgbClr val="FF00FF"/>
            </a:solidFill>
          </p:spPr>
          <p:txBody>
            <a:bodyPr wrap="square" lIns="0" tIns="0" rIns="0" bIns="0" rtlCol="0"/>
            <a:lstStyle/>
            <a:p>
              <a:endParaRPr/>
            </a:p>
          </p:txBody>
        </p:sp>
        <p:sp>
          <p:nvSpPr>
            <p:cNvPr id="156" name="object 156"/>
            <p:cNvSpPr/>
            <p:nvPr/>
          </p:nvSpPr>
          <p:spPr>
            <a:xfrm>
              <a:off x="5691949" y="4014901"/>
              <a:ext cx="25400" cy="184785"/>
            </a:xfrm>
            <a:custGeom>
              <a:avLst/>
              <a:gdLst/>
              <a:ahLst/>
              <a:cxnLst/>
              <a:rect l="l" t="t" r="r" b="b"/>
              <a:pathLst>
                <a:path w="25400" h="184785">
                  <a:moveTo>
                    <a:pt x="0" y="184386"/>
                  </a:moveTo>
                  <a:lnTo>
                    <a:pt x="25291" y="184386"/>
                  </a:lnTo>
                  <a:lnTo>
                    <a:pt x="25291" y="0"/>
                  </a:lnTo>
                  <a:lnTo>
                    <a:pt x="0" y="0"/>
                  </a:lnTo>
                  <a:lnTo>
                    <a:pt x="0" y="184386"/>
                  </a:lnTo>
                  <a:close/>
                </a:path>
                <a:path w="25400" h="184785">
                  <a:moveTo>
                    <a:pt x="0" y="184386"/>
                  </a:moveTo>
                  <a:lnTo>
                    <a:pt x="25382" y="184386"/>
                  </a:lnTo>
                </a:path>
                <a:path w="25400" h="184785">
                  <a:moveTo>
                    <a:pt x="25382" y="184386"/>
                  </a:moveTo>
                  <a:lnTo>
                    <a:pt x="25382" y="22"/>
                  </a:lnTo>
                </a:path>
                <a:path w="25400" h="184785">
                  <a:moveTo>
                    <a:pt x="25382" y="22"/>
                  </a:moveTo>
                  <a:lnTo>
                    <a:pt x="0" y="22"/>
                  </a:lnTo>
                </a:path>
                <a:path w="25400" h="184785">
                  <a:moveTo>
                    <a:pt x="0" y="22"/>
                  </a:moveTo>
                  <a:lnTo>
                    <a:pt x="0" y="184386"/>
                  </a:lnTo>
                </a:path>
              </a:pathLst>
            </a:custGeom>
            <a:ln w="10606">
              <a:solidFill>
                <a:srgbClr val="000000"/>
              </a:solidFill>
            </a:ln>
          </p:spPr>
          <p:txBody>
            <a:bodyPr wrap="square" lIns="0" tIns="0" rIns="0" bIns="0" rtlCol="0"/>
            <a:lstStyle/>
            <a:p>
              <a:endParaRPr/>
            </a:p>
          </p:txBody>
        </p:sp>
        <p:sp>
          <p:nvSpPr>
            <p:cNvPr id="157" name="object 157"/>
            <p:cNvSpPr/>
            <p:nvPr/>
          </p:nvSpPr>
          <p:spPr>
            <a:xfrm>
              <a:off x="6266902" y="3971660"/>
              <a:ext cx="25400" cy="227965"/>
            </a:xfrm>
            <a:custGeom>
              <a:avLst/>
              <a:gdLst/>
              <a:ahLst/>
              <a:cxnLst/>
              <a:rect l="l" t="t" r="r" b="b"/>
              <a:pathLst>
                <a:path w="25400" h="227964">
                  <a:moveTo>
                    <a:pt x="25291" y="0"/>
                  </a:moveTo>
                  <a:lnTo>
                    <a:pt x="0" y="0"/>
                  </a:lnTo>
                  <a:lnTo>
                    <a:pt x="0" y="227627"/>
                  </a:lnTo>
                  <a:lnTo>
                    <a:pt x="25291" y="227627"/>
                  </a:lnTo>
                  <a:lnTo>
                    <a:pt x="25291" y="0"/>
                  </a:lnTo>
                  <a:close/>
                </a:path>
              </a:pathLst>
            </a:custGeom>
            <a:solidFill>
              <a:srgbClr val="FF00FF"/>
            </a:solidFill>
          </p:spPr>
          <p:txBody>
            <a:bodyPr wrap="square" lIns="0" tIns="0" rIns="0" bIns="0" rtlCol="0"/>
            <a:lstStyle/>
            <a:p>
              <a:endParaRPr/>
            </a:p>
          </p:txBody>
        </p:sp>
        <p:sp>
          <p:nvSpPr>
            <p:cNvPr id="158" name="object 158"/>
            <p:cNvSpPr/>
            <p:nvPr/>
          </p:nvSpPr>
          <p:spPr>
            <a:xfrm>
              <a:off x="6266902" y="3971660"/>
              <a:ext cx="25400" cy="227965"/>
            </a:xfrm>
            <a:custGeom>
              <a:avLst/>
              <a:gdLst/>
              <a:ahLst/>
              <a:cxnLst/>
              <a:rect l="l" t="t" r="r" b="b"/>
              <a:pathLst>
                <a:path w="25400" h="227964">
                  <a:moveTo>
                    <a:pt x="0" y="227627"/>
                  </a:moveTo>
                  <a:lnTo>
                    <a:pt x="25291" y="227627"/>
                  </a:lnTo>
                  <a:lnTo>
                    <a:pt x="25291" y="0"/>
                  </a:lnTo>
                  <a:lnTo>
                    <a:pt x="0" y="0"/>
                  </a:lnTo>
                  <a:lnTo>
                    <a:pt x="0" y="227627"/>
                  </a:lnTo>
                  <a:close/>
                </a:path>
                <a:path w="25400" h="227964">
                  <a:moveTo>
                    <a:pt x="0" y="227627"/>
                  </a:moveTo>
                  <a:lnTo>
                    <a:pt x="25268" y="227627"/>
                  </a:lnTo>
                </a:path>
                <a:path w="25400" h="227964">
                  <a:moveTo>
                    <a:pt x="25268" y="227627"/>
                  </a:moveTo>
                  <a:lnTo>
                    <a:pt x="25268" y="90"/>
                  </a:lnTo>
                </a:path>
                <a:path w="25400" h="227964">
                  <a:moveTo>
                    <a:pt x="25268" y="90"/>
                  </a:moveTo>
                  <a:lnTo>
                    <a:pt x="0" y="90"/>
                  </a:lnTo>
                </a:path>
                <a:path w="25400" h="227964">
                  <a:moveTo>
                    <a:pt x="0" y="90"/>
                  </a:moveTo>
                  <a:lnTo>
                    <a:pt x="0" y="227627"/>
                  </a:lnTo>
                </a:path>
              </a:pathLst>
            </a:custGeom>
            <a:ln w="10606">
              <a:solidFill>
                <a:srgbClr val="000000"/>
              </a:solidFill>
            </a:ln>
          </p:spPr>
          <p:txBody>
            <a:bodyPr wrap="square" lIns="0" tIns="0" rIns="0" bIns="0" rtlCol="0"/>
            <a:lstStyle/>
            <a:p>
              <a:endParaRPr/>
            </a:p>
          </p:txBody>
        </p:sp>
        <p:sp>
          <p:nvSpPr>
            <p:cNvPr id="159" name="object 159"/>
            <p:cNvSpPr/>
            <p:nvPr/>
          </p:nvSpPr>
          <p:spPr>
            <a:xfrm>
              <a:off x="6842308" y="4103831"/>
              <a:ext cx="26034" cy="95885"/>
            </a:xfrm>
            <a:custGeom>
              <a:avLst/>
              <a:gdLst/>
              <a:ahLst/>
              <a:cxnLst/>
              <a:rect l="l" t="t" r="r" b="b"/>
              <a:pathLst>
                <a:path w="26034" h="95885">
                  <a:moveTo>
                    <a:pt x="25563" y="0"/>
                  </a:moveTo>
                  <a:lnTo>
                    <a:pt x="0" y="0"/>
                  </a:lnTo>
                  <a:lnTo>
                    <a:pt x="0" y="95456"/>
                  </a:lnTo>
                  <a:lnTo>
                    <a:pt x="25563" y="95456"/>
                  </a:lnTo>
                  <a:lnTo>
                    <a:pt x="25563" y="0"/>
                  </a:lnTo>
                  <a:close/>
                </a:path>
              </a:pathLst>
            </a:custGeom>
            <a:solidFill>
              <a:srgbClr val="FF00FF"/>
            </a:solidFill>
          </p:spPr>
          <p:txBody>
            <a:bodyPr wrap="square" lIns="0" tIns="0" rIns="0" bIns="0" rtlCol="0"/>
            <a:lstStyle/>
            <a:p>
              <a:endParaRPr/>
            </a:p>
          </p:txBody>
        </p:sp>
        <p:sp>
          <p:nvSpPr>
            <p:cNvPr id="160" name="object 160"/>
            <p:cNvSpPr/>
            <p:nvPr/>
          </p:nvSpPr>
          <p:spPr>
            <a:xfrm>
              <a:off x="6842308" y="4103831"/>
              <a:ext cx="26034" cy="95885"/>
            </a:xfrm>
            <a:custGeom>
              <a:avLst/>
              <a:gdLst/>
              <a:ahLst/>
              <a:cxnLst/>
              <a:rect l="l" t="t" r="r" b="b"/>
              <a:pathLst>
                <a:path w="26034" h="95885">
                  <a:moveTo>
                    <a:pt x="0" y="95456"/>
                  </a:moveTo>
                  <a:lnTo>
                    <a:pt x="25563" y="95456"/>
                  </a:lnTo>
                  <a:lnTo>
                    <a:pt x="25563" y="0"/>
                  </a:lnTo>
                  <a:lnTo>
                    <a:pt x="0" y="0"/>
                  </a:lnTo>
                  <a:lnTo>
                    <a:pt x="0" y="95456"/>
                  </a:lnTo>
                  <a:close/>
                </a:path>
                <a:path w="26034" h="95885">
                  <a:moveTo>
                    <a:pt x="0" y="95456"/>
                  </a:moveTo>
                  <a:lnTo>
                    <a:pt x="25608" y="95456"/>
                  </a:lnTo>
                </a:path>
                <a:path w="26034" h="95885">
                  <a:moveTo>
                    <a:pt x="25608" y="95456"/>
                  </a:moveTo>
                  <a:lnTo>
                    <a:pt x="25608" y="45"/>
                  </a:lnTo>
                </a:path>
                <a:path w="26034" h="95885">
                  <a:moveTo>
                    <a:pt x="25608" y="45"/>
                  </a:moveTo>
                  <a:lnTo>
                    <a:pt x="0" y="45"/>
                  </a:lnTo>
                </a:path>
                <a:path w="26034" h="95885">
                  <a:moveTo>
                    <a:pt x="0" y="45"/>
                  </a:moveTo>
                  <a:lnTo>
                    <a:pt x="0" y="95456"/>
                  </a:lnTo>
                </a:path>
              </a:pathLst>
            </a:custGeom>
            <a:ln w="10606">
              <a:solidFill>
                <a:srgbClr val="000000"/>
              </a:solidFill>
            </a:ln>
          </p:spPr>
          <p:txBody>
            <a:bodyPr wrap="square" lIns="0" tIns="0" rIns="0" bIns="0" rtlCol="0"/>
            <a:lstStyle/>
            <a:p>
              <a:endParaRPr/>
            </a:p>
          </p:txBody>
        </p:sp>
        <p:sp>
          <p:nvSpPr>
            <p:cNvPr id="161" name="object 161"/>
            <p:cNvSpPr/>
            <p:nvPr/>
          </p:nvSpPr>
          <p:spPr>
            <a:xfrm>
              <a:off x="7418054" y="3987162"/>
              <a:ext cx="25400" cy="212725"/>
            </a:xfrm>
            <a:custGeom>
              <a:avLst/>
              <a:gdLst/>
              <a:ahLst/>
              <a:cxnLst/>
              <a:rect l="l" t="t" r="r" b="b"/>
              <a:pathLst>
                <a:path w="25400" h="212725">
                  <a:moveTo>
                    <a:pt x="25291" y="0"/>
                  </a:moveTo>
                  <a:lnTo>
                    <a:pt x="0" y="0"/>
                  </a:lnTo>
                  <a:lnTo>
                    <a:pt x="0" y="212126"/>
                  </a:lnTo>
                  <a:lnTo>
                    <a:pt x="25291" y="212126"/>
                  </a:lnTo>
                  <a:lnTo>
                    <a:pt x="25291" y="0"/>
                  </a:lnTo>
                  <a:close/>
                </a:path>
              </a:pathLst>
            </a:custGeom>
            <a:solidFill>
              <a:srgbClr val="FF00FF"/>
            </a:solidFill>
          </p:spPr>
          <p:txBody>
            <a:bodyPr wrap="square" lIns="0" tIns="0" rIns="0" bIns="0" rtlCol="0"/>
            <a:lstStyle/>
            <a:p>
              <a:endParaRPr/>
            </a:p>
          </p:txBody>
        </p:sp>
        <p:sp>
          <p:nvSpPr>
            <p:cNvPr id="162" name="object 162"/>
            <p:cNvSpPr/>
            <p:nvPr/>
          </p:nvSpPr>
          <p:spPr>
            <a:xfrm>
              <a:off x="7418054" y="3987162"/>
              <a:ext cx="25400" cy="212725"/>
            </a:xfrm>
            <a:custGeom>
              <a:avLst/>
              <a:gdLst/>
              <a:ahLst/>
              <a:cxnLst/>
              <a:rect l="l" t="t" r="r" b="b"/>
              <a:pathLst>
                <a:path w="25400" h="212725">
                  <a:moveTo>
                    <a:pt x="0" y="212126"/>
                  </a:moveTo>
                  <a:lnTo>
                    <a:pt x="25291" y="212126"/>
                  </a:lnTo>
                  <a:lnTo>
                    <a:pt x="25291" y="0"/>
                  </a:lnTo>
                  <a:lnTo>
                    <a:pt x="0" y="0"/>
                  </a:lnTo>
                  <a:lnTo>
                    <a:pt x="0" y="212126"/>
                  </a:lnTo>
                  <a:close/>
                </a:path>
                <a:path w="25400" h="212725">
                  <a:moveTo>
                    <a:pt x="0" y="212126"/>
                  </a:moveTo>
                  <a:lnTo>
                    <a:pt x="25268" y="212126"/>
                  </a:lnTo>
                </a:path>
                <a:path w="25400" h="212725">
                  <a:moveTo>
                    <a:pt x="25268" y="212126"/>
                  </a:moveTo>
                  <a:lnTo>
                    <a:pt x="25268" y="0"/>
                  </a:lnTo>
                </a:path>
                <a:path w="25400" h="212725">
                  <a:moveTo>
                    <a:pt x="25268" y="0"/>
                  </a:moveTo>
                  <a:lnTo>
                    <a:pt x="0" y="0"/>
                  </a:lnTo>
                </a:path>
                <a:path w="25400" h="212725">
                  <a:moveTo>
                    <a:pt x="0" y="0"/>
                  </a:moveTo>
                  <a:lnTo>
                    <a:pt x="0" y="212126"/>
                  </a:lnTo>
                </a:path>
              </a:pathLst>
            </a:custGeom>
            <a:ln w="10606">
              <a:solidFill>
                <a:srgbClr val="000000"/>
              </a:solidFill>
            </a:ln>
          </p:spPr>
          <p:txBody>
            <a:bodyPr wrap="square" lIns="0" tIns="0" rIns="0" bIns="0" rtlCol="0"/>
            <a:lstStyle/>
            <a:p>
              <a:endParaRPr/>
            </a:p>
          </p:txBody>
        </p:sp>
        <p:sp>
          <p:nvSpPr>
            <p:cNvPr id="163" name="object 163"/>
            <p:cNvSpPr/>
            <p:nvPr/>
          </p:nvSpPr>
          <p:spPr>
            <a:xfrm>
              <a:off x="7993800" y="3842753"/>
              <a:ext cx="25400" cy="356870"/>
            </a:xfrm>
            <a:custGeom>
              <a:avLst/>
              <a:gdLst/>
              <a:ahLst/>
              <a:cxnLst/>
              <a:rect l="l" t="t" r="r" b="b"/>
              <a:pathLst>
                <a:path w="25400" h="356870">
                  <a:moveTo>
                    <a:pt x="25291" y="0"/>
                  </a:moveTo>
                  <a:lnTo>
                    <a:pt x="0" y="0"/>
                  </a:lnTo>
                  <a:lnTo>
                    <a:pt x="0" y="356535"/>
                  </a:lnTo>
                  <a:lnTo>
                    <a:pt x="25291" y="356535"/>
                  </a:lnTo>
                  <a:lnTo>
                    <a:pt x="25291" y="0"/>
                  </a:lnTo>
                  <a:close/>
                </a:path>
              </a:pathLst>
            </a:custGeom>
            <a:solidFill>
              <a:srgbClr val="FF00FF"/>
            </a:solidFill>
          </p:spPr>
          <p:txBody>
            <a:bodyPr wrap="square" lIns="0" tIns="0" rIns="0" bIns="0" rtlCol="0"/>
            <a:lstStyle/>
            <a:p>
              <a:endParaRPr/>
            </a:p>
          </p:txBody>
        </p:sp>
        <p:sp>
          <p:nvSpPr>
            <p:cNvPr id="164" name="object 164"/>
            <p:cNvSpPr/>
            <p:nvPr/>
          </p:nvSpPr>
          <p:spPr>
            <a:xfrm>
              <a:off x="7993800" y="3842753"/>
              <a:ext cx="25400" cy="356870"/>
            </a:xfrm>
            <a:custGeom>
              <a:avLst/>
              <a:gdLst/>
              <a:ahLst/>
              <a:cxnLst/>
              <a:rect l="l" t="t" r="r" b="b"/>
              <a:pathLst>
                <a:path w="25400" h="356870">
                  <a:moveTo>
                    <a:pt x="0" y="356535"/>
                  </a:moveTo>
                  <a:lnTo>
                    <a:pt x="25291" y="356535"/>
                  </a:lnTo>
                  <a:lnTo>
                    <a:pt x="25291" y="0"/>
                  </a:lnTo>
                  <a:lnTo>
                    <a:pt x="0" y="0"/>
                  </a:lnTo>
                  <a:lnTo>
                    <a:pt x="0" y="356535"/>
                  </a:lnTo>
                  <a:close/>
                </a:path>
                <a:path w="25400" h="356870">
                  <a:moveTo>
                    <a:pt x="0" y="356535"/>
                  </a:moveTo>
                  <a:lnTo>
                    <a:pt x="25268" y="356535"/>
                  </a:lnTo>
                </a:path>
                <a:path w="25400" h="356870">
                  <a:moveTo>
                    <a:pt x="25268" y="356535"/>
                  </a:moveTo>
                  <a:lnTo>
                    <a:pt x="25268" y="45"/>
                  </a:lnTo>
                </a:path>
                <a:path w="25400" h="356870">
                  <a:moveTo>
                    <a:pt x="25268" y="45"/>
                  </a:moveTo>
                  <a:lnTo>
                    <a:pt x="0" y="45"/>
                  </a:lnTo>
                </a:path>
                <a:path w="25400" h="356870">
                  <a:moveTo>
                    <a:pt x="0" y="45"/>
                  </a:moveTo>
                  <a:lnTo>
                    <a:pt x="0" y="356535"/>
                  </a:lnTo>
                </a:path>
              </a:pathLst>
            </a:custGeom>
            <a:ln w="10606">
              <a:solidFill>
                <a:srgbClr val="000000"/>
              </a:solidFill>
            </a:ln>
          </p:spPr>
          <p:txBody>
            <a:bodyPr wrap="square" lIns="0" tIns="0" rIns="0" bIns="0" rtlCol="0"/>
            <a:lstStyle/>
            <a:p>
              <a:endParaRPr/>
            </a:p>
          </p:txBody>
        </p:sp>
        <p:sp>
          <p:nvSpPr>
            <p:cNvPr id="165" name="object 165"/>
            <p:cNvSpPr/>
            <p:nvPr/>
          </p:nvSpPr>
          <p:spPr>
            <a:xfrm>
              <a:off x="8569546" y="3547408"/>
              <a:ext cx="25400" cy="652145"/>
            </a:xfrm>
            <a:custGeom>
              <a:avLst/>
              <a:gdLst/>
              <a:ahLst/>
              <a:cxnLst/>
              <a:rect l="l" t="t" r="r" b="b"/>
              <a:pathLst>
                <a:path w="25400" h="652145">
                  <a:moveTo>
                    <a:pt x="25291" y="0"/>
                  </a:moveTo>
                  <a:lnTo>
                    <a:pt x="0" y="0"/>
                  </a:lnTo>
                  <a:lnTo>
                    <a:pt x="0" y="651879"/>
                  </a:lnTo>
                  <a:lnTo>
                    <a:pt x="25291" y="651879"/>
                  </a:lnTo>
                  <a:lnTo>
                    <a:pt x="25291" y="0"/>
                  </a:lnTo>
                  <a:close/>
                </a:path>
              </a:pathLst>
            </a:custGeom>
            <a:solidFill>
              <a:srgbClr val="FF00FF"/>
            </a:solidFill>
          </p:spPr>
          <p:txBody>
            <a:bodyPr wrap="square" lIns="0" tIns="0" rIns="0" bIns="0" rtlCol="0"/>
            <a:lstStyle/>
            <a:p>
              <a:endParaRPr/>
            </a:p>
          </p:txBody>
        </p:sp>
        <p:sp>
          <p:nvSpPr>
            <p:cNvPr id="166" name="object 166"/>
            <p:cNvSpPr/>
            <p:nvPr/>
          </p:nvSpPr>
          <p:spPr>
            <a:xfrm>
              <a:off x="8569546" y="3547408"/>
              <a:ext cx="25400" cy="652145"/>
            </a:xfrm>
            <a:custGeom>
              <a:avLst/>
              <a:gdLst/>
              <a:ahLst/>
              <a:cxnLst/>
              <a:rect l="l" t="t" r="r" b="b"/>
              <a:pathLst>
                <a:path w="25400" h="652145">
                  <a:moveTo>
                    <a:pt x="0" y="651879"/>
                  </a:moveTo>
                  <a:lnTo>
                    <a:pt x="25291" y="651879"/>
                  </a:lnTo>
                  <a:lnTo>
                    <a:pt x="25291" y="0"/>
                  </a:lnTo>
                  <a:lnTo>
                    <a:pt x="0" y="0"/>
                  </a:lnTo>
                  <a:lnTo>
                    <a:pt x="0" y="651879"/>
                  </a:lnTo>
                  <a:close/>
                </a:path>
                <a:path w="25400" h="652145">
                  <a:moveTo>
                    <a:pt x="0" y="651879"/>
                  </a:moveTo>
                  <a:lnTo>
                    <a:pt x="25268" y="651879"/>
                  </a:lnTo>
                </a:path>
                <a:path w="25400" h="652145">
                  <a:moveTo>
                    <a:pt x="25268" y="651879"/>
                  </a:moveTo>
                  <a:lnTo>
                    <a:pt x="25268" y="90"/>
                  </a:lnTo>
                </a:path>
                <a:path w="25400" h="652145">
                  <a:moveTo>
                    <a:pt x="25268" y="90"/>
                  </a:moveTo>
                  <a:lnTo>
                    <a:pt x="0" y="90"/>
                  </a:lnTo>
                </a:path>
                <a:path w="25400" h="652145">
                  <a:moveTo>
                    <a:pt x="0" y="90"/>
                  </a:moveTo>
                  <a:lnTo>
                    <a:pt x="0" y="651879"/>
                  </a:lnTo>
                </a:path>
              </a:pathLst>
            </a:custGeom>
            <a:ln w="10606">
              <a:solidFill>
                <a:srgbClr val="000000"/>
              </a:solidFill>
            </a:ln>
          </p:spPr>
          <p:txBody>
            <a:bodyPr wrap="square" lIns="0" tIns="0" rIns="0" bIns="0" rtlCol="0"/>
            <a:lstStyle/>
            <a:p>
              <a:endParaRPr/>
            </a:p>
          </p:txBody>
        </p:sp>
        <p:sp>
          <p:nvSpPr>
            <p:cNvPr id="167" name="object 167"/>
            <p:cNvSpPr/>
            <p:nvPr/>
          </p:nvSpPr>
          <p:spPr>
            <a:xfrm>
              <a:off x="9144952" y="2246073"/>
              <a:ext cx="26034" cy="1953260"/>
            </a:xfrm>
            <a:custGeom>
              <a:avLst/>
              <a:gdLst/>
              <a:ahLst/>
              <a:cxnLst/>
              <a:rect l="l" t="t" r="r" b="b"/>
              <a:pathLst>
                <a:path w="26034" h="1953260">
                  <a:moveTo>
                    <a:pt x="25563" y="0"/>
                  </a:moveTo>
                  <a:lnTo>
                    <a:pt x="0" y="0"/>
                  </a:lnTo>
                  <a:lnTo>
                    <a:pt x="0" y="1953214"/>
                  </a:lnTo>
                  <a:lnTo>
                    <a:pt x="25563" y="1953214"/>
                  </a:lnTo>
                  <a:lnTo>
                    <a:pt x="25563" y="0"/>
                  </a:lnTo>
                  <a:close/>
                </a:path>
              </a:pathLst>
            </a:custGeom>
            <a:solidFill>
              <a:srgbClr val="FF00FF"/>
            </a:solidFill>
          </p:spPr>
          <p:txBody>
            <a:bodyPr wrap="square" lIns="0" tIns="0" rIns="0" bIns="0" rtlCol="0"/>
            <a:lstStyle/>
            <a:p>
              <a:endParaRPr/>
            </a:p>
          </p:txBody>
        </p:sp>
        <p:sp>
          <p:nvSpPr>
            <p:cNvPr id="168" name="object 168"/>
            <p:cNvSpPr/>
            <p:nvPr/>
          </p:nvSpPr>
          <p:spPr>
            <a:xfrm>
              <a:off x="9144952" y="2246073"/>
              <a:ext cx="26034" cy="1953260"/>
            </a:xfrm>
            <a:custGeom>
              <a:avLst/>
              <a:gdLst/>
              <a:ahLst/>
              <a:cxnLst/>
              <a:rect l="l" t="t" r="r" b="b"/>
              <a:pathLst>
                <a:path w="26034" h="1953260">
                  <a:moveTo>
                    <a:pt x="0" y="1953214"/>
                  </a:moveTo>
                  <a:lnTo>
                    <a:pt x="25563" y="1953214"/>
                  </a:lnTo>
                  <a:lnTo>
                    <a:pt x="25563" y="0"/>
                  </a:lnTo>
                  <a:lnTo>
                    <a:pt x="0" y="0"/>
                  </a:lnTo>
                  <a:lnTo>
                    <a:pt x="0" y="1953214"/>
                  </a:lnTo>
                  <a:close/>
                </a:path>
                <a:path w="26034" h="1953260">
                  <a:moveTo>
                    <a:pt x="0" y="1953214"/>
                  </a:moveTo>
                  <a:lnTo>
                    <a:pt x="25608" y="1953214"/>
                  </a:lnTo>
                </a:path>
                <a:path w="26034" h="1953260">
                  <a:moveTo>
                    <a:pt x="25608" y="1953214"/>
                  </a:moveTo>
                  <a:lnTo>
                    <a:pt x="25608" y="113"/>
                  </a:lnTo>
                </a:path>
                <a:path w="26034" h="1953260">
                  <a:moveTo>
                    <a:pt x="25608" y="113"/>
                  </a:moveTo>
                  <a:lnTo>
                    <a:pt x="0" y="113"/>
                  </a:lnTo>
                </a:path>
                <a:path w="26034" h="1953260">
                  <a:moveTo>
                    <a:pt x="0" y="113"/>
                  </a:moveTo>
                  <a:lnTo>
                    <a:pt x="0" y="1953214"/>
                  </a:lnTo>
                </a:path>
              </a:pathLst>
            </a:custGeom>
            <a:ln w="10606">
              <a:solidFill>
                <a:srgbClr val="000000"/>
              </a:solidFill>
            </a:ln>
          </p:spPr>
          <p:txBody>
            <a:bodyPr wrap="square" lIns="0" tIns="0" rIns="0" bIns="0" rtlCol="0"/>
            <a:lstStyle/>
            <a:p>
              <a:endParaRPr/>
            </a:p>
          </p:txBody>
        </p:sp>
        <p:sp>
          <p:nvSpPr>
            <p:cNvPr id="169" name="object 169"/>
            <p:cNvSpPr/>
            <p:nvPr/>
          </p:nvSpPr>
          <p:spPr>
            <a:xfrm>
              <a:off x="9720699" y="2381485"/>
              <a:ext cx="26670" cy="1818005"/>
            </a:xfrm>
            <a:custGeom>
              <a:avLst/>
              <a:gdLst/>
              <a:ahLst/>
              <a:cxnLst/>
              <a:rect l="l" t="t" r="r" b="b"/>
              <a:pathLst>
                <a:path w="26670" h="1818004">
                  <a:moveTo>
                    <a:pt x="26107" y="0"/>
                  </a:moveTo>
                  <a:lnTo>
                    <a:pt x="0" y="0"/>
                  </a:lnTo>
                  <a:lnTo>
                    <a:pt x="0" y="1817803"/>
                  </a:lnTo>
                  <a:lnTo>
                    <a:pt x="26107" y="1817803"/>
                  </a:lnTo>
                  <a:lnTo>
                    <a:pt x="26107" y="0"/>
                  </a:lnTo>
                  <a:close/>
                </a:path>
              </a:pathLst>
            </a:custGeom>
            <a:solidFill>
              <a:srgbClr val="FF00FF"/>
            </a:solidFill>
          </p:spPr>
          <p:txBody>
            <a:bodyPr wrap="square" lIns="0" tIns="0" rIns="0" bIns="0" rtlCol="0"/>
            <a:lstStyle/>
            <a:p>
              <a:endParaRPr/>
            </a:p>
          </p:txBody>
        </p:sp>
        <p:sp>
          <p:nvSpPr>
            <p:cNvPr id="170" name="object 170"/>
            <p:cNvSpPr/>
            <p:nvPr/>
          </p:nvSpPr>
          <p:spPr>
            <a:xfrm>
              <a:off x="9720699" y="2381485"/>
              <a:ext cx="26670" cy="1818005"/>
            </a:xfrm>
            <a:custGeom>
              <a:avLst/>
              <a:gdLst/>
              <a:ahLst/>
              <a:cxnLst/>
              <a:rect l="l" t="t" r="r" b="b"/>
              <a:pathLst>
                <a:path w="26670" h="1818004">
                  <a:moveTo>
                    <a:pt x="0" y="1817803"/>
                  </a:moveTo>
                  <a:lnTo>
                    <a:pt x="26107" y="1817803"/>
                  </a:lnTo>
                  <a:lnTo>
                    <a:pt x="26107" y="0"/>
                  </a:lnTo>
                  <a:lnTo>
                    <a:pt x="0" y="0"/>
                  </a:lnTo>
                  <a:lnTo>
                    <a:pt x="0" y="1817803"/>
                  </a:lnTo>
                  <a:close/>
                </a:path>
                <a:path w="26670" h="1818004">
                  <a:moveTo>
                    <a:pt x="0" y="1817803"/>
                  </a:moveTo>
                  <a:lnTo>
                    <a:pt x="26062" y="1817803"/>
                  </a:lnTo>
                </a:path>
                <a:path w="26670" h="1818004">
                  <a:moveTo>
                    <a:pt x="26062" y="1817803"/>
                  </a:moveTo>
                  <a:lnTo>
                    <a:pt x="26062" y="113"/>
                  </a:lnTo>
                </a:path>
                <a:path w="26670" h="1818004">
                  <a:moveTo>
                    <a:pt x="26062" y="113"/>
                  </a:moveTo>
                  <a:lnTo>
                    <a:pt x="0" y="113"/>
                  </a:lnTo>
                </a:path>
                <a:path w="26670" h="1818004">
                  <a:moveTo>
                    <a:pt x="0" y="113"/>
                  </a:moveTo>
                  <a:lnTo>
                    <a:pt x="0" y="1817803"/>
                  </a:lnTo>
                </a:path>
              </a:pathLst>
            </a:custGeom>
            <a:ln w="10606">
              <a:solidFill>
                <a:srgbClr val="000000"/>
              </a:solidFill>
            </a:ln>
          </p:spPr>
          <p:txBody>
            <a:bodyPr wrap="square" lIns="0" tIns="0" rIns="0" bIns="0" rtlCol="0"/>
            <a:lstStyle/>
            <a:p>
              <a:endParaRPr/>
            </a:p>
          </p:txBody>
        </p:sp>
        <p:sp>
          <p:nvSpPr>
            <p:cNvPr id="171" name="object 171"/>
            <p:cNvSpPr/>
            <p:nvPr/>
          </p:nvSpPr>
          <p:spPr>
            <a:xfrm>
              <a:off x="10296444" y="3815013"/>
              <a:ext cx="26670" cy="384810"/>
            </a:xfrm>
            <a:custGeom>
              <a:avLst/>
              <a:gdLst/>
              <a:ahLst/>
              <a:cxnLst/>
              <a:rect l="l" t="t" r="r" b="b"/>
              <a:pathLst>
                <a:path w="26670" h="384810">
                  <a:moveTo>
                    <a:pt x="26107" y="0"/>
                  </a:moveTo>
                  <a:lnTo>
                    <a:pt x="0" y="0"/>
                  </a:lnTo>
                  <a:lnTo>
                    <a:pt x="0" y="384274"/>
                  </a:lnTo>
                  <a:lnTo>
                    <a:pt x="26107" y="384274"/>
                  </a:lnTo>
                  <a:lnTo>
                    <a:pt x="26107" y="0"/>
                  </a:lnTo>
                  <a:close/>
                </a:path>
              </a:pathLst>
            </a:custGeom>
            <a:solidFill>
              <a:srgbClr val="FF00FF"/>
            </a:solidFill>
          </p:spPr>
          <p:txBody>
            <a:bodyPr wrap="square" lIns="0" tIns="0" rIns="0" bIns="0" rtlCol="0"/>
            <a:lstStyle/>
            <a:p>
              <a:endParaRPr/>
            </a:p>
          </p:txBody>
        </p:sp>
        <p:sp>
          <p:nvSpPr>
            <p:cNvPr id="172" name="object 172"/>
            <p:cNvSpPr/>
            <p:nvPr/>
          </p:nvSpPr>
          <p:spPr>
            <a:xfrm>
              <a:off x="10296444" y="3815013"/>
              <a:ext cx="26670" cy="384810"/>
            </a:xfrm>
            <a:custGeom>
              <a:avLst/>
              <a:gdLst/>
              <a:ahLst/>
              <a:cxnLst/>
              <a:rect l="l" t="t" r="r" b="b"/>
              <a:pathLst>
                <a:path w="26670" h="384810">
                  <a:moveTo>
                    <a:pt x="0" y="384274"/>
                  </a:moveTo>
                  <a:lnTo>
                    <a:pt x="26107" y="384274"/>
                  </a:lnTo>
                  <a:lnTo>
                    <a:pt x="26107" y="0"/>
                  </a:lnTo>
                  <a:lnTo>
                    <a:pt x="0" y="0"/>
                  </a:lnTo>
                  <a:lnTo>
                    <a:pt x="0" y="384274"/>
                  </a:lnTo>
                  <a:close/>
                </a:path>
                <a:path w="26670" h="384810">
                  <a:moveTo>
                    <a:pt x="0" y="384274"/>
                  </a:moveTo>
                  <a:lnTo>
                    <a:pt x="26062" y="384274"/>
                  </a:lnTo>
                </a:path>
                <a:path w="26670" h="384810">
                  <a:moveTo>
                    <a:pt x="26062" y="384274"/>
                  </a:moveTo>
                  <a:lnTo>
                    <a:pt x="26062" y="22"/>
                  </a:lnTo>
                </a:path>
                <a:path w="26670" h="384810">
                  <a:moveTo>
                    <a:pt x="26062" y="22"/>
                  </a:moveTo>
                  <a:lnTo>
                    <a:pt x="0" y="22"/>
                  </a:lnTo>
                </a:path>
                <a:path w="26670" h="384810">
                  <a:moveTo>
                    <a:pt x="0" y="22"/>
                  </a:moveTo>
                  <a:lnTo>
                    <a:pt x="0" y="384274"/>
                  </a:lnTo>
                </a:path>
              </a:pathLst>
            </a:custGeom>
            <a:ln w="10606">
              <a:solidFill>
                <a:srgbClr val="000000"/>
              </a:solidFill>
            </a:ln>
          </p:spPr>
          <p:txBody>
            <a:bodyPr wrap="square" lIns="0" tIns="0" rIns="0" bIns="0" rtlCol="0"/>
            <a:lstStyle/>
            <a:p>
              <a:endParaRPr/>
            </a:p>
          </p:txBody>
        </p:sp>
        <p:sp>
          <p:nvSpPr>
            <p:cNvPr id="173" name="object 173"/>
            <p:cNvSpPr/>
            <p:nvPr/>
          </p:nvSpPr>
          <p:spPr>
            <a:xfrm>
              <a:off x="10872983" y="3787274"/>
              <a:ext cx="25400" cy="412115"/>
            </a:xfrm>
            <a:custGeom>
              <a:avLst/>
              <a:gdLst/>
              <a:ahLst/>
              <a:cxnLst/>
              <a:rect l="l" t="t" r="r" b="b"/>
              <a:pathLst>
                <a:path w="25400" h="412114">
                  <a:moveTo>
                    <a:pt x="25291" y="0"/>
                  </a:moveTo>
                  <a:lnTo>
                    <a:pt x="0" y="0"/>
                  </a:lnTo>
                  <a:lnTo>
                    <a:pt x="0" y="412014"/>
                  </a:lnTo>
                  <a:lnTo>
                    <a:pt x="25291" y="412014"/>
                  </a:lnTo>
                  <a:lnTo>
                    <a:pt x="25291" y="0"/>
                  </a:lnTo>
                  <a:close/>
                </a:path>
              </a:pathLst>
            </a:custGeom>
            <a:solidFill>
              <a:srgbClr val="FF00FF"/>
            </a:solidFill>
          </p:spPr>
          <p:txBody>
            <a:bodyPr wrap="square" lIns="0" tIns="0" rIns="0" bIns="0" rtlCol="0"/>
            <a:lstStyle/>
            <a:p>
              <a:endParaRPr/>
            </a:p>
          </p:txBody>
        </p:sp>
        <p:sp>
          <p:nvSpPr>
            <p:cNvPr id="174" name="object 174"/>
            <p:cNvSpPr/>
            <p:nvPr/>
          </p:nvSpPr>
          <p:spPr>
            <a:xfrm>
              <a:off x="10872983" y="3787274"/>
              <a:ext cx="25400" cy="412115"/>
            </a:xfrm>
            <a:custGeom>
              <a:avLst/>
              <a:gdLst/>
              <a:ahLst/>
              <a:cxnLst/>
              <a:rect l="l" t="t" r="r" b="b"/>
              <a:pathLst>
                <a:path w="25400" h="412114">
                  <a:moveTo>
                    <a:pt x="0" y="412014"/>
                  </a:moveTo>
                  <a:lnTo>
                    <a:pt x="25291" y="412014"/>
                  </a:lnTo>
                  <a:lnTo>
                    <a:pt x="25291" y="0"/>
                  </a:lnTo>
                  <a:lnTo>
                    <a:pt x="0" y="0"/>
                  </a:lnTo>
                  <a:lnTo>
                    <a:pt x="0" y="412014"/>
                  </a:lnTo>
                  <a:close/>
                </a:path>
                <a:path w="25400" h="412114">
                  <a:moveTo>
                    <a:pt x="0" y="412014"/>
                  </a:moveTo>
                  <a:lnTo>
                    <a:pt x="25268" y="412014"/>
                  </a:lnTo>
                </a:path>
                <a:path w="25400" h="412114">
                  <a:moveTo>
                    <a:pt x="25268" y="412014"/>
                  </a:moveTo>
                  <a:lnTo>
                    <a:pt x="25268" y="0"/>
                  </a:lnTo>
                </a:path>
                <a:path w="25400" h="412114">
                  <a:moveTo>
                    <a:pt x="25268" y="0"/>
                  </a:moveTo>
                  <a:lnTo>
                    <a:pt x="0" y="0"/>
                  </a:lnTo>
                </a:path>
                <a:path w="25400" h="412114">
                  <a:moveTo>
                    <a:pt x="0" y="0"/>
                  </a:moveTo>
                  <a:lnTo>
                    <a:pt x="0" y="412014"/>
                  </a:lnTo>
                </a:path>
              </a:pathLst>
            </a:custGeom>
            <a:ln w="10606">
              <a:solidFill>
                <a:srgbClr val="000000"/>
              </a:solidFill>
            </a:ln>
          </p:spPr>
          <p:txBody>
            <a:bodyPr wrap="square" lIns="0" tIns="0" rIns="0" bIns="0" rtlCol="0"/>
            <a:lstStyle/>
            <a:p>
              <a:endParaRPr/>
            </a:p>
          </p:txBody>
        </p:sp>
        <p:sp>
          <p:nvSpPr>
            <p:cNvPr id="175" name="object 175"/>
            <p:cNvSpPr/>
            <p:nvPr/>
          </p:nvSpPr>
          <p:spPr>
            <a:xfrm>
              <a:off x="1686996" y="2602676"/>
              <a:ext cx="25400" cy="1597025"/>
            </a:xfrm>
            <a:custGeom>
              <a:avLst/>
              <a:gdLst/>
              <a:ahLst/>
              <a:cxnLst/>
              <a:rect l="l" t="t" r="r" b="b"/>
              <a:pathLst>
                <a:path w="25400" h="1597025">
                  <a:moveTo>
                    <a:pt x="25291" y="0"/>
                  </a:moveTo>
                  <a:lnTo>
                    <a:pt x="0" y="0"/>
                  </a:lnTo>
                  <a:lnTo>
                    <a:pt x="0" y="1596611"/>
                  </a:lnTo>
                  <a:lnTo>
                    <a:pt x="25291" y="1596611"/>
                  </a:lnTo>
                  <a:lnTo>
                    <a:pt x="25291" y="0"/>
                  </a:lnTo>
                  <a:close/>
                </a:path>
              </a:pathLst>
            </a:custGeom>
            <a:solidFill>
              <a:srgbClr val="00FFFF"/>
            </a:solidFill>
          </p:spPr>
          <p:txBody>
            <a:bodyPr wrap="square" lIns="0" tIns="0" rIns="0" bIns="0" rtlCol="0"/>
            <a:lstStyle/>
            <a:p>
              <a:endParaRPr/>
            </a:p>
          </p:txBody>
        </p:sp>
        <p:sp>
          <p:nvSpPr>
            <p:cNvPr id="176" name="object 176"/>
            <p:cNvSpPr/>
            <p:nvPr/>
          </p:nvSpPr>
          <p:spPr>
            <a:xfrm>
              <a:off x="1686996" y="2602676"/>
              <a:ext cx="25400" cy="1597025"/>
            </a:xfrm>
            <a:custGeom>
              <a:avLst/>
              <a:gdLst/>
              <a:ahLst/>
              <a:cxnLst/>
              <a:rect l="l" t="t" r="r" b="b"/>
              <a:pathLst>
                <a:path w="25400" h="1597025">
                  <a:moveTo>
                    <a:pt x="0" y="1596611"/>
                  </a:moveTo>
                  <a:lnTo>
                    <a:pt x="25291" y="1596611"/>
                  </a:lnTo>
                  <a:lnTo>
                    <a:pt x="25291" y="0"/>
                  </a:lnTo>
                  <a:lnTo>
                    <a:pt x="0" y="0"/>
                  </a:lnTo>
                  <a:lnTo>
                    <a:pt x="0" y="1596611"/>
                  </a:lnTo>
                  <a:close/>
                </a:path>
                <a:path w="25400" h="1597025">
                  <a:moveTo>
                    <a:pt x="0" y="1596611"/>
                  </a:moveTo>
                  <a:lnTo>
                    <a:pt x="25268" y="1596611"/>
                  </a:lnTo>
                </a:path>
                <a:path w="25400" h="1597025">
                  <a:moveTo>
                    <a:pt x="25268" y="1596611"/>
                  </a:moveTo>
                  <a:lnTo>
                    <a:pt x="25268" y="0"/>
                  </a:lnTo>
                </a:path>
                <a:path w="25400" h="1597025">
                  <a:moveTo>
                    <a:pt x="25268" y="0"/>
                  </a:moveTo>
                  <a:lnTo>
                    <a:pt x="0" y="0"/>
                  </a:lnTo>
                </a:path>
                <a:path w="25400" h="1597025">
                  <a:moveTo>
                    <a:pt x="0" y="0"/>
                  </a:moveTo>
                  <a:lnTo>
                    <a:pt x="0" y="1596611"/>
                  </a:lnTo>
                </a:path>
              </a:pathLst>
            </a:custGeom>
            <a:ln w="10606">
              <a:solidFill>
                <a:srgbClr val="000000"/>
              </a:solidFill>
            </a:ln>
          </p:spPr>
          <p:txBody>
            <a:bodyPr wrap="square" lIns="0" tIns="0" rIns="0" bIns="0" rtlCol="0"/>
            <a:lstStyle/>
            <a:p>
              <a:endParaRPr/>
            </a:p>
          </p:txBody>
        </p:sp>
        <p:sp>
          <p:nvSpPr>
            <p:cNvPr id="177" name="object 177"/>
            <p:cNvSpPr/>
            <p:nvPr/>
          </p:nvSpPr>
          <p:spPr>
            <a:xfrm>
              <a:off x="2262629" y="969803"/>
              <a:ext cx="25400" cy="3229610"/>
            </a:xfrm>
            <a:custGeom>
              <a:avLst/>
              <a:gdLst/>
              <a:ahLst/>
              <a:cxnLst/>
              <a:rect l="l" t="t" r="r" b="b"/>
              <a:pathLst>
                <a:path w="25400" h="3229610">
                  <a:moveTo>
                    <a:pt x="25291" y="0"/>
                  </a:moveTo>
                  <a:lnTo>
                    <a:pt x="0" y="0"/>
                  </a:lnTo>
                  <a:lnTo>
                    <a:pt x="0" y="3229484"/>
                  </a:lnTo>
                  <a:lnTo>
                    <a:pt x="25291" y="3229484"/>
                  </a:lnTo>
                  <a:lnTo>
                    <a:pt x="25291" y="0"/>
                  </a:lnTo>
                  <a:close/>
                </a:path>
              </a:pathLst>
            </a:custGeom>
            <a:solidFill>
              <a:srgbClr val="00FFFF"/>
            </a:solidFill>
          </p:spPr>
          <p:txBody>
            <a:bodyPr wrap="square" lIns="0" tIns="0" rIns="0" bIns="0" rtlCol="0"/>
            <a:lstStyle/>
            <a:p>
              <a:endParaRPr/>
            </a:p>
          </p:txBody>
        </p:sp>
        <p:sp>
          <p:nvSpPr>
            <p:cNvPr id="178" name="object 178"/>
            <p:cNvSpPr/>
            <p:nvPr/>
          </p:nvSpPr>
          <p:spPr>
            <a:xfrm>
              <a:off x="2262629" y="969803"/>
              <a:ext cx="25400" cy="3229610"/>
            </a:xfrm>
            <a:custGeom>
              <a:avLst/>
              <a:gdLst/>
              <a:ahLst/>
              <a:cxnLst/>
              <a:rect l="l" t="t" r="r" b="b"/>
              <a:pathLst>
                <a:path w="25400" h="3229610">
                  <a:moveTo>
                    <a:pt x="0" y="3229484"/>
                  </a:moveTo>
                  <a:lnTo>
                    <a:pt x="25291" y="3229484"/>
                  </a:lnTo>
                  <a:lnTo>
                    <a:pt x="25291" y="0"/>
                  </a:lnTo>
                  <a:lnTo>
                    <a:pt x="0" y="0"/>
                  </a:lnTo>
                  <a:lnTo>
                    <a:pt x="0" y="3229484"/>
                  </a:lnTo>
                  <a:close/>
                </a:path>
                <a:path w="25400" h="3229610">
                  <a:moveTo>
                    <a:pt x="0" y="3229484"/>
                  </a:moveTo>
                  <a:lnTo>
                    <a:pt x="25382" y="3229484"/>
                  </a:lnTo>
                </a:path>
                <a:path w="25400" h="3229610">
                  <a:moveTo>
                    <a:pt x="25382" y="3229484"/>
                  </a:moveTo>
                  <a:lnTo>
                    <a:pt x="25382" y="0"/>
                  </a:lnTo>
                </a:path>
                <a:path w="25400" h="3229610">
                  <a:moveTo>
                    <a:pt x="25382"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179" name="object 179"/>
            <p:cNvSpPr/>
            <p:nvPr/>
          </p:nvSpPr>
          <p:spPr>
            <a:xfrm>
              <a:off x="2838375" y="4143809"/>
              <a:ext cx="25400" cy="55880"/>
            </a:xfrm>
            <a:custGeom>
              <a:avLst/>
              <a:gdLst/>
              <a:ahLst/>
              <a:cxnLst/>
              <a:rect l="l" t="t" r="r" b="b"/>
              <a:pathLst>
                <a:path w="25400" h="55879">
                  <a:moveTo>
                    <a:pt x="25291" y="0"/>
                  </a:moveTo>
                  <a:lnTo>
                    <a:pt x="0" y="0"/>
                  </a:lnTo>
                  <a:lnTo>
                    <a:pt x="0" y="55479"/>
                  </a:lnTo>
                  <a:lnTo>
                    <a:pt x="25291" y="55479"/>
                  </a:lnTo>
                  <a:lnTo>
                    <a:pt x="25291" y="0"/>
                  </a:lnTo>
                  <a:close/>
                </a:path>
              </a:pathLst>
            </a:custGeom>
            <a:solidFill>
              <a:srgbClr val="00FFFF"/>
            </a:solidFill>
          </p:spPr>
          <p:txBody>
            <a:bodyPr wrap="square" lIns="0" tIns="0" rIns="0" bIns="0" rtlCol="0"/>
            <a:lstStyle/>
            <a:p>
              <a:endParaRPr/>
            </a:p>
          </p:txBody>
        </p:sp>
        <p:sp>
          <p:nvSpPr>
            <p:cNvPr id="180" name="object 180"/>
            <p:cNvSpPr/>
            <p:nvPr/>
          </p:nvSpPr>
          <p:spPr>
            <a:xfrm>
              <a:off x="2838375" y="4143809"/>
              <a:ext cx="25400" cy="55880"/>
            </a:xfrm>
            <a:custGeom>
              <a:avLst/>
              <a:gdLst/>
              <a:ahLst/>
              <a:cxnLst/>
              <a:rect l="l" t="t" r="r" b="b"/>
              <a:pathLst>
                <a:path w="25400" h="55879">
                  <a:moveTo>
                    <a:pt x="0" y="55479"/>
                  </a:moveTo>
                  <a:lnTo>
                    <a:pt x="25291" y="55479"/>
                  </a:lnTo>
                  <a:lnTo>
                    <a:pt x="25291" y="0"/>
                  </a:lnTo>
                  <a:lnTo>
                    <a:pt x="0" y="0"/>
                  </a:lnTo>
                  <a:lnTo>
                    <a:pt x="0" y="55479"/>
                  </a:lnTo>
                  <a:close/>
                </a:path>
                <a:path w="25400" h="55879">
                  <a:moveTo>
                    <a:pt x="0" y="55479"/>
                  </a:moveTo>
                  <a:lnTo>
                    <a:pt x="25268" y="55479"/>
                  </a:lnTo>
                </a:path>
                <a:path w="25400" h="55879">
                  <a:moveTo>
                    <a:pt x="25268" y="55479"/>
                  </a:moveTo>
                  <a:lnTo>
                    <a:pt x="25268" y="67"/>
                  </a:lnTo>
                </a:path>
                <a:path w="25400" h="55879">
                  <a:moveTo>
                    <a:pt x="25268" y="67"/>
                  </a:moveTo>
                  <a:lnTo>
                    <a:pt x="0" y="67"/>
                  </a:lnTo>
                </a:path>
                <a:path w="25400" h="55879">
                  <a:moveTo>
                    <a:pt x="0" y="67"/>
                  </a:moveTo>
                  <a:lnTo>
                    <a:pt x="0" y="55479"/>
                  </a:lnTo>
                </a:path>
              </a:pathLst>
            </a:custGeom>
            <a:ln w="10606">
              <a:solidFill>
                <a:srgbClr val="000000"/>
              </a:solidFill>
            </a:ln>
          </p:spPr>
          <p:txBody>
            <a:bodyPr wrap="square" lIns="0" tIns="0" rIns="0" bIns="0" rtlCol="0"/>
            <a:lstStyle/>
            <a:p>
              <a:endParaRPr/>
            </a:p>
          </p:txBody>
        </p:sp>
        <p:sp>
          <p:nvSpPr>
            <p:cNvPr id="181" name="object 181"/>
            <p:cNvSpPr/>
            <p:nvPr/>
          </p:nvSpPr>
          <p:spPr>
            <a:xfrm>
              <a:off x="3413894" y="4159310"/>
              <a:ext cx="26670" cy="40005"/>
            </a:xfrm>
            <a:custGeom>
              <a:avLst/>
              <a:gdLst/>
              <a:ahLst/>
              <a:cxnLst/>
              <a:rect l="l" t="t" r="r" b="b"/>
              <a:pathLst>
                <a:path w="26670" h="40004">
                  <a:moveTo>
                    <a:pt x="26107" y="0"/>
                  </a:moveTo>
                  <a:lnTo>
                    <a:pt x="0" y="0"/>
                  </a:lnTo>
                  <a:lnTo>
                    <a:pt x="0" y="39977"/>
                  </a:lnTo>
                  <a:lnTo>
                    <a:pt x="26107" y="39977"/>
                  </a:lnTo>
                  <a:lnTo>
                    <a:pt x="26107" y="0"/>
                  </a:lnTo>
                  <a:close/>
                </a:path>
              </a:pathLst>
            </a:custGeom>
            <a:solidFill>
              <a:srgbClr val="00FFFF"/>
            </a:solidFill>
          </p:spPr>
          <p:txBody>
            <a:bodyPr wrap="square" lIns="0" tIns="0" rIns="0" bIns="0" rtlCol="0"/>
            <a:lstStyle/>
            <a:p>
              <a:endParaRPr/>
            </a:p>
          </p:txBody>
        </p:sp>
        <p:sp>
          <p:nvSpPr>
            <p:cNvPr id="182" name="object 182"/>
            <p:cNvSpPr/>
            <p:nvPr/>
          </p:nvSpPr>
          <p:spPr>
            <a:xfrm>
              <a:off x="3413894" y="4159310"/>
              <a:ext cx="26670" cy="40005"/>
            </a:xfrm>
            <a:custGeom>
              <a:avLst/>
              <a:gdLst/>
              <a:ahLst/>
              <a:cxnLst/>
              <a:rect l="l" t="t" r="r" b="b"/>
              <a:pathLst>
                <a:path w="26670" h="40004">
                  <a:moveTo>
                    <a:pt x="0" y="39977"/>
                  </a:moveTo>
                  <a:lnTo>
                    <a:pt x="26107" y="39977"/>
                  </a:lnTo>
                  <a:lnTo>
                    <a:pt x="26107" y="0"/>
                  </a:lnTo>
                  <a:lnTo>
                    <a:pt x="0" y="0"/>
                  </a:lnTo>
                  <a:lnTo>
                    <a:pt x="0" y="39977"/>
                  </a:lnTo>
                  <a:close/>
                </a:path>
                <a:path w="26670" h="40004">
                  <a:moveTo>
                    <a:pt x="0" y="39977"/>
                  </a:moveTo>
                  <a:lnTo>
                    <a:pt x="26062" y="39977"/>
                  </a:lnTo>
                </a:path>
                <a:path w="26670" h="40004">
                  <a:moveTo>
                    <a:pt x="26062" y="39977"/>
                  </a:moveTo>
                  <a:lnTo>
                    <a:pt x="26062" y="90"/>
                  </a:lnTo>
                </a:path>
                <a:path w="26670" h="40004">
                  <a:moveTo>
                    <a:pt x="26062" y="90"/>
                  </a:moveTo>
                  <a:lnTo>
                    <a:pt x="0" y="90"/>
                  </a:lnTo>
                </a:path>
                <a:path w="26670" h="40004">
                  <a:moveTo>
                    <a:pt x="0" y="90"/>
                  </a:moveTo>
                  <a:lnTo>
                    <a:pt x="0" y="39977"/>
                  </a:lnTo>
                </a:path>
              </a:pathLst>
            </a:custGeom>
            <a:ln w="10606">
              <a:solidFill>
                <a:srgbClr val="000000"/>
              </a:solidFill>
            </a:ln>
          </p:spPr>
          <p:txBody>
            <a:bodyPr wrap="square" lIns="0" tIns="0" rIns="0" bIns="0" rtlCol="0"/>
            <a:lstStyle/>
            <a:p>
              <a:endParaRPr/>
            </a:p>
          </p:txBody>
        </p:sp>
        <p:sp>
          <p:nvSpPr>
            <p:cNvPr id="183" name="object 183"/>
            <p:cNvSpPr/>
            <p:nvPr/>
          </p:nvSpPr>
          <p:spPr>
            <a:xfrm>
              <a:off x="3989527" y="4141361"/>
              <a:ext cx="26670" cy="58419"/>
            </a:xfrm>
            <a:custGeom>
              <a:avLst/>
              <a:gdLst/>
              <a:ahLst/>
              <a:cxnLst/>
              <a:rect l="l" t="t" r="r" b="b"/>
              <a:pathLst>
                <a:path w="26670" h="58420">
                  <a:moveTo>
                    <a:pt x="26107" y="0"/>
                  </a:moveTo>
                  <a:lnTo>
                    <a:pt x="0" y="0"/>
                  </a:lnTo>
                  <a:lnTo>
                    <a:pt x="0" y="57926"/>
                  </a:lnTo>
                  <a:lnTo>
                    <a:pt x="26107" y="57926"/>
                  </a:lnTo>
                  <a:lnTo>
                    <a:pt x="26107" y="0"/>
                  </a:lnTo>
                  <a:close/>
                </a:path>
              </a:pathLst>
            </a:custGeom>
            <a:solidFill>
              <a:srgbClr val="00FFFF"/>
            </a:solidFill>
          </p:spPr>
          <p:txBody>
            <a:bodyPr wrap="square" lIns="0" tIns="0" rIns="0" bIns="0" rtlCol="0"/>
            <a:lstStyle/>
            <a:p>
              <a:endParaRPr/>
            </a:p>
          </p:txBody>
        </p:sp>
        <p:sp>
          <p:nvSpPr>
            <p:cNvPr id="184" name="object 184"/>
            <p:cNvSpPr/>
            <p:nvPr/>
          </p:nvSpPr>
          <p:spPr>
            <a:xfrm>
              <a:off x="3989527" y="4141361"/>
              <a:ext cx="26670" cy="58419"/>
            </a:xfrm>
            <a:custGeom>
              <a:avLst/>
              <a:gdLst/>
              <a:ahLst/>
              <a:cxnLst/>
              <a:rect l="l" t="t" r="r" b="b"/>
              <a:pathLst>
                <a:path w="26670" h="58420">
                  <a:moveTo>
                    <a:pt x="0" y="57926"/>
                  </a:moveTo>
                  <a:lnTo>
                    <a:pt x="26107" y="57926"/>
                  </a:lnTo>
                  <a:lnTo>
                    <a:pt x="26107" y="0"/>
                  </a:lnTo>
                  <a:lnTo>
                    <a:pt x="0" y="0"/>
                  </a:lnTo>
                  <a:lnTo>
                    <a:pt x="0" y="57926"/>
                  </a:lnTo>
                  <a:close/>
                </a:path>
                <a:path w="26670" h="58420">
                  <a:moveTo>
                    <a:pt x="0" y="57926"/>
                  </a:moveTo>
                  <a:lnTo>
                    <a:pt x="26175" y="57926"/>
                  </a:lnTo>
                </a:path>
                <a:path w="26670" h="58420">
                  <a:moveTo>
                    <a:pt x="26175" y="57926"/>
                  </a:moveTo>
                  <a:lnTo>
                    <a:pt x="26175" y="22"/>
                  </a:lnTo>
                </a:path>
                <a:path w="26670" h="58420">
                  <a:moveTo>
                    <a:pt x="26175" y="22"/>
                  </a:moveTo>
                  <a:lnTo>
                    <a:pt x="0" y="22"/>
                  </a:lnTo>
                </a:path>
                <a:path w="26670" h="58420">
                  <a:moveTo>
                    <a:pt x="0" y="22"/>
                  </a:moveTo>
                  <a:lnTo>
                    <a:pt x="0" y="57926"/>
                  </a:lnTo>
                </a:path>
              </a:pathLst>
            </a:custGeom>
            <a:ln w="10606">
              <a:solidFill>
                <a:srgbClr val="000000"/>
              </a:solidFill>
            </a:ln>
          </p:spPr>
          <p:txBody>
            <a:bodyPr wrap="square" lIns="0" tIns="0" rIns="0" bIns="0" rtlCol="0"/>
            <a:lstStyle/>
            <a:p>
              <a:endParaRPr/>
            </a:p>
          </p:txBody>
        </p:sp>
        <p:sp>
          <p:nvSpPr>
            <p:cNvPr id="185" name="object 185"/>
            <p:cNvSpPr/>
            <p:nvPr/>
          </p:nvSpPr>
          <p:spPr>
            <a:xfrm>
              <a:off x="4566066" y="4021428"/>
              <a:ext cx="25400" cy="178435"/>
            </a:xfrm>
            <a:custGeom>
              <a:avLst/>
              <a:gdLst/>
              <a:ahLst/>
              <a:cxnLst/>
              <a:rect l="l" t="t" r="r" b="b"/>
              <a:pathLst>
                <a:path w="25400" h="178435">
                  <a:moveTo>
                    <a:pt x="25291" y="0"/>
                  </a:moveTo>
                  <a:lnTo>
                    <a:pt x="0" y="0"/>
                  </a:lnTo>
                  <a:lnTo>
                    <a:pt x="0" y="177859"/>
                  </a:lnTo>
                  <a:lnTo>
                    <a:pt x="25291" y="177859"/>
                  </a:lnTo>
                  <a:lnTo>
                    <a:pt x="25291" y="0"/>
                  </a:lnTo>
                  <a:close/>
                </a:path>
              </a:pathLst>
            </a:custGeom>
            <a:solidFill>
              <a:srgbClr val="00FFFF"/>
            </a:solidFill>
          </p:spPr>
          <p:txBody>
            <a:bodyPr wrap="square" lIns="0" tIns="0" rIns="0" bIns="0" rtlCol="0"/>
            <a:lstStyle/>
            <a:p>
              <a:endParaRPr/>
            </a:p>
          </p:txBody>
        </p:sp>
        <p:sp>
          <p:nvSpPr>
            <p:cNvPr id="186" name="object 186"/>
            <p:cNvSpPr/>
            <p:nvPr/>
          </p:nvSpPr>
          <p:spPr>
            <a:xfrm>
              <a:off x="4566066" y="4021428"/>
              <a:ext cx="25400" cy="178435"/>
            </a:xfrm>
            <a:custGeom>
              <a:avLst/>
              <a:gdLst/>
              <a:ahLst/>
              <a:cxnLst/>
              <a:rect l="l" t="t" r="r" b="b"/>
              <a:pathLst>
                <a:path w="25400" h="178435">
                  <a:moveTo>
                    <a:pt x="0" y="177859"/>
                  </a:moveTo>
                  <a:lnTo>
                    <a:pt x="25291" y="177859"/>
                  </a:lnTo>
                  <a:lnTo>
                    <a:pt x="25291" y="0"/>
                  </a:lnTo>
                  <a:lnTo>
                    <a:pt x="0" y="0"/>
                  </a:lnTo>
                  <a:lnTo>
                    <a:pt x="0" y="177859"/>
                  </a:lnTo>
                  <a:close/>
                </a:path>
                <a:path w="25400" h="178435">
                  <a:moveTo>
                    <a:pt x="0" y="177859"/>
                  </a:moveTo>
                  <a:lnTo>
                    <a:pt x="25382" y="177859"/>
                  </a:lnTo>
                </a:path>
                <a:path w="25400" h="178435">
                  <a:moveTo>
                    <a:pt x="25382" y="177859"/>
                  </a:moveTo>
                  <a:lnTo>
                    <a:pt x="25382" y="67"/>
                  </a:lnTo>
                </a:path>
                <a:path w="25400" h="178435">
                  <a:moveTo>
                    <a:pt x="25382" y="67"/>
                  </a:moveTo>
                  <a:lnTo>
                    <a:pt x="0" y="67"/>
                  </a:lnTo>
                </a:path>
                <a:path w="25400" h="178435">
                  <a:moveTo>
                    <a:pt x="0" y="67"/>
                  </a:moveTo>
                  <a:lnTo>
                    <a:pt x="0" y="177859"/>
                  </a:lnTo>
                </a:path>
              </a:pathLst>
            </a:custGeom>
            <a:ln w="10606">
              <a:solidFill>
                <a:srgbClr val="000000"/>
              </a:solidFill>
            </a:ln>
          </p:spPr>
          <p:txBody>
            <a:bodyPr wrap="square" lIns="0" tIns="0" rIns="0" bIns="0" rtlCol="0"/>
            <a:lstStyle/>
            <a:p>
              <a:endParaRPr/>
            </a:p>
          </p:txBody>
        </p:sp>
        <p:sp>
          <p:nvSpPr>
            <p:cNvPr id="187" name="object 187"/>
            <p:cNvSpPr/>
            <p:nvPr/>
          </p:nvSpPr>
          <p:spPr>
            <a:xfrm>
              <a:off x="5141585" y="4143809"/>
              <a:ext cx="26034" cy="55880"/>
            </a:xfrm>
            <a:custGeom>
              <a:avLst/>
              <a:gdLst/>
              <a:ahLst/>
              <a:cxnLst/>
              <a:rect l="l" t="t" r="r" b="b"/>
              <a:pathLst>
                <a:path w="26035" h="55879">
                  <a:moveTo>
                    <a:pt x="25563" y="0"/>
                  </a:moveTo>
                  <a:lnTo>
                    <a:pt x="0" y="0"/>
                  </a:lnTo>
                  <a:lnTo>
                    <a:pt x="0" y="55479"/>
                  </a:lnTo>
                  <a:lnTo>
                    <a:pt x="25563" y="55479"/>
                  </a:lnTo>
                  <a:lnTo>
                    <a:pt x="25563" y="0"/>
                  </a:lnTo>
                  <a:close/>
                </a:path>
              </a:pathLst>
            </a:custGeom>
            <a:solidFill>
              <a:srgbClr val="00FFFF"/>
            </a:solidFill>
          </p:spPr>
          <p:txBody>
            <a:bodyPr wrap="square" lIns="0" tIns="0" rIns="0" bIns="0" rtlCol="0"/>
            <a:lstStyle/>
            <a:p>
              <a:endParaRPr/>
            </a:p>
          </p:txBody>
        </p:sp>
        <p:sp>
          <p:nvSpPr>
            <p:cNvPr id="188" name="object 188"/>
            <p:cNvSpPr/>
            <p:nvPr/>
          </p:nvSpPr>
          <p:spPr>
            <a:xfrm>
              <a:off x="5141585" y="4143809"/>
              <a:ext cx="26034" cy="55880"/>
            </a:xfrm>
            <a:custGeom>
              <a:avLst/>
              <a:gdLst/>
              <a:ahLst/>
              <a:cxnLst/>
              <a:rect l="l" t="t" r="r" b="b"/>
              <a:pathLst>
                <a:path w="26035" h="55879">
                  <a:moveTo>
                    <a:pt x="0" y="55479"/>
                  </a:moveTo>
                  <a:lnTo>
                    <a:pt x="25563" y="55479"/>
                  </a:lnTo>
                  <a:lnTo>
                    <a:pt x="25563" y="0"/>
                  </a:lnTo>
                  <a:lnTo>
                    <a:pt x="0" y="0"/>
                  </a:lnTo>
                  <a:lnTo>
                    <a:pt x="0" y="55479"/>
                  </a:lnTo>
                  <a:close/>
                </a:path>
                <a:path w="26035" h="55879">
                  <a:moveTo>
                    <a:pt x="0" y="55479"/>
                  </a:moveTo>
                  <a:lnTo>
                    <a:pt x="25495" y="55479"/>
                  </a:lnTo>
                </a:path>
                <a:path w="26035" h="55879">
                  <a:moveTo>
                    <a:pt x="25495" y="55479"/>
                  </a:moveTo>
                  <a:lnTo>
                    <a:pt x="25495" y="67"/>
                  </a:lnTo>
                </a:path>
                <a:path w="26035" h="55879">
                  <a:moveTo>
                    <a:pt x="25495" y="67"/>
                  </a:moveTo>
                  <a:lnTo>
                    <a:pt x="0" y="67"/>
                  </a:lnTo>
                </a:path>
                <a:path w="26035" h="55879">
                  <a:moveTo>
                    <a:pt x="0" y="67"/>
                  </a:moveTo>
                  <a:lnTo>
                    <a:pt x="0" y="55479"/>
                  </a:lnTo>
                </a:path>
              </a:pathLst>
            </a:custGeom>
            <a:ln w="10606">
              <a:solidFill>
                <a:srgbClr val="000000"/>
              </a:solidFill>
            </a:ln>
          </p:spPr>
          <p:txBody>
            <a:bodyPr wrap="square" lIns="0" tIns="0" rIns="0" bIns="0" rtlCol="0"/>
            <a:lstStyle/>
            <a:p>
              <a:endParaRPr/>
            </a:p>
          </p:txBody>
        </p:sp>
        <p:sp>
          <p:nvSpPr>
            <p:cNvPr id="189" name="object 189"/>
            <p:cNvSpPr/>
            <p:nvPr/>
          </p:nvSpPr>
          <p:spPr>
            <a:xfrm>
              <a:off x="5717332" y="3912917"/>
              <a:ext cx="25400" cy="286385"/>
            </a:xfrm>
            <a:custGeom>
              <a:avLst/>
              <a:gdLst/>
              <a:ahLst/>
              <a:cxnLst/>
              <a:rect l="l" t="t" r="r" b="b"/>
              <a:pathLst>
                <a:path w="25400" h="286385">
                  <a:moveTo>
                    <a:pt x="25291" y="0"/>
                  </a:moveTo>
                  <a:lnTo>
                    <a:pt x="0" y="0"/>
                  </a:lnTo>
                  <a:lnTo>
                    <a:pt x="0" y="286370"/>
                  </a:lnTo>
                  <a:lnTo>
                    <a:pt x="25291" y="286370"/>
                  </a:lnTo>
                  <a:lnTo>
                    <a:pt x="25291" y="0"/>
                  </a:lnTo>
                  <a:close/>
                </a:path>
              </a:pathLst>
            </a:custGeom>
            <a:solidFill>
              <a:srgbClr val="00FFFF"/>
            </a:solidFill>
          </p:spPr>
          <p:txBody>
            <a:bodyPr wrap="square" lIns="0" tIns="0" rIns="0" bIns="0" rtlCol="0"/>
            <a:lstStyle/>
            <a:p>
              <a:endParaRPr/>
            </a:p>
          </p:txBody>
        </p:sp>
        <p:sp>
          <p:nvSpPr>
            <p:cNvPr id="190" name="object 190"/>
            <p:cNvSpPr/>
            <p:nvPr/>
          </p:nvSpPr>
          <p:spPr>
            <a:xfrm>
              <a:off x="5717332" y="3912917"/>
              <a:ext cx="25400" cy="286385"/>
            </a:xfrm>
            <a:custGeom>
              <a:avLst/>
              <a:gdLst/>
              <a:ahLst/>
              <a:cxnLst/>
              <a:rect l="l" t="t" r="r" b="b"/>
              <a:pathLst>
                <a:path w="25400" h="286385">
                  <a:moveTo>
                    <a:pt x="0" y="286370"/>
                  </a:moveTo>
                  <a:lnTo>
                    <a:pt x="25291" y="286370"/>
                  </a:lnTo>
                  <a:lnTo>
                    <a:pt x="25291" y="0"/>
                  </a:lnTo>
                  <a:lnTo>
                    <a:pt x="0" y="0"/>
                  </a:lnTo>
                  <a:lnTo>
                    <a:pt x="0" y="286370"/>
                  </a:lnTo>
                  <a:close/>
                </a:path>
                <a:path w="25400" h="286385">
                  <a:moveTo>
                    <a:pt x="0" y="286370"/>
                  </a:moveTo>
                  <a:lnTo>
                    <a:pt x="25268" y="286370"/>
                  </a:lnTo>
                </a:path>
                <a:path w="25400" h="286385">
                  <a:moveTo>
                    <a:pt x="25268" y="286370"/>
                  </a:moveTo>
                  <a:lnTo>
                    <a:pt x="25268" y="22"/>
                  </a:lnTo>
                </a:path>
                <a:path w="25400" h="286385">
                  <a:moveTo>
                    <a:pt x="25268" y="22"/>
                  </a:moveTo>
                  <a:lnTo>
                    <a:pt x="0" y="22"/>
                  </a:lnTo>
                </a:path>
                <a:path w="25400" h="286385">
                  <a:moveTo>
                    <a:pt x="0" y="22"/>
                  </a:moveTo>
                  <a:lnTo>
                    <a:pt x="0" y="286370"/>
                  </a:lnTo>
                </a:path>
              </a:pathLst>
            </a:custGeom>
            <a:ln w="10606">
              <a:solidFill>
                <a:srgbClr val="000000"/>
              </a:solidFill>
            </a:ln>
          </p:spPr>
          <p:txBody>
            <a:bodyPr wrap="square" lIns="0" tIns="0" rIns="0" bIns="0" rtlCol="0"/>
            <a:lstStyle/>
            <a:p>
              <a:endParaRPr/>
            </a:p>
          </p:txBody>
        </p:sp>
        <p:sp>
          <p:nvSpPr>
            <p:cNvPr id="191" name="object 191"/>
            <p:cNvSpPr/>
            <p:nvPr/>
          </p:nvSpPr>
          <p:spPr>
            <a:xfrm>
              <a:off x="6292171" y="4156047"/>
              <a:ext cx="25400" cy="43815"/>
            </a:xfrm>
            <a:custGeom>
              <a:avLst/>
              <a:gdLst/>
              <a:ahLst/>
              <a:cxnLst/>
              <a:rect l="l" t="t" r="r" b="b"/>
              <a:pathLst>
                <a:path w="25400" h="43814">
                  <a:moveTo>
                    <a:pt x="25291" y="0"/>
                  </a:moveTo>
                  <a:lnTo>
                    <a:pt x="0" y="0"/>
                  </a:lnTo>
                  <a:lnTo>
                    <a:pt x="0" y="43241"/>
                  </a:lnTo>
                  <a:lnTo>
                    <a:pt x="25291" y="43241"/>
                  </a:lnTo>
                  <a:lnTo>
                    <a:pt x="25291" y="0"/>
                  </a:lnTo>
                  <a:close/>
                </a:path>
              </a:pathLst>
            </a:custGeom>
            <a:solidFill>
              <a:srgbClr val="00FFFF"/>
            </a:solidFill>
          </p:spPr>
          <p:txBody>
            <a:bodyPr wrap="square" lIns="0" tIns="0" rIns="0" bIns="0" rtlCol="0"/>
            <a:lstStyle/>
            <a:p>
              <a:endParaRPr/>
            </a:p>
          </p:txBody>
        </p:sp>
        <p:sp>
          <p:nvSpPr>
            <p:cNvPr id="192" name="object 192"/>
            <p:cNvSpPr/>
            <p:nvPr/>
          </p:nvSpPr>
          <p:spPr>
            <a:xfrm>
              <a:off x="6292171" y="4156047"/>
              <a:ext cx="25400" cy="43815"/>
            </a:xfrm>
            <a:custGeom>
              <a:avLst/>
              <a:gdLst/>
              <a:ahLst/>
              <a:cxnLst/>
              <a:rect l="l" t="t" r="r" b="b"/>
              <a:pathLst>
                <a:path w="25400" h="43814">
                  <a:moveTo>
                    <a:pt x="0" y="43241"/>
                  </a:moveTo>
                  <a:lnTo>
                    <a:pt x="25291" y="43241"/>
                  </a:lnTo>
                  <a:lnTo>
                    <a:pt x="25291" y="0"/>
                  </a:lnTo>
                  <a:lnTo>
                    <a:pt x="0" y="0"/>
                  </a:lnTo>
                  <a:lnTo>
                    <a:pt x="0" y="43241"/>
                  </a:lnTo>
                  <a:close/>
                </a:path>
                <a:path w="25400" h="43814">
                  <a:moveTo>
                    <a:pt x="0" y="43241"/>
                  </a:moveTo>
                  <a:lnTo>
                    <a:pt x="25268" y="43241"/>
                  </a:lnTo>
                </a:path>
                <a:path w="25400" h="43814">
                  <a:moveTo>
                    <a:pt x="25268" y="43241"/>
                  </a:moveTo>
                  <a:lnTo>
                    <a:pt x="25268" y="67"/>
                  </a:lnTo>
                </a:path>
                <a:path w="25400" h="43814">
                  <a:moveTo>
                    <a:pt x="25268" y="67"/>
                  </a:moveTo>
                  <a:lnTo>
                    <a:pt x="0" y="67"/>
                  </a:lnTo>
                </a:path>
                <a:path w="25400" h="43814">
                  <a:moveTo>
                    <a:pt x="0" y="67"/>
                  </a:moveTo>
                  <a:lnTo>
                    <a:pt x="0" y="43241"/>
                  </a:lnTo>
                </a:path>
              </a:pathLst>
            </a:custGeom>
            <a:ln w="10606">
              <a:solidFill>
                <a:srgbClr val="000000"/>
              </a:solidFill>
            </a:ln>
          </p:spPr>
          <p:txBody>
            <a:bodyPr wrap="square" lIns="0" tIns="0" rIns="0" bIns="0" rtlCol="0"/>
            <a:lstStyle/>
            <a:p>
              <a:endParaRPr/>
            </a:p>
          </p:txBody>
        </p:sp>
        <p:sp>
          <p:nvSpPr>
            <p:cNvPr id="193" name="object 193"/>
            <p:cNvSpPr/>
            <p:nvPr/>
          </p:nvSpPr>
          <p:spPr>
            <a:xfrm>
              <a:off x="6867917" y="4122596"/>
              <a:ext cx="25400" cy="76835"/>
            </a:xfrm>
            <a:custGeom>
              <a:avLst/>
              <a:gdLst/>
              <a:ahLst/>
              <a:cxnLst/>
              <a:rect l="l" t="t" r="r" b="b"/>
              <a:pathLst>
                <a:path w="25400" h="76835">
                  <a:moveTo>
                    <a:pt x="25291" y="0"/>
                  </a:moveTo>
                  <a:lnTo>
                    <a:pt x="0" y="0"/>
                  </a:lnTo>
                  <a:lnTo>
                    <a:pt x="0" y="76691"/>
                  </a:lnTo>
                  <a:lnTo>
                    <a:pt x="25291" y="76691"/>
                  </a:lnTo>
                  <a:lnTo>
                    <a:pt x="25291" y="0"/>
                  </a:lnTo>
                  <a:close/>
                </a:path>
              </a:pathLst>
            </a:custGeom>
            <a:solidFill>
              <a:srgbClr val="00FFFF"/>
            </a:solidFill>
          </p:spPr>
          <p:txBody>
            <a:bodyPr wrap="square" lIns="0" tIns="0" rIns="0" bIns="0" rtlCol="0"/>
            <a:lstStyle/>
            <a:p>
              <a:endParaRPr/>
            </a:p>
          </p:txBody>
        </p:sp>
        <p:sp>
          <p:nvSpPr>
            <p:cNvPr id="194" name="object 194"/>
            <p:cNvSpPr/>
            <p:nvPr/>
          </p:nvSpPr>
          <p:spPr>
            <a:xfrm>
              <a:off x="6867917" y="4122596"/>
              <a:ext cx="25400" cy="76835"/>
            </a:xfrm>
            <a:custGeom>
              <a:avLst/>
              <a:gdLst/>
              <a:ahLst/>
              <a:cxnLst/>
              <a:rect l="l" t="t" r="r" b="b"/>
              <a:pathLst>
                <a:path w="25400" h="76835">
                  <a:moveTo>
                    <a:pt x="0" y="76691"/>
                  </a:moveTo>
                  <a:lnTo>
                    <a:pt x="25291" y="76691"/>
                  </a:lnTo>
                  <a:lnTo>
                    <a:pt x="25291" y="0"/>
                  </a:lnTo>
                  <a:lnTo>
                    <a:pt x="0" y="0"/>
                  </a:lnTo>
                  <a:lnTo>
                    <a:pt x="0" y="76691"/>
                  </a:lnTo>
                  <a:close/>
                </a:path>
                <a:path w="25400" h="76835">
                  <a:moveTo>
                    <a:pt x="0" y="76691"/>
                  </a:moveTo>
                  <a:lnTo>
                    <a:pt x="25268" y="76691"/>
                  </a:lnTo>
                </a:path>
                <a:path w="25400" h="76835">
                  <a:moveTo>
                    <a:pt x="25268" y="76691"/>
                  </a:moveTo>
                  <a:lnTo>
                    <a:pt x="25268" y="90"/>
                  </a:lnTo>
                </a:path>
                <a:path w="25400" h="76835">
                  <a:moveTo>
                    <a:pt x="25268" y="90"/>
                  </a:moveTo>
                  <a:lnTo>
                    <a:pt x="0" y="90"/>
                  </a:lnTo>
                </a:path>
                <a:path w="25400" h="76835">
                  <a:moveTo>
                    <a:pt x="0" y="90"/>
                  </a:moveTo>
                  <a:lnTo>
                    <a:pt x="0" y="76691"/>
                  </a:lnTo>
                </a:path>
              </a:pathLst>
            </a:custGeom>
            <a:ln w="10606">
              <a:solidFill>
                <a:srgbClr val="000000"/>
              </a:solidFill>
            </a:ln>
          </p:spPr>
          <p:txBody>
            <a:bodyPr wrap="square" lIns="0" tIns="0" rIns="0" bIns="0" rtlCol="0"/>
            <a:lstStyle/>
            <a:p>
              <a:endParaRPr/>
            </a:p>
          </p:txBody>
        </p:sp>
        <p:sp>
          <p:nvSpPr>
            <p:cNvPr id="195" name="object 195"/>
            <p:cNvSpPr/>
            <p:nvPr/>
          </p:nvSpPr>
          <p:spPr>
            <a:xfrm>
              <a:off x="7443323" y="4159310"/>
              <a:ext cx="26034" cy="40005"/>
            </a:xfrm>
            <a:custGeom>
              <a:avLst/>
              <a:gdLst/>
              <a:ahLst/>
              <a:cxnLst/>
              <a:rect l="l" t="t" r="r" b="b"/>
              <a:pathLst>
                <a:path w="26034" h="40004">
                  <a:moveTo>
                    <a:pt x="25563" y="0"/>
                  </a:moveTo>
                  <a:lnTo>
                    <a:pt x="0" y="0"/>
                  </a:lnTo>
                  <a:lnTo>
                    <a:pt x="0" y="39977"/>
                  </a:lnTo>
                  <a:lnTo>
                    <a:pt x="25563" y="39977"/>
                  </a:lnTo>
                  <a:lnTo>
                    <a:pt x="25563" y="0"/>
                  </a:lnTo>
                  <a:close/>
                </a:path>
              </a:pathLst>
            </a:custGeom>
            <a:solidFill>
              <a:srgbClr val="00FFFF"/>
            </a:solidFill>
          </p:spPr>
          <p:txBody>
            <a:bodyPr wrap="square" lIns="0" tIns="0" rIns="0" bIns="0" rtlCol="0"/>
            <a:lstStyle/>
            <a:p>
              <a:endParaRPr/>
            </a:p>
          </p:txBody>
        </p:sp>
        <p:sp>
          <p:nvSpPr>
            <p:cNvPr id="196" name="object 196"/>
            <p:cNvSpPr/>
            <p:nvPr/>
          </p:nvSpPr>
          <p:spPr>
            <a:xfrm>
              <a:off x="7443323" y="4159310"/>
              <a:ext cx="26034" cy="40005"/>
            </a:xfrm>
            <a:custGeom>
              <a:avLst/>
              <a:gdLst/>
              <a:ahLst/>
              <a:cxnLst/>
              <a:rect l="l" t="t" r="r" b="b"/>
              <a:pathLst>
                <a:path w="26034" h="40004">
                  <a:moveTo>
                    <a:pt x="0" y="39977"/>
                  </a:moveTo>
                  <a:lnTo>
                    <a:pt x="25563" y="39977"/>
                  </a:lnTo>
                  <a:lnTo>
                    <a:pt x="25563" y="0"/>
                  </a:lnTo>
                  <a:lnTo>
                    <a:pt x="0" y="0"/>
                  </a:lnTo>
                  <a:lnTo>
                    <a:pt x="0" y="39977"/>
                  </a:lnTo>
                  <a:close/>
                </a:path>
                <a:path w="26034" h="40004">
                  <a:moveTo>
                    <a:pt x="0" y="39977"/>
                  </a:moveTo>
                  <a:lnTo>
                    <a:pt x="25608" y="39977"/>
                  </a:lnTo>
                </a:path>
                <a:path w="26034" h="40004">
                  <a:moveTo>
                    <a:pt x="25608" y="39977"/>
                  </a:moveTo>
                  <a:lnTo>
                    <a:pt x="25608" y="90"/>
                  </a:lnTo>
                </a:path>
                <a:path w="26034" h="40004">
                  <a:moveTo>
                    <a:pt x="25608" y="90"/>
                  </a:moveTo>
                  <a:lnTo>
                    <a:pt x="0" y="90"/>
                  </a:lnTo>
                </a:path>
                <a:path w="26034" h="40004">
                  <a:moveTo>
                    <a:pt x="0" y="90"/>
                  </a:moveTo>
                  <a:lnTo>
                    <a:pt x="0" y="39977"/>
                  </a:lnTo>
                </a:path>
              </a:pathLst>
            </a:custGeom>
            <a:ln w="10606">
              <a:solidFill>
                <a:srgbClr val="000000"/>
              </a:solidFill>
            </a:ln>
          </p:spPr>
          <p:txBody>
            <a:bodyPr wrap="square" lIns="0" tIns="0" rIns="0" bIns="0" rtlCol="0"/>
            <a:lstStyle/>
            <a:p>
              <a:endParaRPr/>
            </a:p>
          </p:txBody>
        </p:sp>
        <p:sp>
          <p:nvSpPr>
            <p:cNvPr id="197" name="object 197"/>
            <p:cNvSpPr/>
            <p:nvPr/>
          </p:nvSpPr>
          <p:spPr>
            <a:xfrm>
              <a:off x="8019069" y="3257774"/>
              <a:ext cx="25400" cy="941705"/>
            </a:xfrm>
            <a:custGeom>
              <a:avLst/>
              <a:gdLst/>
              <a:ahLst/>
              <a:cxnLst/>
              <a:rect l="l" t="t" r="r" b="b"/>
              <a:pathLst>
                <a:path w="25400" h="941704">
                  <a:moveTo>
                    <a:pt x="25292" y="0"/>
                  </a:moveTo>
                  <a:lnTo>
                    <a:pt x="0" y="0"/>
                  </a:lnTo>
                  <a:lnTo>
                    <a:pt x="0" y="941513"/>
                  </a:lnTo>
                  <a:lnTo>
                    <a:pt x="25292" y="941513"/>
                  </a:lnTo>
                  <a:lnTo>
                    <a:pt x="25292" y="0"/>
                  </a:lnTo>
                  <a:close/>
                </a:path>
              </a:pathLst>
            </a:custGeom>
            <a:solidFill>
              <a:srgbClr val="00FFFF"/>
            </a:solidFill>
          </p:spPr>
          <p:txBody>
            <a:bodyPr wrap="square" lIns="0" tIns="0" rIns="0" bIns="0" rtlCol="0"/>
            <a:lstStyle/>
            <a:p>
              <a:endParaRPr/>
            </a:p>
          </p:txBody>
        </p:sp>
        <p:sp>
          <p:nvSpPr>
            <p:cNvPr id="198" name="object 198"/>
            <p:cNvSpPr/>
            <p:nvPr/>
          </p:nvSpPr>
          <p:spPr>
            <a:xfrm>
              <a:off x="8019069" y="3257774"/>
              <a:ext cx="25400" cy="941705"/>
            </a:xfrm>
            <a:custGeom>
              <a:avLst/>
              <a:gdLst/>
              <a:ahLst/>
              <a:cxnLst/>
              <a:rect l="l" t="t" r="r" b="b"/>
              <a:pathLst>
                <a:path w="25400" h="941704">
                  <a:moveTo>
                    <a:pt x="0" y="941513"/>
                  </a:moveTo>
                  <a:lnTo>
                    <a:pt x="25292" y="941513"/>
                  </a:lnTo>
                  <a:lnTo>
                    <a:pt x="25292" y="0"/>
                  </a:lnTo>
                  <a:lnTo>
                    <a:pt x="0" y="0"/>
                  </a:lnTo>
                  <a:lnTo>
                    <a:pt x="0" y="941513"/>
                  </a:lnTo>
                  <a:close/>
                </a:path>
                <a:path w="25400" h="941704">
                  <a:moveTo>
                    <a:pt x="0" y="941513"/>
                  </a:moveTo>
                  <a:lnTo>
                    <a:pt x="25268" y="941513"/>
                  </a:lnTo>
                </a:path>
                <a:path w="25400" h="941704">
                  <a:moveTo>
                    <a:pt x="25268" y="941513"/>
                  </a:moveTo>
                  <a:lnTo>
                    <a:pt x="25268" y="90"/>
                  </a:lnTo>
                </a:path>
                <a:path w="25400" h="941704">
                  <a:moveTo>
                    <a:pt x="25268" y="90"/>
                  </a:moveTo>
                  <a:lnTo>
                    <a:pt x="0" y="90"/>
                  </a:lnTo>
                </a:path>
                <a:path w="25400" h="941704">
                  <a:moveTo>
                    <a:pt x="0" y="90"/>
                  </a:moveTo>
                  <a:lnTo>
                    <a:pt x="0" y="941513"/>
                  </a:lnTo>
                </a:path>
              </a:pathLst>
            </a:custGeom>
            <a:ln w="10606">
              <a:solidFill>
                <a:srgbClr val="000000"/>
              </a:solidFill>
            </a:ln>
          </p:spPr>
          <p:txBody>
            <a:bodyPr wrap="square" lIns="0" tIns="0" rIns="0" bIns="0" rtlCol="0"/>
            <a:lstStyle/>
            <a:p>
              <a:endParaRPr/>
            </a:p>
          </p:txBody>
        </p:sp>
        <p:sp>
          <p:nvSpPr>
            <p:cNvPr id="199" name="object 199"/>
            <p:cNvSpPr/>
            <p:nvPr/>
          </p:nvSpPr>
          <p:spPr>
            <a:xfrm>
              <a:off x="8594815" y="969803"/>
              <a:ext cx="26670" cy="3229610"/>
            </a:xfrm>
            <a:custGeom>
              <a:avLst/>
              <a:gdLst/>
              <a:ahLst/>
              <a:cxnLst/>
              <a:rect l="l" t="t" r="r" b="b"/>
              <a:pathLst>
                <a:path w="26670" h="3229610">
                  <a:moveTo>
                    <a:pt x="26107" y="0"/>
                  </a:moveTo>
                  <a:lnTo>
                    <a:pt x="0" y="0"/>
                  </a:lnTo>
                  <a:lnTo>
                    <a:pt x="0" y="3229484"/>
                  </a:lnTo>
                  <a:lnTo>
                    <a:pt x="26107" y="3229484"/>
                  </a:lnTo>
                  <a:lnTo>
                    <a:pt x="26107" y="0"/>
                  </a:lnTo>
                  <a:close/>
                </a:path>
              </a:pathLst>
            </a:custGeom>
            <a:solidFill>
              <a:srgbClr val="00FFFF"/>
            </a:solidFill>
          </p:spPr>
          <p:txBody>
            <a:bodyPr wrap="square" lIns="0" tIns="0" rIns="0" bIns="0" rtlCol="0"/>
            <a:lstStyle/>
            <a:p>
              <a:endParaRPr/>
            </a:p>
          </p:txBody>
        </p:sp>
        <p:sp>
          <p:nvSpPr>
            <p:cNvPr id="200" name="object 200"/>
            <p:cNvSpPr/>
            <p:nvPr/>
          </p:nvSpPr>
          <p:spPr>
            <a:xfrm>
              <a:off x="8594815" y="969803"/>
              <a:ext cx="26670" cy="3229610"/>
            </a:xfrm>
            <a:custGeom>
              <a:avLst/>
              <a:gdLst/>
              <a:ahLst/>
              <a:cxnLst/>
              <a:rect l="l" t="t" r="r" b="b"/>
              <a:pathLst>
                <a:path w="26670" h="3229610">
                  <a:moveTo>
                    <a:pt x="0" y="3229484"/>
                  </a:moveTo>
                  <a:lnTo>
                    <a:pt x="26107" y="3229484"/>
                  </a:lnTo>
                  <a:lnTo>
                    <a:pt x="26107" y="0"/>
                  </a:lnTo>
                  <a:lnTo>
                    <a:pt x="0" y="0"/>
                  </a:lnTo>
                  <a:lnTo>
                    <a:pt x="0" y="3229484"/>
                  </a:lnTo>
                  <a:close/>
                </a:path>
                <a:path w="26670" h="3229610">
                  <a:moveTo>
                    <a:pt x="0" y="3229484"/>
                  </a:moveTo>
                  <a:lnTo>
                    <a:pt x="26062" y="3229484"/>
                  </a:lnTo>
                </a:path>
                <a:path w="26670" h="3229610">
                  <a:moveTo>
                    <a:pt x="26062" y="3229484"/>
                  </a:moveTo>
                  <a:lnTo>
                    <a:pt x="26062" y="0"/>
                  </a:lnTo>
                </a:path>
                <a:path w="26670" h="3229610">
                  <a:moveTo>
                    <a:pt x="26062" y="0"/>
                  </a:moveTo>
                  <a:lnTo>
                    <a:pt x="0" y="0"/>
                  </a:lnTo>
                </a:path>
                <a:path w="26670" h="3229610">
                  <a:moveTo>
                    <a:pt x="0" y="0"/>
                  </a:moveTo>
                  <a:lnTo>
                    <a:pt x="0" y="3229484"/>
                  </a:lnTo>
                </a:path>
              </a:pathLst>
            </a:custGeom>
            <a:ln w="10606">
              <a:solidFill>
                <a:srgbClr val="000000"/>
              </a:solidFill>
            </a:ln>
          </p:spPr>
          <p:txBody>
            <a:bodyPr wrap="square" lIns="0" tIns="0" rIns="0" bIns="0" rtlCol="0"/>
            <a:lstStyle/>
            <a:p>
              <a:endParaRPr/>
            </a:p>
          </p:txBody>
        </p:sp>
        <p:sp>
          <p:nvSpPr>
            <p:cNvPr id="201" name="object 201"/>
            <p:cNvSpPr/>
            <p:nvPr/>
          </p:nvSpPr>
          <p:spPr>
            <a:xfrm>
              <a:off x="9170561" y="969803"/>
              <a:ext cx="26670" cy="3229610"/>
            </a:xfrm>
            <a:custGeom>
              <a:avLst/>
              <a:gdLst/>
              <a:ahLst/>
              <a:cxnLst/>
              <a:rect l="l" t="t" r="r" b="b"/>
              <a:pathLst>
                <a:path w="26670" h="3229610">
                  <a:moveTo>
                    <a:pt x="26107" y="0"/>
                  </a:moveTo>
                  <a:lnTo>
                    <a:pt x="0" y="0"/>
                  </a:lnTo>
                  <a:lnTo>
                    <a:pt x="0" y="3229484"/>
                  </a:lnTo>
                  <a:lnTo>
                    <a:pt x="26107" y="3229484"/>
                  </a:lnTo>
                  <a:lnTo>
                    <a:pt x="26107" y="0"/>
                  </a:lnTo>
                  <a:close/>
                </a:path>
              </a:pathLst>
            </a:custGeom>
            <a:solidFill>
              <a:srgbClr val="00FFFF"/>
            </a:solidFill>
          </p:spPr>
          <p:txBody>
            <a:bodyPr wrap="square" lIns="0" tIns="0" rIns="0" bIns="0" rtlCol="0"/>
            <a:lstStyle/>
            <a:p>
              <a:endParaRPr/>
            </a:p>
          </p:txBody>
        </p:sp>
        <p:sp>
          <p:nvSpPr>
            <p:cNvPr id="202" name="object 202"/>
            <p:cNvSpPr/>
            <p:nvPr/>
          </p:nvSpPr>
          <p:spPr>
            <a:xfrm>
              <a:off x="9170561" y="969803"/>
              <a:ext cx="26670" cy="3229610"/>
            </a:xfrm>
            <a:custGeom>
              <a:avLst/>
              <a:gdLst/>
              <a:ahLst/>
              <a:cxnLst/>
              <a:rect l="l" t="t" r="r" b="b"/>
              <a:pathLst>
                <a:path w="26670" h="3229610">
                  <a:moveTo>
                    <a:pt x="0" y="3229484"/>
                  </a:moveTo>
                  <a:lnTo>
                    <a:pt x="26107" y="3229484"/>
                  </a:lnTo>
                  <a:lnTo>
                    <a:pt x="26107" y="0"/>
                  </a:lnTo>
                  <a:lnTo>
                    <a:pt x="0" y="0"/>
                  </a:lnTo>
                  <a:lnTo>
                    <a:pt x="0" y="3229484"/>
                  </a:lnTo>
                  <a:close/>
                </a:path>
                <a:path w="26670" h="3229610">
                  <a:moveTo>
                    <a:pt x="0" y="3229484"/>
                  </a:moveTo>
                  <a:lnTo>
                    <a:pt x="26062" y="3229484"/>
                  </a:lnTo>
                </a:path>
                <a:path w="26670" h="3229610">
                  <a:moveTo>
                    <a:pt x="26062" y="3229484"/>
                  </a:moveTo>
                  <a:lnTo>
                    <a:pt x="26062" y="0"/>
                  </a:lnTo>
                </a:path>
                <a:path w="26670" h="3229610">
                  <a:moveTo>
                    <a:pt x="26062" y="0"/>
                  </a:moveTo>
                  <a:lnTo>
                    <a:pt x="0" y="0"/>
                  </a:lnTo>
                </a:path>
                <a:path w="26670" h="3229610">
                  <a:moveTo>
                    <a:pt x="0" y="0"/>
                  </a:moveTo>
                  <a:lnTo>
                    <a:pt x="0" y="3229484"/>
                  </a:lnTo>
                </a:path>
              </a:pathLst>
            </a:custGeom>
            <a:ln w="10606">
              <a:solidFill>
                <a:srgbClr val="000000"/>
              </a:solidFill>
            </a:ln>
          </p:spPr>
          <p:txBody>
            <a:bodyPr wrap="square" lIns="0" tIns="0" rIns="0" bIns="0" rtlCol="0"/>
            <a:lstStyle/>
            <a:p>
              <a:endParaRPr/>
            </a:p>
          </p:txBody>
        </p:sp>
        <p:sp>
          <p:nvSpPr>
            <p:cNvPr id="203" name="object 203"/>
            <p:cNvSpPr/>
            <p:nvPr/>
          </p:nvSpPr>
          <p:spPr>
            <a:xfrm>
              <a:off x="9746760" y="2842451"/>
              <a:ext cx="26034" cy="1356995"/>
            </a:xfrm>
            <a:custGeom>
              <a:avLst/>
              <a:gdLst/>
              <a:ahLst/>
              <a:cxnLst/>
              <a:rect l="l" t="t" r="r" b="b"/>
              <a:pathLst>
                <a:path w="26034" h="1356995">
                  <a:moveTo>
                    <a:pt x="25563" y="0"/>
                  </a:moveTo>
                  <a:lnTo>
                    <a:pt x="0" y="0"/>
                  </a:lnTo>
                  <a:lnTo>
                    <a:pt x="0" y="1356836"/>
                  </a:lnTo>
                  <a:lnTo>
                    <a:pt x="25563" y="1356836"/>
                  </a:lnTo>
                  <a:lnTo>
                    <a:pt x="25563" y="0"/>
                  </a:lnTo>
                  <a:close/>
                </a:path>
              </a:pathLst>
            </a:custGeom>
            <a:solidFill>
              <a:srgbClr val="00FFFF"/>
            </a:solidFill>
          </p:spPr>
          <p:txBody>
            <a:bodyPr wrap="square" lIns="0" tIns="0" rIns="0" bIns="0" rtlCol="0"/>
            <a:lstStyle/>
            <a:p>
              <a:endParaRPr/>
            </a:p>
          </p:txBody>
        </p:sp>
        <p:sp>
          <p:nvSpPr>
            <p:cNvPr id="204" name="object 204"/>
            <p:cNvSpPr/>
            <p:nvPr/>
          </p:nvSpPr>
          <p:spPr>
            <a:xfrm>
              <a:off x="9746760" y="2842451"/>
              <a:ext cx="26034" cy="1356995"/>
            </a:xfrm>
            <a:custGeom>
              <a:avLst/>
              <a:gdLst/>
              <a:ahLst/>
              <a:cxnLst/>
              <a:rect l="l" t="t" r="r" b="b"/>
              <a:pathLst>
                <a:path w="26034" h="1356995">
                  <a:moveTo>
                    <a:pt x="0" y="1356836"/>
                  </a:moveTo>
                  <a:lnTo>
                    <a:pt x="25563" y="1356836"/>
                  </a:lnTo>
                  <a:lnTo>
                    <a:pt x="25563" y="0"/>
                  </a:lnTo>
                  <a:lnTo>
                    <a:pt x="0" y="0"/>
                  </a:lnTo>
                  <a:lnTo>
                    <a:pt x="0" y="1356836"/>
                  </a:lnTo>
                  <a:close/>
                </a:path>
                <a:path w="26034" h="1356995">
                  <a:moveTo>
                    <a:pt x="0" y="1356836"/>
                  </a:moveTo>
                  <a:lnTo>
                    <a:pt x="25608" y="1356836"/>
                  </a:lnTo>
                </a:path>
                <a:path w="26034" h="1356995">
                  <a:moveTo>
                    <a:pt x="25608" y="1356836"/>
                  </a:moveTo>
                  <a:lnTo>
                    <a:pt x="25608" y="113"/>
                  </a:lnTo>
                </a:path>
                <a:path w="26034" h="1356995">
                  <a:moveTo>
                    <a:pt x="25608" y="113"/>
                  </a:moveTo>
                  <a:lnTo>
                    <a:pt x="0" y="113"/>
                  </a:lnTo>
                </a:path>
                <a:path w="26034" h="1356995">
                  <a:moveTo>
                    <a:pt x="0" y="113"/>
                  </a:moveTo>
                  <a:lnTo>
                    <a:pt x="0" y="1356836"/>
                  </a:lnTo>
                </a:path>
              </a:pathLst>
            </a:custGeom>
            <a:ln w="10606">
              <a:solidFill>
                <a:srgbClr val="000000"/>
              </a:solidFill>
            </a:ln>
          </p:spPr>
          <p:txBody>
            <a:bodyPr wrap="square" lIns="0" tIns="0" rIns="0" bIns="0" rtlCol="0"/>
            <a:lstStyle/>
            <a:p>
              <a:endParaRPr/>
            </a:p>
          </p:txBody>
        </p:sp>
        <p:sp>
          <p:nvSpPr>
            <p:cNvPr id="205" name="object 205"/>
            <p:cNvSpPr/>
            <p:nvPr/>
          </p:nvSpPr>
          <p:spPr>
            <a:xfrm>
              <a:off x="10322507" y="3888441"/>
              <a:ext cx="25400" cy="311150"/>
            </a:xfrm>
            <a:custGeom>
              <a:avLst/>
              <a:gdLst/>
              <a:ahLst/>
              <a:cxnLst/>
              <a:rect l="l" t="t" r="r" b="b"/>
              <a:pathLst>
                <a:path w="25400" h="311150">
                  <a:moveTo>
                    <a:pt x="25291" y="0"/>
                  </a:moveTo>
                  <a:lnTo>
                    <a:pt x="0" y="0"/>
                  </a:lnTo>
                  <a:lnTo>
                    <a:pt x="0" y="310846"/>
                  </a:lnTo>
                  <a:lnTo>
                    <a:pt x="25291" y="310846"/>
                  </a:lnTo>
                  <a:lnTo>
                    <a:pt x="25291" y="0"/>
                  </a:lnTo>
                  <a:close/>
                </a:path>
              </a:pathLst>
            </a:custGeom>
            <a:solidFill>
              <a:srgbClr val="00FFFF"/>
            </a:solidFill>
          </p:spPr>
          <p:txBody>
            <a:bodyPr wrap="square" lIns="0" tIns="0" rIns="0" bIns="0" rtlCol="0"/>
            <a:lstStyle/>
            <a:p>
              <a:endParaRPr/>
            </a:p>
          </p:txBody>
        </p:sp>
        <p:sp>
          <p:nvSpPr>
            <p:cNvPr id="206" name="object 206"/>
            <p:cNvSpPr/>
            <p:nvPr/>
          </p:nvSpPr>
          <p:spPr>
            <a:xfrm>
              <a:off x="10322507" y="3888441"/>
              <a:ext cx="25400" cy="311150"/>
            </a:xfrm>
            <a:custGeom>
              <a:avLst/>
              <a:gdLst/>
              <a:ahLst/>
              <a:cxnLst/>
              <a:rect l="l" t="t" r="r" b="b"/>
              <a:pathLst>
                <a:path w="25400" h="311150">
                  <a:moveTo>
                    <a:pt x="0" y="310846"/>
                  </a:moveTo>
                  <a:lnTo>
                    <a:pt x="25291" y="310846"/>
                  </a:lnTo>
                  <a:lnTo>
                    <a:pt x="25291" y="0"/>
                  </a:lnTo>
                  <a:lnTo>
                    <a:pt x="0" y="0"/>
                  </a:lnTo>
                  <a:lnTo>
                    <a:pt x="0" y="310846"/>
                  </a:lnTo>
                  <a:close/>
                </a:path>
                <a:path w="25400" h="311150">
                  <a:moveTo>
                    <a:pt x="0" y="310846"/>
                  </a:moveTo>
                  <a:lnTo>
                    <a:pt x="25268" y="310846"/>
                  </a:lnTo>
                </a:path>
                <a:path w="25400" h="311150">
                  <a:moveTo>
                    <a:pt x="25268" y="310846"/>
                  </a:moveTo>
                  <a:lnTo>
                    <a:pt x="25268" y="22"/>
                  </a:lnTo>
                </a:path>
                <a:path w="25400" h="311150">
                  <a:moveTo>
                    <a:pt x="25268" y="22"/>
                  </a:moveTo>
                  <a:lnTo>
                    <a:pt x="0" y="22"/>
                  </a:lnTo>
                </a:path>
                <a:path w="25400" h="311150">
                  <a:moveTo>
                    <a:pt x="0" y="22"/>
                  </a:moveTo>
                  <a:lnTo>
                    <a:pt x="0" y="310846"/>
                  </a:lnTo>
                </a:path>
              </a:pathLst>
            </a:custGeom>
            <a:ln w="10606">
              <a:solidFill>
                <a:srgbClr val="000000"/>
              </a:solidFill>
            </a:ln>
          </p:spPr>
          <p:txBody>
            <a:bodyPr wrap="square" lIns="0" tIns="0" rIns="0" bIns="0" rtlCol="0"/>
            <a:lstStyle/>
            <a:p>
              <a:endParaRPr/>
            </a:p>
          </p:txBody>
        </p:sp>
        <p:sp>
          <p:nvSpPr>
            <p:cNvPr id="207" name="object 207"/>
            <p:cNvSpPr/>
            <p:nvPr/>
          </p:nvSpPr>
          <p:spPr>
            <a:xfrm>
              <a:off x="10898252" y="3858254"/>
              <a:ext cx="25400" cy="341630"/>
            </a:xfrm>
            <a:custGeom>
              <a:avLst/>
              <a:gdLst/>
              <a:ahLst/>
              <a:cxnLst/>
              <a:rect l="l" t="t" r="r" b="b"/>
              <a:pathLst>
                <a:path w="25400" h="341629">
                  <a:moveTo>
                    <a:pt x="25291" y="0"/>
                  </a:moveTo>
                  <a:lnTo>
                    <a:pt x="0" y="0"/>
                  </a:lnTo>
                  <a:lnTo>
                    <a:pt x="0" y="341033"/>
                  </a:lnTo>
                  <a:lnTo>
                    <a:pt x="25291" y="341033"/>
                  </a:lnTo>
                  <a:lnTo>
                    <a:pt x="25291" y="0"/>
                  </a:lnTo>
                  <a:close/>
                </a:path>
              </a:pathLst>
            </a:custGeom>
            <a:solidFill>
              <a:srgbClr val="00FFFF"/>
            </a:solidFill>
          </p:spPr>
          <p:txBody>
            <a:bodyPr wrap="square" lIns="0" tIns="0" rIns="0" bIns="0" rtlCol="0"/>
            <a:lstStyle/>
            <a:p>
              <a:endParaRPr/>
            </a:p>
          </p:txBody>
        </p:sp>
        <p:sp>
          <p:nvSpPr>
            <p:cNvPr id="208" name="object 208"/>
            <p:cNvSpPr/>
            <p:nvPr/>
          </p:nvSpPr>
          <p:spPr>
            <a:xfrm>
              <a:off x="10898252" y="3858254"/>
              <a:ext cx="25400" cy="341630"/>
            </a:xfrm>
            <a:custGeom>
              <a:avLst/>
              <a:gdLst/>
              <a:ahLst/>
              <a:cxnLst/>
              <a:rect l="l" t="t" r="r" b="b"/>
              <a:pathLst>
                <a:path w="25400" h="341629">
                  <a:moveTo>
                    <a:pt x="0" y="341033"/>
                  </a:moveTo>
                  <a:lnTo>
                    <a:pt x="25291" y="341033"/>
                  </a:lnTo>
                  <a:lnTo>
                    <a:pt x="25291" y="0"/>
                  </a:lnTo>
                  <a:lnTo>
                    <a:pt x="0" y="0"/>
                  </a:lnTo>
                  <a:lnTo>
                    <a:pt x="0" y="341033"/>
                  </a:lnTo>
                  <a:close/>
                </a:path>
                <a:path w="25400" h="341629">
                  <a:moveTo>
                    <a:pt x="0" y="341033"/>
                  </a:moveTo>
                  <a:lnTo>
                    <a:pt x="25268" y="341033"/>
                  </a:lnTo>
                </a:path>
                <a:path w="25400" h="341629">
                  <a:moveTo>
                    <a:pt x="25268" y="341033"/>
                  </a:moveTo>
                  <a:lnTo>
                    <a:pt x="25268" y="67"/>
                  </a:lnTo>
                </a:path>
                <a:path w="25400" h="341629">
                  <a:moveTo>
                    <a:pt x="25268" y="67"/>
                  </a:moveTo>
                  <a:lnTo>
                    <a:pt x="0" y="67"/>
                  </a:lnTo>
                </a:path>
                <a:path w="25400" h="341629">
                  <a:moveTo>
                    <a:pt x="0" y="67"/>
                  </a:moveTo>
                  <a:lnTo>
                    <a:pt x="0" y="341033"/>
                  </a:lnTo>
                </a:path>
              </a:pathLst>
            </a:custGeom>
            <a:ln w="10606">
              <a:solidFill>
                <a:srgbClr val="000000"/>
              </a:solidFill>
            </a:ln>
          </p:spPr>
          <p:txBody>
            <a:bodyPr wrap="square" lIns="0" tIns="0" rIns="0" bIns="0" rtlCol="0"/>
            <a:lstStyle/>
            <a:p>
              <a:endParaRPr/>
            </a:p>
          </p:txBody>
        </p:sp>
        <p:sp>
          <p:nvSpPr>
            <p:cNvPr id="209" name="object 209"/>
            <p:cNvSpPr/>
            <p:nvPr/>
          </p:nvSpPr>
          <p:spPr>
            <a:xfrm>
              <a:off x="1712265" y="3753007"/>
              <a:ext cx="26034" cy="446405"/>
            </a:xfrm>
            <a:custGeom>
              <a:avLst/>
              <a:gdLst/>
              <a:ahLst/>
              <a:cxnLst/>
              <a:rect l="l" t="t" r="r" b="b"/>
              <a:pathLst>
                <a:path w="26035" h="446404">
                  <a:moveTo>
                    <a:pt x="25563" y="0"/>
                  </a:moveTo>
                  <a:lnTo>
                    <a:pt x="0" y="0"/>
                  </a:lnTo>
                  <a:lnTo>
                    <a:pt x="0" y="446280"/>
                  </a:lnTo>
                  <a:lnTo>
                    <a:pt x="25563" y="446280"/>
                  </a:lnTo>
                  <a:lnTo>
                    <a:pt x="25563" y="0"/>
                  </a:lnTo>
                  <a:close/>
                </a:path>
              </a:pathLst>
            </a:custGeom>
            <a:solidFill>
              <a:srgbClr val="959595"/>
            </a:solidFill>
          </p:spPr>
          <p:txBody>
            <a:bodyPr wrap="square" lIns="0" tIns="0" rIns="0" bIns="0" rtlCol="0"/>
            <a:lstStyle/>
            <a:p>
              <a:endParaRPr/>
            </a:p>
          </p:txBody>
        </p:sp>
        <p:sp>
          <p:nvSpPr>
            <p:cNvPr id="210" name="object 210"/>
            <p:cNvSpPr/>
            <p:nvPr/>
          </p:nvSpPr>
          <p:spPr>
            <a:xfrm>
              <a:off x="1712265" y="3753007"/>
              <a:ext cx="26034" cy="446405"/>
            </a:xfrm>
            <a:custGeom>
              <a:avLst/>
              <a:gdLst/>
              <a:ahLst/>
              <a:cxnLst/>
              <a:rect l="l" t="t" r="r" b="b"/>
              <a:pathLst>
                <a:path w="26035" h="446404">
                  <a:moveTo>
                    <a:pt x="0" y="446280"/>
                  </a:moveTo>
                  <a:lnTo>
                    <a:pt x="25563" y="446280"/>
                  </a:lnTo>
                  <a:lnTo>
                    <a:pt x="25563" y="0"/>
                  </a:lnTo>
                  <a:lnTo>
                    <a:pt x="0" y="0"/>
                  </a:lnTo>
                  <a:lnTo>
                    <a:pt x="0" y="446280"/>
                  </a:lnTo>
                  <a:close/>
                </a:path>
                <a:path w="26035" h="446404">
                  <a:moveTo>
                    <a:pt x="0" y="446280"/>
                  </a:moveTo>
                  <a:lnTo>
                    <a:pt x="25495" y="446280"/>
                  </a:lnTo>
                </a:path>
                <a:path w="26035" h="446404">
                  <a:moveTo>
                    <a:pt x="25495" y="446280"/>
                  </a:moveTo>
                  <a:lnTo>
                    <a:pt x="25495" y="45"/>
                  </a:lnTo>
                </a:path>
                <a:path w="26035" h="446404">
                  <a:moveTo>
                    <a:pt x="25495" y="45"/>
                  </a:moveTo>
                  <a:lnTo>
                    <a:pt x="0" y="45"/>
                  </a:lnTo>
                </a:path>
                <a:path w="26035" h="446404">
                  <a:moveTo>
                    <a:pt x="0" y="45"/>
                  </a:moveTo>
                  <a:lnTo>
                    <a:pt x="0" y="446280"/>
                  </a:lnTo>
                </a:path>
              </a:pathLst>
            </a:custGeom>
            <a:ln w="10606">
              <a:solidFill>
                <a:srgbClr val="000000"/>
              </a:solidFill>
            </a:ln>
          </p:spPr>
          <p:txBody>
            <a:bodyPr wrap="square" lIns="0" tIns="0" rIns="0" bIns="0" rtlCol="0"/>
            <a:lstStyle/>
            <a:p>
              <a:endParaRPr/>
            </a:p>
          </p:txBody>
        </p:sp>
        <p:sp>
          <p:nvSpPr>
            <p:cNvPr id="211" name="object 211"/>
            <p:cNvSpPr/>
            <p:nvPr/>
          </p:nvSpPr>
          <p:spPr>
            <a:xfrm>
              <a:off x="2288011" y="969803"/>
              <a:ext cx="26670" cy="3229610"/>
            </a:xfrm>
            <a:custGeom>
              <a:avLst/>
              <a:gdLst/>
              <a:ahLst/>
              <a:cxnLst/>
              <a:rect l="l" t="t" r="r" b="b"/>
              <a:pathLst>
                <a:path w="26669" h="3229610">
                  <a:moveTo>
                    <a:pt x="26107" y="0"/>
                  </a:moveTo>
                  <a:lnTo>
                    <a:pt x="0" y="0"/>
                  </a:lnTo>
                  <a:lnTo>
                    <a:pt x="0" y="3229484"/>
                  </a:lnTo>
                  <a:lnTo>
                    <a:pt x="26107" y="3229484"/>
                  </a:lnTo>
                  <a:lnTo>
                    <a:pt x="26107" y="0"/>
                  </a:lnTo>
                  <a:close/>
                </a:path>
              </a:pathLst>
            </a:custGeom>
            <a:solidFill>
              <a:srgbClr val="959595"/>
            </a:solidFill>
          </p:spPr>
          <p:txBody>
            <a:bodyPr wrap="square" lIns="0" tIns="0" rIns="0" bIns="0" rtlCol="0"/>
            <a:lstStyle/>
            <a:p>
              <a:endParaRPr/>
            </a:p>
          </p:txBody>
        </p:sp>
        <p:sp>
          <p:nvSpPr>
            <p:cNvPr id="212" name="object 212"/>
            <p:cNvSpPr/>
            <p:nvPr/>
          </p:nvSpPr>
          <p:spPr>
            <a:xfrm>
              <a:off x="2288011" y="969803"/>
              <a:ext cx="26670" cy="3229610"/>
            </a:xfrm>
            <a:custGeom>
              <a:avLst/>
              <a:gdLst/>
              <a:ahLst/>
              <a:cxnLst/>
              <a:rect l="l" t="t" r="r" b="b"/>
              <a:pathLst>
                <a:path w="26669" h="3229610">
                  <a:moveTo>
                    <a:pt x="0" y="3229484"/>
                  </a:moveTo>
                  <a:lnTo>
                    <a:pt x="26107" y="3229484"/>
                  </a:lnTo>
                  <a:lnTo>
                    <a:pt x="26107" y="0"/>
                  </a:lnTo>
                  <a:lnTo>
                    <a:pt x="0" y="0"/>
                  </a:lnTo>
                  <a:lnTo>
                    <a:pt x="0" y="3229484"/>
                  </a:lnTo>
                  <a:close/>
                </a:path>
                <a:path w="26669" h="3229610">
                  <a:moveTo>
                    <a:pt x="0" y="3229484"/>
                  </a:moveTo>
                  <a:lnTo>
                    <a:pt x="26062" y="3229484"/>
                  </a:lnTo>
                </a:path>
                <a:path w="26669" h="3229610">
                  <a:moveTo>
                    <a:pt x="26062" y="3229484"/>
                  </a:moveTo>
                  <a:lnTo>
                    <a:pt x="26062" y="0"/>
                  </a:lnTo>
                </a:path>
                <a:path w="26669" h="3229610">
                  <a:moveTo>
                    <a:pt x="26062" y="0"/>
                  </a:moveTo>
                  <a:lnTo>
                    <a:pt x="0" y="0"/>
                  </a:lnTo>
                </a:path>
                <a:path w="26669" h="3229610">
                  <a:moveTo>
                    <a:pt x="0" y="0"/>
                  </a:moveTo>
                  <a:lnTo>
                    <a:pt x="0" y="3229484"/>
                  </a:lnTo>
                </a:path>
              </a:pathLst>
            </a:custGeom>
            <a:ln w="10606">
              <a:solidFill>
                <a:srgbClr val="000000"/>
              </a:solidFill>
            </a:ln>
          </p:spPr>
          <p:txBody>
            <a:bodyPr wrap="square" lIns="0" tIns="0" rIns="0" bIns="0" rtlCol="0"/>
            <a:lstStyle/>
            <a:p>
              <a:endParaRPr/>
            </a:p>
          </p:txBody>
        </p:sp>
        <p:sp>
          <p:nvSpPr>
            <p:cNvPr id="213" name="object 213"/>
            <p:cNvSpPr/>
            <p:nvPr/>
          </p:nvSpPr>
          <p:spPr>
            <a:xfrm>
              <a:off x="2863644" y="4054879"/>
              <a:ext cx="26670" cy="144780"/>
            </a:xfrm>
            <a:custGeom>
              <a:avLst/>
              <a:gdLst/>
              <a:ahLst/>
              <a:cxnLst/>
              <a:rect l="l" t="t" r="r" b="b"/>
              <a:pathLst>
                <a:path w="26669" h="144779">
                  <a:moveTo>
                    <a:pt x="26107" y="0"/>
                  </a:moveTo>
                  <a:lnTo>
                    <a:pt x="0" y="0"/>
                  </a:lnTo>
                  <a:lnTo>
                    <a:pt x="0" y="144408"/>
                  </a:lnTo>
                  <a:lnTo>
                    <a:pt x="26107" y="144408"/>
                  </a:lnTo>
                  <a:lnTo>
                    <a:pt x="26107" y="0"/>
                  </a:lnTo>
                  <a:close/>
                </a:path>
              </a:pathLst>
            </a:custGeom>
            <a:solidFill>
              <a:srgbClr val="959595"/>
            </a:solidFill>
          </p:spPr>
          <p:txBody>
            <a:bodyPr wrap="square" lIns="0" tIns="0" rIns="0" bIns="0" rtlCol="0"/>
            <a:lstStyle/>
            <a:p>
              <a:endParaRPr/>
            </a:p>
          </p:txBody>
        </p:sp>
        <p:sp>
          <p:nvSpPr>
            <p:cNvPr id="214" name="object 214"/>
            <p:cNvSpPr/>
            <p:nvPr/>
          </p:nvSpPr>
          <p:spPr>
            <a:xfrm>
              <a:off x="2863644" y="4054879"/>
              <a:ext cx="26670" cy="144780"/>
            </a:xfrm>
            <a:custGeom>
              <a:avLst/>
              <a:gdLst/>
              <a:ahLst/>
              <a:cxnLst/>
              <a:rect l="l" t="t" r="r" b="b"/>
              <a:pathLst>
                <a:path w="26669" h="144779">
                  <a:moveTo>
                    <a:pt x="0" y="144408"/>
                  </a:moveTo>
                  <a:lnTo>
                    <a:pt x="26107" y="144408"/>
                  </a:lnTo>
                  <a:lnTo>
                    <a:pt x="26107" y="0"/>
                  </a:lnTo>
                  <a:lnTo>
                    <a:pt x="0" y="0"/>
                  </a:lnTo>
                  <a:lnTo>
                    <a:pt x="0" y="144408"/>
                  </a:lnTo>
                  <a:close/>
                </a:path>
                <a:path w="26669" h="144779">
                  <a:moveTo>
                    <a:pt x="0" y="144408"/>
                  </a:moveTo>
                  <a:lnTo>
                    <a:pt x="26175" y="144408"/>
                  </a:lnTo>
                </a:path>
                <a:path w="26669" h="144779">
                  <a:moveTo>
                    <a:pt x="26175" y="144408"/>
                  </a:moveTo>
                  <a:lnTo>
                    <a:pt x="26175" y="45"/>
                  </a:lnTo>
                </a:path>
                <a:path w="26669" h="144779">
                  <a:moveTo>
                    <a:pt x="26175" y="45"/>
                  </a:moveTo>
                  <a:lnTo>
                    <a:pt x="0" y="45"/>
                  </a:lnTo>
                </a:path>
                <a:path w="26669" h="144779">
                  <a:moveTo>
                    <a:pt x="0" y="45"/>
                  </a:moveTo>
                  <a:lnTo>
                    <a:pt x="0" y="144408"/>
                  </a:lnTo>
                </a:path>
              </a:pathLst>
            </a:custGeom>
            <a:ln w="10606">
              <a:solidFill>
                <a:srgbClr val="000000"/>
              </a:solidFill>
            </a:ln>
          </p:spPr>
          <p:txBody>
            <a:bodyPr wrap="square" lIns="0" tIns="0" rIns="0" bIns="0" rtlCol="0"/>
            <a:lstStyle/>
            <a:p>
              <a:endParaRPr/>
            </a:p>
          </p:txBody>
        </p:sp>
        <p:sp>
          <p:nvSpPr>
            <p:cNvPr id="215" name="object 215"/>
            <p:cNvSpPr/>
            <p:nvPr/>
          </p:nvSpPr>
          <p:spPr>
            <a:xfrm>
              <a:off x="3439956" y="4076091"/>
              <a:ext cx="26034" cy="123189"/>
            </a:xfrm>
            <a:custGeom>
              <a:avLst/>
              <a:gdLst/>
              <a:ahLst/>
              <a:cxnLst/>
              <a:rect l="l" t="t" r="r" b="b"/>
              <a:pathLst>
                <a:path w="26035" h="123189">
                  <a:moveTo>
                    <a:pt x="25563" y="0"/>
                  </a:moveTo>
                  <a:lnTo>
                    <a:pt x="0" y="0"/>
                  </a:lnTo>
                  <a:lnTo>
                    <a:pt x="0" y="123196"/>
                  </a:lnTo>
                  <a:lnTo>
                    <a:pt x="25563" y="123196"/>
                  </a:lnTo>
                  <a:lnTo>
                    <a:pt x="25563" y="0"/>
                  </a:lnTo>
                  <a:close/>
                </a:path>
              </a:pathLst>
            </a:custGeom>
            <a:solidFill>
              <a:srgbClr val="959595"/>
            </a:solidFill>
          </p:spPr>
          <p:txBody>
            <a:bodyPr wrap="square" lIns="0" tIns="0" rIns="0" bIns="0" rtlCol="0"/>
            <a:lstStyle/>
            <a:p>
              <a:endParaRPr/>
            </a:p>
          </p:txBody>
        </p:sp>
        <p:sp>
          <p:nvSpPr>
            <p:cNvPr id="216" name="object 216"/>
            <p:cNvSpPr/>
            <p:nvPr/>
          </p:nvSpPr>
          <p:spPr>
            <a:xfrm>
              <a:off x="3439956" y="4076091"/>
              <a:ext cx="26034" cy="123189"/>
            </a:xfrm>
            <a:custGeom>
              <a:avLst/>
              <a:gdLst/>
              <a:ahLst/>
              <a:cxnLst/>
              <a:rect l="l" t="t" r="r" b="b"/>
              <a:pathLst>
                <a:path w="26035" h="123189">
                  <a:moveTo>
                    <a:pt x="0" y="123196"/>
                  </a:moveTo>
                  <a:lnTo>
                    <a:pt x="25563" y="123196"/>
                  </a:lnTo>
                  <a:lnTo>
                    <a:pt x="25563" y="0"/>
                  </a:lnTo>
                  <a:lnTo>
                    <a:pt x="0" y="0"/>
                  </a:lnTo>
                  <a:lnTo>
                    <a:pt x="0" y="123196"/>
                  </a:lnTo>
                  <a:close/>
                </a:path>
                <a:path w="26035" h="123189">
                  <a:moveTo>
                    <a:pt x="0" y="123196"/>
                  </a:moveTo>
                  <a:lnTo>
                    <a:pt x="25608" y="123196"/>
                  </a:lnTo>
                </a:path>
                <a:path w="26035" h="123189">
                  <a:moveTo>
                    <a:pt x="25608" y="123196"/>
                  </a:moveTo>
                  <a:lnTo>
                    <a:pt x="25608" y="22"/>
                  </a:lnTo>
                </a:path>
                <a:path w="26035" h="123189">
                  <a:moveTo>
                    <a:pt x="25608" y="22"/>
                  </a:moveTo>
                  <a:lnTo>
                    <a:pt x="0" y="22"/>
                  </a:lnTo>
                </a:path>
                <a:path w="26035" h="123189">
                  <a:moveTo>
                    <a:pt x="0" y="22"/>
                  </a:moveTo>
                  <a:lnTo>
                    <a:pt x="0" y="123196"/>
                  </a:lnTo>
                </a:path>
              </a:pathLst>
            </a:custGeom>
            <a:ln w="10606">
              <a:solidFill>
                <a:srgbClr val="000000"/>
              </a:solidFill>
            </a:ln>
          </p:spPr>
          <p:txBody>
            <a:bodyPr wrap="square" lIns="0" tIns="0" rIns="0" bIns="0" rtlCol="0"/>
            <a:lstStyle/>
            <a:p>
              <a:endParaRPr/>
            </a:p>
          </p:txBody>
        </p:sp>
        <p:sp>
          <p:nvSpPr>
            <p:cNvPr id="217" name="object 217"/>
            <p:cNvSpPr/>
            <p:nvPr/>
          </p:nvSpPr>
          <p:spPr>
            <a:xfrm>
              <a:off x="4015702" y="4119333"/>
              <a:ext cx="25400" cy="80010"/>
            </a:xfrm>
            <a:custGeom>
              <a:avLst/>
              <a:gdLst/>
              <a:ahLst/>
              <a:cxnLst/>
              <a:rect l="l" t="t" r="r" b="b"/>
              <a:pathLst>
                <a:path w="25400" h="80010">
                  <a:moveTo>
                    <a:pt x="25291" y="0"/>
                  </a:moveTo>
                  <a:lnTo>
                    <a:pt x="0" y="0"/>
                  </a:lnTo>
                  <a:lnTo>
                    <a:pt x="0" y="79955"/>
                  </a:lnTo>
                  <a:lnTo>
                    <a:pt x="25291" y="79955"/>
                  </a:lnTo>
                  <a:lnTo>
                    <a:pt x="25291" y="0"/>
                  </a:lnTo>
                  <a:close/>
                </a:path>
              </a:pathLst>
            </a:custGeom>
            <a:solidFill>
              <a:srgbClr val="959595"/>
            </a:solidFill>
          </p:spPr>
          <p:txBody>
            <a:bodyPr wrap="square" lIns="0" tIns="0" rIns="0" bIns="0" rtlCol="0"/>
            <a:lstStyle/>
            <a:p>
              <a:endParaRPr/>
            </a:p>
          </p:txBody>
        </p:sp>
        <p:sp>
          <p:nvSpPr>
            <p:cNvPr id="218" name="object 218"/>
            <p:cNvSpPr/>
            <p:nvPr/>
          </p:nvSpPr>
          <p:spPr>
            <a:xfrm>
              <a:off x="4015702" y="4119333"/>
              <a:ext cx="25400" cy="80010"/>
            </a:xfrm>
            <a:custGeom>
              <a:avLst/>
              <a:gdLst/>
              <a:ahLst/>
              <a:cxnLst/>
              <a:rect l="l" t="t" r="r" b="b"/>
              <a:pathLst>
                <a:path w="25400" h="80010">
                  <a:moveTo>
                    <a:pt x="0" y="79955"/>
                  </a:moveTo>
                  <a:lnTo>
                    <a:pt x="25291" y="79955"/>
                  </a:lnTo>
                  <a:lnTo>
                    <a:pt x="25291" y="0"/>
                  </a:lnTo>
                  <a:lnTo>
                    <a:pt x="0" y="0"/>
                  </a:lnTo>
                  <a:lnTo>
                    <a:pt x="0" y="79955"/>
                  </a:lnTo>
                  <a:close/>
                </a:path>
                <a:path w="25400" h="80010">
                  <a:moveTo>
                    <a:pt x="0" y="79955"/>
                  </a:moveTo>
                  <a:lnTo>
                    <a:pt x="25268" y="79955"/>
                  </a:lnTo>
                </a:path>
                <a:path w="25400" h="80010">
                  <a:moveTo>
                    <a:pt x="25268" y="79955"/>
                  </a:moveTo>
                  <a:lnTo>
                    <a:pt x="25268" y="67"/>
                  </a:lnTo>
                </a:path>
                <a:path w="25400" h="80010">
                  <a:moveTo>
                    <a:pt x="25268" y="67"/>
                  </a:moveTo>
                  <a:lnTo>
                    <a:pt x="0" y="67"/>
                  </a:lnTo>
                </a:path>
                <a:path w="25400" h="80010">
                  <a:moveTo>
                    <a:pt x="0" y="67"/>
                  </a:moveTo>
                  <a:lnTo>
                    <a:pt x="0" y="79955"/>
                  </a:lnTo>
                </a:path>
              </a:pathLst>
            </a:custGeom>
            <a:ln w="10606">
              <a:solidFill>
                <a:srgbClr val="000000"/>
              </a:solidFill>
            </a:ln>
          </p:spPr>
          <p:txBody>
            <a:bodyPr wrap="square" lIns="0" tIns="0" rIns="0" bIns="0" rtlCol="0"/>
            <a:lstStyle/>
            <a:p>
              <a:endParaRPr/>
            </a:p>
          </p:txBody>
        </p:sp>
        <p:sp>
          <p:nvSpPr>
            <p:cNvPr id="219" name="object 219"/>
            <p:cNvSpPr/>
            <p:nvPr/>
          </p:nvSpPr>
          <p:spPr>
            <a:xfrm>
              <a:off x="4591448" y="4058142"/>
              <a:ext cx="25400" cy="141605"/>
            </a:xfrm>
            <a:custGeom>
              <a:avLst/>
              <a:gdLst/>
              <a:ahLst/>
              <a:cxnLst/>
              <a:rect l="l" t="t" r="r" b="b"/>
              <a:pathLst>
                <a:path w="25400" h="141604">
                  <a:moveTo>
                    <a:pt x="25291" y="0"/>
                  </a:moveTo>
                  <a:lnTo>
                    <a:pt x="0" y="0"/>
                  </a:lnTo>
                  <a:lnTo>
                    <a:pt x="0" y="141145"/>
                  </a:lnTo>
                  <a:lnTo>
                    <a:pt x="25291" y="141145"/>
                  </a:lnTo>
                  <a:lnTo>
                    <a:pt x="25291" y="0"/>
                  </a:lnTo>
                  <a:close/>
                </a:path>
              </a:pathLst>
            </a:custGeom>
            <a:solidFill>
              <a:srgbClr val="959595"/>
            </a:solidFill>
          </p:spPr>
          <p:txBody>
            <a:bodyPr wrap="square" lIns="0" tIns="0" rIns="0" bIns="0" rtlCol="0"/>
            <a:lstStyle/>
            <a:p>
              <a:endParaRPr/>
            </a:p>
          </p:txBody>
        </p:sp>
        <p:sp>
          <p:nvSpPr>
            <p:cNvPr id="220" name="object 220"/>
            <p:cNvSpPr/>
            <p:nvPr/>
          </p:nvSpPr>
          <p:spPr>
            <a:xfrm>
              <a:off x="4591448" y="4058142"/>
              <a:ext cx="25400" cy="141605"/>
            </a:xfrm>
            <a:custGeom>
              <a:avLst/>
              <a:gdLst/>
              <a:ahLst/>
              <a:cxnLst/>
              <a:rect l="l" t="t" r="r" b="b"/>
              <a:pathLst>
                <a:path w="25400" h="141604">
                  <a:moveTo>
                    <a:pt x="0" y="141145"/>
                  </a:moveTo>
                  <a:lnTo>
                    <a:pt x="25291" y="141145"/>
                  </a:lnTo>
                  <a:lnTo>
                    <a:pt x="25291" y="0"/>
                  </a:lnTo>
                  <a:lnTo>
                    <a:pt x="0" y="0"/>
                  </a:lnTo>
                  <a:lnTo>
                    <a:pt x="0" y="141145"/>
                  </a:lnTo>
                  <a:close/>
                </a:path>
                <a:path w="25400" h="141604">
                  <a:moveTo>
                    <a:pt x="0" y="141145"/>
                  </a:moveTo>
                  <a:lnTo>
                    <a:pt x="25268" y="141145"/>
                  </a:lnTo>
                </a:path>
                <a:path w="25400" h="141604">
                  <a:moveTo>
                    <a:pt x="25268" y="141145"/>
                  </a:moveTo>
                  <a:lnTo>
                    <a:pt x="25268" y="67"/>
                  </a:lnTo>
                </a:path>
                <a:path w="25400" h="141604">
                  <a:moveTo>
                    <a:pt x="25268" y="67"/>
                  </a:moveTo>
                  <a:lnTo>
                    <a:pt x="0" y="67"/>
                  </a:lnTo>
                </a:path>
                <a:path w="25400" h="141604">
                  <a:moveTo>
                    <a:pt x="0" y="67"/>
                  </a:moveTo>
                  <a:lnTo>
                    <a:pt x="0" y="141145"/>
                  </a:lnTo>
                </a:path>
              </a:pathLst>
            </a:custGeom>
            <a:ln w="10606">
              <a:solidFill>
                <a:srgbClr val="000000"/>
              </a:solidFill>
            </a:ln>
          </p:spPr>
          <p:txBody>
            <a:bodyPr wrap="square" lIns="0" tIns="0" rIns="0" bIns="0" rtlCol="0"/>
            <a:lstStyle/>
            <a:p>
              <a:endParaRPr/>
            </a:p>
          </p:txBody>
        </p:sp>
        <p:sp>
          <p:nvSpPr>
            <p:cNvPr id="221" name="object 221"/>
            <p:cNvSpPr/>
            <p:nvPr/>
          </p:nvSpPr>
          <p:spPr>
            <a:xfrm>
              <a:off x="5167081" y="4091593"/>
              <a:ext cx="25400" cy="107950"/>
            </a:xfrm>
            <a:custGeom>
              <a:avLst/>
              <a:gdLst/>
              <a:ahLst/>
              <a:cxnLst/>
              <a:rect l="l" t="t" r="r" b="b"/>
              <a:pathLst>
                <a:path w="25400" h="107950">
                  <a:moveTo>
                    <a:pt x="25291" y="0"/>
                  </a:moveTo>
                  <a:lnTo>
                    <a:pt x="0" y="0"/>
                  </a:lnTo>
                  <a:lnTo>
                    <a:pt x="0" y="107694"/>
                  </a:lnTo>
                  <a:lnTo>
                    <a:pt x="25291" y="107694"/>
                  </a:lnTo>
                  <a:lnTo>
                    <a:pt x="25291" y="0"/>
                  </a:lnTo>
                  <a:close/>
                </a:path>
              </a:pathLst>
            </a:custGeom>
            <a:solidFill>
              <a:srgbClr val="959595"/>
            </a:solidFill>
          </p:spPr>
          <p:txBody>
            <a:bodyPr wrap="square" lIns="0" tIns="0" rIns="0" bIns="0" rtlCol="0"/>
            <a:lstStyle/>
            <a:p>
              <a:endParaRPr/>
            </a:p>
          </p:txBody>
        </p:sp>
        <p:sp>
          <p:nvSpPr>
            <p:cNvPr id="222" name="object 222"/>
            <p:cNvSpPr/>
            <p:nvPr/>
          </p:nvSpPr>
          <p:spPr>
            <a:xfrm>
              <a:off x="5167081" y="4091593"/>
              <a:ext cx="25400" cy="107950"/>
            </a:xfrm>
            <a:custGeom>
              <a:avLst/>
              <a:gdLst/>
              <a:ahLst/>
              <a:cxnLst/>
              <a:rect l="l" t="t" r="r" b="b"/>
              <a:pathLst>
                <a:path w="25400" h="107950">
                  <a:moveTo>
                    <a:pt x="0" y="107694"/>
                  </a:moveTo>
                  <a:lnTo>
                    <a:pt x="25291" y="107694"/>
                  </a:lnTo>
                  <a:lnTo>
                    <a:pt x="25291" y="0"/>
                  </a:lnTo>
                  <a:lnTo>
                    <a:pt x="0" y="0"/>
                  </a:lnTo>
                  <a:lnTo>
                    <a:pt x="0" y="107694"/>
                  </a:lnTo>
                  <a:close/>
                </a:path>
                <a:path w="25400" h="107950">
                  <a:moveTo>
                    <a:pt x="0" y="107694"/>
                  </a:moveTo>
                  <a:lnTo>
                    <a:pt x="25382" y="107694"/>
                  </a:lnTo>
                </a:path>
                <a:path w="25400" h="107950">
                  <a:moveTo>
                    <a:pt x="25382" y="107694"/>
                  </a:moveTo>
                  <a:lnTo>
                    <a:pt x="25382" y="45"/>
                  </a:lnTo>
                </a:path>
                <a:path w="25400" h="107950">
                  <a:moveTo>
                    <a:pt x="25382" y="45"/>
                  </a:moveTo>
                  <a:lnTo>
                    <a:pt x="0" y="45"/>
                  </a:lnTo>
                </a:path>
                <a:path w="25400" h="107950">
                  <a:moveTo>
                    <a:pt x="0" y="45"/>
                  </a:moveTo>
                  <a:lnTo>
                    <a:pt x="0" y="107694"/>
                  </a:lnTo>
                </a:path>
              </a:pathLst>
            </a:custGeom>
            <a:ln w="10606">
              <a:solidFill>
                <a:srgbClr val="000000"/>
              </a:solidFill>
            </a:ln>
          </p:spPr>
          <p:txBody>
            <a:bodyPr wrap="square" lIns="0" tIns="0" rIns="0" bIns="0" rtlCol="0"/>
            <a:lstStyle/>
            <a:p>
              <a:endParaRPr/>
            </a:p>
          </p:txBody>
        </p:sp>
        <p:sp>
          <p:nvSpPr>
            <p:cNvPr id="223" name="object 223"/>
            <p:cNvSpPr/>
            <p:nvPr/>
          </p:nvSpPr>
          <p:spPr>
            <a:xfrm>
              <a:off x="5742600" y="4021428"/>
              <a:ext cx="26034" cy="178435"/>
            </a:xfrm>
            <a:custGeom>
              <a:avLst/>
              <a:gdLst/>
              <a:ahLst/>
              <a:cxnLst/>
              <a:rect l="l" t="t" r="r" b="b"/>
              <a:pathLst>
                <a:path w="26035" h="178435">
                  <a:moveTo>
                    <a:pt x="25563" y="0"/>
                  </a:moveTo>
                  <a:lnTo>
                    <a:pt x="0" y="0"/>
                  </a:lnTo>
                  <a:lnTo>
                    <a:pt x="0" y="177859"/>
                  </a:lnTo>
                  <a:lnTo>
                    <a:pt x="25563" y="177859"/>
                  </a:lnTo>
                  <a:lnTo>
                    <a:pt x="25563" y="0"/>
                  </a:lnTo>
                  <a:close/>
                </a:path>
              </a:pathLst>
            </a:custGeom>
            <a:solidFill>
              <a:srgbClr val="959595"/>
            </a:solidFill>
          </p:spPr>
          <p:txBody>
            <a:bodyPr wrap="square" lIns="0" tIns="0" rIns="0" bIns="0" rtlCol="0"/>
            <a:lstStyle/>
            <a:p>
              <a:endParaRPr/>
            </a:p>
          </p:txBody>
        </p:sp>
        <p:sp>
          <p:nvSpPr>
            <p:cNvPr id="224" name="object 224"/>
            <p:cNvSpPr/>
            <p:nvPr/>
          </p:nvSpPr>
          <p:spPr>
            <a:xfrm>
              <a:off x="5742600" y="4021428"/>
              <a:ext cx="26034" cy="178435"/>
            </a:xfrm>
            <a:custGeom>
              <a:avLst/>
              <a:gdLst/>
              <a:ahLst/>
              <a:cxnLst/>
              <a:rect l="l" t="t" r="r" b="b"/>
              <a:pathLst>
                <a:path w="26035" h="178435">
                  <a:moveTo>
                    <a:pt x="0" y="177859"/>
                  </a:moveTo>
                  <a:lnTo>
                    <a:pt x="25563" y="177859"/>
                  </a:lnTo>
                  <a:lnTo>
                    <a:pt x="25563" y="0"/>
                  </a:lnTo>
                  <a:lnTo>
                    <a:pt x="0" y="0"/>
                  </a:lnTo>
                  <a:lnTo>
                    <a:pt x="0" y="177859"/>
                  </a:lnTo>
                  <a:close/>
                </a:path>
                <a:path w="26035" h="178435">
                  <a:moveTo>
                    <a:pt x="0" y="177859"/>
                  </a:moveTo>
                  <a:lnTo>
                    <a:pt x="25495" y="177859"/>
                  </a:lnTo>
                </a:path>
                <a:path w="26035" h="178435">
                  <a:moveTo>
                    <a:pt x="25495" y="177859"/>
                  </a:moveTo>
                  <a:lnTo>
                    <a:pt x="25495" y="67"/>
                  </a:lnTo>
                </a:path>
                <a:path w="26035" h="178435">
                  <a:moveTo>
                    <a:pt x="25495" y="67"/>
                  </a:moveTo>
                  <a:lnTo>
                    <a:pt x="0" y="67"/>
                  </a:lnTo>
                </a:path>
                <a:path w="26035" h="178435">
                  <a:moveTo>
                    <a:pt x="0" y="67"/>
                  </a:moveTo>
                  <a:lnTo>
                    <a:pt x="0" y="177859"/>
                  </a:lnTo>
                </a:path>
              </a:pathLst>
            </a:custGeom>
            <a:ln w="10606">
              <a:solidFill>
                <a:srgbClr val="000000"/>
              </a:solidFill>
            </a:ln>
          </p:spPr>
          <p:txBody>
            <a:bodyPr wrap="square" lIns="0" tIns="0" rIns="0" bIns="0" rtlCol="0"/>
            <a:lstStyle/>
            <a:p>
              <a:endParaRPr/>
            </a:p>
          </p:txBody>
        </p:sp>
        <p:sp>
          <p:nvSpPr>
            <p:cNvPr id="225" name="object 225"/>
            <p:cNvSpPr/>
            <p:nvPr/>
          </p:nvSpPr>
          <p:spPr>
            <a:xfrm>
              <a:off x="6317440" y="3750559"/>
              <a:ext cx="25400" cy="448945"/>
            </a:xfrm>
            <a:custGeom>
              <a:avLst/>
              <a:gdLst/>
              <a:ahLst/>
              <a:cxnLst/>
              <a:rect l="l" t="t" r="r" b="b"/>
              <a:pathLst>
                <a:path w="25400" h="448945">
                  <a:moveTo>
                    <a:pt x="25291" y="0"/>
                  </a:moveTo>
                  <a:lnTo>
                    <a:pt x="0" y="0"/>
                  </a:lnTo>
                  <a:lnTo>
                    <a:pt x="0" y="448728"/>
                  </a:lnTo>
                  <a:lnTo>
                    <a:pt x="25291" y="448728"/>
                  </a:lnTo>
                  <a:lnTo>
                    <a:pt x="25291" y="0"/>
                  </a:lnTo>
                  <a:close/>
                </a:path>
              </a:pathLst>
            </a:custGeom>
            <a:solidFill>
              <a:srgbClr val="959595"/>
            </a:solidFill>
          </p:spPr>
          <p:txBody>
            <a:bodyPr wrap="square" lIns="0" tIns="0" rIns="0" bIns="0" rtlCol="0"/>
            <a:lstStyle/>
            <a:p>
              <a:endParaRPr/>
            </a:p>
          </p:txBody>
        </p:sp>
        <p:sp>
          <p:nvSpPr>
            <p:cNvPr id="226" name="object 226"/>
            <p:cNvSpPr/>
            <p:nvPr/>
          </p:nvSpPr>
          <p:spPr>
            <a:xfrm>
              <a:off x="6317440" y="3750559"/>
              <a:ext cx="25400" cy="448945"/>
            </a:xfrm>
            <a:custGeom>
              <a:avLst/>
              <a:gdLst/>
              <a:ahLst/>
              <a:cxnLst/>
              <a:rect l="l" t="t" r="r" b="b"/>
              <a:pathLst>
                <a:path w="25400" h="448945">
                  <a:moveTo>
                    <a:pt x="0" y="448728"/>
                  </a:moveTo>
                  <a:lnTo>
                    <a:pt x="25291" y="448728"/>
                  </a:lnTo>
                  <a:lnTo>
                    <a:pt x="25291" y="0"/>
                  </a:lnTo>
                  <a:lnTo>
                    <a:pt x="0" y="0"/>
                  </a:lnTo>
                  <a:lnTo>
                    <a:pt x="0" y="448728"/>
                  </a:lnTo>
                  <a:close/>
                </a:path>
                <a:path w="25400" h="448945">
                  <a:moveTo>
                    <a:pt x="0" y="448728"/>
                  </a:moveTo>
                  <a:lnTo>
                    <a:pt x="25382" y="448728"/>
                  </a:lnTo>
                </a:path>
                <a:path w="25400" h="448945">
                  <a:moveTo>
                    <a:pt x="25382" y="448728"/>
                  </a:moveTo>
                  <a:lnTo>
                    <a:pt x="25382" y="0"/>
                  </a:lnTo>
                </a:path>
                <a:path w="25400" h="448945">
                  <a:moveTo>
                    <a:pt x="25382" y="0"/>
                  </a:moveTo>
                  <a:lnTo>
                    <a:pt x="0" y="0"/>
                  </a:lnTo>
                </a:path>
                <a:path w="25400" h="448945">
                  <a:moveTo>
                    <a:pt x="0" y="0"/>
                  </a:moveTo>
                  <a:lnTo>
                    <a:pt x="0" y="448728"/>
                  </a:lnTo>
                </a:path>
              </a:pathLst>
            </a:custGeom>
            <a:ln w="10606">
              <a:solidFill>
                <a:srgbClr val="000000"/>
              </a:solidFill>
            </a:ln>
          </p:spPr>
          <p:txBody>
            <a:bodyPr wrap="square" lIns="0" tIns="0" rIns="0" bIns="0" rtlCol="0"/>
            <a:lstStyle/>
            <a:p>
              <a:endParaRPr/>
            </a:p>
          </p:txBody>
        </p:sp>
        <p:sp>
          <p:nvSpPr>
            <p:cNvPr id="227" name="object 227"/>
            <p:cNvSpPr/>
            <p:nvPr/>
          </p:nvSpPr>
          <p:spPr>
            <a:xfrm>
              <a:off x="6893186" y="3691817"/>
              <a:ext cx="25400" cy="508000"/>
            </a:xfrm>
            <a:custGeom>
              <a:avLst/>
              <a:gdLst/>
              <a:ahLst/>
              <a:cxnLst/>
              <a:rect l="l" t="t" r="r" b="b"/>
              <a:pathLst>
                <a:path w="25400" h="508000">
                  <a:moveTo>
                    <a:pt x="25291" y="0"/>
                  </a:moveTo>
                  <a:lnTo>
                    <a:pt x="0" y="0"/>
                  </a:lnTo>
                  <a:lnTo>
                    <a:pt x="0" y="507471"/>
                  </a:lnTo>
                  <a:lnTo>
                    <a:pt x="25291" y="507471"/>
                  </a:lnTo>
                  <a:lnTo>
                    <a:pt x="25291" y="0"/>
                  </a:lnTo>
                  <a:close/>
                </a:path>
              </a:pathLst>
            </a:custGeom>
            <a:solidFill>
              <a:srgbClr val="959595"/>
            </a:solidFill>
          </p:spPr>
          <p:txBody>
            <a:bodyPr wrap="square" lIns="0" tIns="0" rIns="0" bIns="0" rtlCol="0"/>
            <a:lstStyle/>
            <a:p>
              <a:endParaRPr/>
            </a:p>
          </p:txBody>
        </p:sp>
        <p:sp>
          <p:nvSpPr>
            <p:cNvPr id="228" name="object 228"/>
            <p:cNvSpPr/>
            <p:nvPr/>
          </p:nvSpPr>
          <p:spPr>
            <a:xfrm>
              <a:off x="6893186" y="3691817"/>
              <a:ext cx="25400" cy="508000"/>
            </a:xfrm>
            <a:custGeom>
              <a:avLst/>
              <a:gdLst/>
              <a:ahLst/>
              <a:cxnLst/>
              <a:rect l="l" t="t" r="r" b="b"/>
              <a:pathLst>
                <a:path w="25400" h="508000">
                  <a:moveTo>
                    <a:pt x="0" y="507471"/>
                  </a:moveTo>
                  <a:lnTo>
                    <a:pt x="25291" y="507471"/>
                  </a:lnTo>
                  <a:lnTo>
                    <a:pt x="25291" y="0"/>
                  </a:lnTo>
                  <a:lnTo>
                    <a:pt x="0" y="0"/>
                  </a:lnTo>
                  <a:lnTo>
                    <a:pt x="0" y="507471"/>
                  </a:lnTo>
                  <a:close/>
                </a:path>
                <a:path w="25400" h="508000">
                  <a:moveTo>
                    <a:pt x="0" y="507471"/>
                  </a:moveTo>
                  <a:lnTo>
                    <a:pt x="25268" y="507471"/>
                  </a:lnTo>
                </a:path>
                <a:path w="25400" h="508000">
                  <a:moveTo>
                    <a:pt x="25268" y="507471"/>
                  </a:moveTo>
                  <a:lnTo>
                    <a:pt x="25268" y="45"/>
                  </a:lnTo>
                </a:path>
                <a:path w="25400" h="508000">
                  <a:moveTo>
                    <a:pt x="25268" y="45"/>
                  </a:moveTo>
                  <a:lnTo>
                    <a:pt x="0" y="45"/>
                  </a:lnTo>
                </a:path>
                <a:path w="25400" h="508000">
                  <a:moveTo>
                    <a:pt x="0" y="45"/>
                  </a:moveTo>
                  <a:lnTo>
                    <a:pt x="0" y="507471"/>
                  </a:lnTo>
                </a:path>
              </a:pathLst>
            </a:custGeom>
            <a:ln w="10606">
              <a:solidFill>
                <a:srgbClr val="000000"/>
              </a:solidFill>
            </a:ln>
          </p:spPr>
          <p:txBody>
            <a:bodyPr wrap="square" lIns="0" tIns="0" rIns="0" bIns="0" rtlCol="0"/>
            <a:lstStyle/>
            <a:p>
              <a:endParaRPr/>
            </a:p>
          </p:txBody>
        </p:sp>
        <p:sp>
          <p:nvSpPr>
            <p:cNvPr id="229" name="object 229"/>
            <p:cNvSpPr/>
            <p:nvPr/>
          </p:nvSpPr>
          <p:spPr>
            <a:xfrm>
              <a:off x="7468932" y="4060590"/>
              <a:ext cx="26670" cy="139065"/>
            </a:xfrm>
            <a:custGeom>
              <a:avLst/>
              <a:gdLst/>
              <a:ahLst/>
              <a:cxnLst/>
              <a:rect l="l" t="t" r="r" b="b"/>
              <a:pathLst>
                <a:path w="26670" h="139064">
                  <a:moveTo>
                    <a:pt x="26107" y="0"/>
                  </a:moveTo>
                  <a:lnTo>
                    <a:pt x="0" y="0"/>
                  </a:lnTo>
                  <a:lnTo>
                    <a:pt x="0" y="138697"/>
                  </a:lnTo>
                  <a:lnTo>
                    <a:pt x="26107" y="138697"/>
                  </a:lnTo>
                  <a:lnTo>
                    <a:pt x="26107" y="0"/>
                  </a:lnTo>
                  <a:close/>
                </a:path>
              </a:pathLst>
            </a:custGeom>
            <a:solidFill>
              <a:srgbClr val="959595"/>
            </a:solidFill>
          </p:spPr>
          <p:txBody>
            <a:bodyPr wrap="square" lIns="0" tIns="0" rIns="0" bIns="0" rtlCol="0"/>
            <a:lstStyle/>
            <a:p>
              <a:endParaRPr/>
            </a:p>
          </p:txBody>
        </p:sp>
        <p:sp>
          <p:nvSpPr>
            <p:cNvPr id="230" name="object 230"/>
            <p:cNvSpPr/>
            <p:nvPr/>
          </p:nvSpPr>
          <p:spPr>
            <a:xfrm>
              <a:off x="7468932" y="4060590"/>
              <a:ext cx="26670" cy="139065"/>
            </a:xfrm>
            <a:custGeom>
              <a:avLst/>
              <a:gdLst/>
              <a:ahLst/>
              <a:cxnLst/>
              <a:rect l="l" t="t" r="r" b="b"/>
              <a:pathLst>
                <a:path w="26670" h="139064">
                  <a:moveTo>
                    <a:pt x="0" y="138697"/>
                  </a:moveTo>
                  <a:lnTo>
                    <a:pt x="26107" y="138697"/>
                  </a:lnTo>
                  <a:lnTo>
                    <a:pt x="26107" y="0"/>
                  </a:lnTo>
                  <a:lnTo>
                    <a:pt x="0" y="0"/>
                  </a:lnTo>
                  <a:lnTo>
                    <a:pt x="0" y="138697"/>
                  </a:lnTo>
                  <a:close/>
                </a:path>
                <a:path w="26670" h="139064">
                  <a:moveTo>
                    <a:pt x="0" y="138697"/>
                  </a:moveTo>
                  <a:lnTo>
                    <a:pt x="26062" y="138697"/>
                  </a:lnTo>
                </a:path>
                <a:path w="26670" h="139064">
                  <a:moveTo>
                    <a:pt x="26062" y="138697"/>
                  </a:moveTo>
                  <a:lnTo>
                    <a:pt x="26062" y="0"/>
                  </a:lnTo>
                </a:path>
                <a:path w="26670" h="139064">
                  <a:moveTo>
                    <a:pt x="26062" y="0"/>
                  </a:moveTo>
                  <a:lnTo>
                    <a:pt x="0" y="0"/>
                  </a:lnTo>
                </a:path>
                <a:path w="26670" h="139064">
                  <a:moveTo>
                    <a:pt x="0" y="0"/>
                  </a:moveTo>
                  <a:lnTo>
                    <a:pt x="0" y="138697"/>
                  </a:lnTo>
                </a:path>
              </a:pathLst>
            </a:custGeom>
            <a:ln w="10606">
              <a:solidFill>
                <a:srgbClr val="000000"/>
              </a:solidFill>
            </a:ln>
          </p:spPr>
          <p:txBody>
            <a:bodyPr wrap="square" lIns="0" tIns="0" rIns="0" bIns="0" rtlCol="0"/>
            <a:lstStyle/>
            <a:p>
              <a:endParaRPr/>
            </a:p>
          </p:txBody>
        </p:sp>
        <p:sp>
          <p:nvSpPr>
            <p:cNvPr id="231" name="object 231"/>
            <p:cNvSpPr/>
            <p:nvPr/>
          </p:nvSpPr>
          <p:spPr>
            <a:xfrm>
              <a:off x="8044338" y="3873756"/>
              <a:ext cx="26670" cy="325755"/>
            </a:xfrm>
            <a:custGeom>
              <a:avLst/>
              <a:gdLst/>
              <a:ahLst/>
              <a:cxnLst/>
              <a:rect l="l" t="t" r="r" b="b"/>
              <a:pathLst>
                <a:path w="26670" h="325754">
                  <a:moveTo>
                    <a:pt x="26378" y="0"/>
                  </a:moveTo>
                  <a:lnTo>
                    <a:pt x="0" y="0"/>
                  </a:lnTo>
                  <a:lnTo>
                    <a:pt x="0" y="325532"/>
                  </a:lnTo>
                  <a:lnTo>
                    <a:pt x="26378" y="325532"/>
                  </a:lnTo>
                  <a:lnTo>
                    <a:pt x="26378" y="0"/>
                  </a:lnTo>
                  <a:close/>
                </a:path>
              </a:pathLst>
            </a:custGeom>
            <a:solidFill>
              <a:srgbClr val="959595"/>
            </a:solidFill>
          </p:spPr>
          <p:txBody>
            <a:bodyPr wrap="square" lIns="0" tIns="0" rIns="0" bIns="0" rtlCol="0"/>
            <a:lstStyle/>
            <a:p>
              <a:endParaRPr/>
            </a:p>
          </p:txBody>
        </p:sp>
        <p:sp>
          <p:nvSpPr>
            <p:cNvPr id="232" name="object 232"/>
            <p:cNvSpPr/>
            <p:nvPr/>
          </p:nvSpPr>
          <p:spPr>
            <a:xfrm>
              <a:off x="8044338" y="3873756"/>
              <a:ext cx="26670" cy="325755"/>
            </a:xfrm>
            <a:custGeom>
              <a:avLst/>
              <a:gdLst/>
              <a:ahLst/>
              <a:cxnLst/>
              <a:rect l="l" t="t" r="r" b="b"/>
              <a:pathLst>
                <a:path w="26670" h="325754">
                  <a:moveTo>
                    <a:pt x="0" y="325532"/>
                  </a:moveTo>
                  <a:lnTo>
                    <a:pt x="26378" y="325532"/>
                  </a:lnTo>
                  <a:lnTo>
                    <a:pt x="26378" y="0"/>
                  </a:lnTo>
                  <a:lnTo>
                    <a:pt x="0" y="0"/>
                  </a:lnTo>
                  <a:lnTo>
                    <a:pt x="0" y="325532"/>
                  </a:lnTo>
                  <a:close/>
                </a:path>
                <a:path w="26670" h="325754">
                  <a:moveTo>
                    <a:pt x="0" y="325532"/>
                  </a:moveTo>
                  <a:lnTo>
                    <a:pt x="26402" y="325532"/>
                  </a:lnTo>
                </a:path>
                <a:path w="26670" h="325754">
                  <a:moveTo>
                    <a:pt x="26402" y="325532"/>
                  </a:moveTo>
                  <a:lnTo>
                    <a:pt x="26402" y="90"/>
                  </a:lnTo>
                </a:path>
                <a:path w="26670" h="325754">
                  <a:moveTo>
                    <a:pt x="26402" y="90"/>
                  </a:moveTo>
                  <a:lnTo>
                    <a:pt x="0" y="90"/>
                  </a:lnTo>
                </a:path>
                <a:path w="26670" h="325754">
                  <a:moveTo>
                    <a:pt x="0" y="90"/>
                  </a:moveTo>
                  <a:lnTo>
                    <a:pt x="0" y="325532"/>
                  </a:lnTo>
                </a:path>
              </a:pathLst>
            </a:custGeom>
            <a:ln w="10606">
              <a:solidFill>
                <a:srgbClr val="000000"/>
              </a:solidFill>
            </a:ln>
          </p:spPr>
          <p:txBody>
            <a:bodyPr wrap="square" lIns="0" tIns="0" rIns="0" bIns="0" rtlCol="0"/>
            <a:lstStyle/>
            <a:p>
              <a:endParaRPr/>
            </a:p>
          </p:txBody>
        </p:sp>
        <p:sp>
          <p:nvSpPr>
            <p:cNvPr id="233" name="object 233"/>
            <p:cNvSpPr/>
            <p:nvPr/>
          </p:nvSpPr>
          <p:spPr>
            <a:xfrm>
              <a:off x="8620877" y="3420948"/>
              <a:ext cx="25400" cy="778510"/>
            </a:xfrm>
            <a:custGeom>
              <a:avLst/>
              <a:gdLst/>
              <a:ahLst/>
              <a:cxnLst/>
              <a:rect l="l" t="t" r="r" b="b"/>
              <a:pathLst>
                <a:path w="25400" h="778510">
                  <a:moveTo>
                    <a:pt x="25292" y="0"/>
                  </a:moveTo>
                  <a:lnTo>
                    <a:pt x="0" y="0"/>
                  </a:lnTo>
                  <a:lnTo>
                    <a:pt x="0" y="778339"/>
                  </a:lnTo>
                  <a:lnTo>
                    <a:pt x="25292" y="778339"/>
                  </a:lnTo>
                  <a:lnTo>
                    <a:pt x="25292" y="0"/>
                  </a:lnTo>
                  <a:close/>
                </a:path>
              </a:pathLst>
            </a:custGeom>
            <a:solidFill>
              <a:srgbClr val="959595"/>
            </a:solidFill>
          </p:spPr>
          <p:txBody>
            <a:bodyPr wrap="square" lIns="0" tIns="0" rIns="0" bIns="0" rtlCol="0"/>
            <a:lstStyle/>
            <a:p>
              <a:endParaRPr/>
            </a:p>
          </p:txBody>
        </p:sp>
        <p:sp>
          <p:nvSpPr>
            <p:cNvPr id="234" name="object 234"/>
            <p:cNvSpPr/>
            <p:nvPr/>
          </p:nvSpPr>
          <p:spPr>
            <a:xfrm>
              <a:off x="8620877" y="3420948"/>
              <a:ext cx="25400" cy="778510"/>
            </a:xfrm>
            <a:custGeom>
              <a:avLst/>
              <a:gdLst/>
              <a:ahLst/>
              <a:cxnLst/>
              <a:rect l="l" t="t" r="r" b="b"/>
              <a:pathLst>
                <a:path w="25400" h="778510">
                  <a:moveTo>
                    <a:pt x="0" y="778339"/>
                  </a:moveTo>
                  <a:lnTo>
                    <a:pt x="25292" y="778339"/>
                  </a:lnTo>
                  <a:lnTo>
                    <a:pt x="25292" y="0"/>
                  </a:lnTo>
                  <a:lnTo>
                    <a:pt x="0" y="0"/>
                  </a:lnTo>
                  <a:lnTo>
                    <a:pt x="0" y="778339"/>
                  </a:lnTo>
                  <a:close/>
                </a:path>
                <a:path w="25400" h="778510">
                  <a:moveTo>
                    <a:pt x="0" y="778339"/>
                  </a:moveTo>
                  <a:lnTo>
                    <a:pt x="25382" y="778339"/>
                  </a:lnTo>
                </a:path>
                <a:path w="25400" h="778510">
                  <a:moveTo>
                    <a:pt x="25382" y="778339"/>
                  </a:moveTo>
                  <a:lnTo>
                    <a:pt x="25382" y="90"/>
                  </a:lnTo>
                </a:path>
                <a:path w="25400" h="778510">
                  <a:moveTo>
                    <a:pt x="25382" y="90"/>
                  </a:moveTo>
                  <a:lnTo>
                    <a:pt x="0" y="90"/>
                  </a:lnTo>
                </a:path>
                <a:path w="25400" h="778510">
                  <a:moveTo>
                    <a:pt x="0" y="90"/>
                  </a:moveTo>
                  <a:lnTo>
                    <a:pt x="0" y="778339"/>
                  </a:lnTo>
                </a:path>
              </a:pathLst>
            </a:custGeom>
            <a:ln w="10606">
              <a:solidFill>
                <a:srgbClr val="000000"/>
              </a:solidFill>
            </a:ln>
          </p:spPr>
          <p:txBody>
            <a:bodyPr wrap="square" lIns="0" tIns="0" rIns="0" bIns="0" rtlCol="0"/>
            <a:lstStyle/>
            <a:p>
              <a:endParaRPr/>
            </a:p>
          </p:txBody>
        </p:sp>
        <p:sp>
          <p:nvSpPr>
            <p:cNvPr id="235" name="object 235"/>
            <p:cNvSpPr/>
            <p:nvPr/>
          </p:nvSpPr>
          <p:spPr>
            <a:xfrm>
              <a:off x="9196624" y="3199847"/>
              <a:ext cx="25400" cy="999490"/>
            </a:xfrm>
            <a:custGeom>
              <a:avLst/>
              <a:gdLst/>
              <a:ahLst/>
              <a:cxnLst/>
              <a:rect l="l" t="t" r="r" b="b"/>
              <a:pathLst>
                <a:path w="25400" h="999489">
                  <a:moveTo>
                    <a:pt x="25291" y="0"/>
                  </a:moveTo>
                  <a:lnTo>
                    <a:pt x="0" y="0"/>
                  </a:lnTo>
                  <a:lnTo>
                    <a:pt x="0" y="999440"/>
                  </a:lnTo>
                  <a:lnTo>
                    <a:pt x="25291" y="999440"/>
                  </a:lnTo>
                  <a:lnTo>
                    <a:pt x="25291" y="0"/>
                  </a:lnTo>
                  <a:close/>
                </a:path>
              </a:pathLst>
            </a:custGeom>
            <a:solidFill>
              <a:srgbClr val="959595"/>
            </a:solidFill>
          </p:spPr>
          <p:txBody>
            <a:bodyPr wrap="square" lIns="0" tIns="0" rIns="0" bIns="0" rtlCol="0"/>
            <a:lstStyle/>
            <a:p>
              <a:endParaRPr/>
            </a:p>
          </p:txBody>
        </p:sp>
        <p:sp>
          <p:nvSpPr>
            <p:cNvPr id="236" name="object 236"/>
            <p:cNvSpPr/>
            <p:nvPr/>
          </p:nvSpPr>
          <p:spPr>
            <a:xfrm>
              <a:off x="9196624" y="3199847"/>
              <a:ext cx="25400" cy="999490"/>
            </a:xfrm>
            <a:custGeom>
              <a:avLst/>
              <a:gdLst/>
              <a:ahLst/>
              <a:cxnLst/>
              <a:rect l="l" t="t" r="r" b="b"/>
              <a:pathLst>
                <a:path w="25400" h="999489">
                  <a:moveTo>
                    <a:pt x="0" y="999440"/>
                  </a:moveTo>
                  <a:lnTo>
                    <a:pt x="25291" y="999440"/>
                  </a:lnTo>
                  <a:lnTo>
                    <a:pt x="25291" y="0"/>
                  </a:lnTo>
                  <a:lnTo>
                    <a:pt x="0" y="0"/>
                  </a:lnTo>
                  <a:lnTo>
                    <a:pt x="0" y="999440"/>
                  </a:lnTo>
                  <a:close/>
                </a:path>
                <a:path w="25400" h="999489">
                  <a:moveTo>
                    <a:pt x="0" y="999440"/>
                  </a:moveTo>
                  <a:lnTo>
                    <a:pt x="25268" y="999440"/>
                  </a:lnTo>
                </a:path>
                <a:path w="25400" h="999489">
                  <a:moveTo>
                    <a:pt x="25268" y="999440"/>
                  </a:moveTo>
                  <a:lnTo>
                    <a:pt x="25268" y="0"/>
                  </a:lnTo>
                </a:path>
                <a:path w="25400" h="999489">
                  <a:moveTo>
                    <a:pt x="25268" y="0"/>
                  </a:moveTo>
                  <a:lnTo>
                    <a:pt x="0" y="0"/>
                  </a:lnTo>
                </a:path>
                <a:path w="25400" h="999489">
                  <a:moveTo>
                    <a:pt x="0" y="0"/>
                  </a:moveTo>
                  <a:lnTo>
                    <a:pt x="0" y="999440"/>
                  </a:lnTo>
                </a:path>
              </a:pathLst>
            </a:custGeom>
            <a:ln w="10606">
              <a:solidFill>
                <a:srgbClr val="000000"/>
              </a:solidFill>
            </a:ln>
          </p:spPr>
          <p:txBody>
            <a:bodyPr wrap="square" lIns="0" tIns="0" rIns="0" bIns="0" rtlCol="0"/>
            <a:lstStyle/>
            <a:p>
              <a:endParaRPr/>
            </a:p>
          </p:txBody>
        </p:sp>
        <p:sp>
          <p:nvSpPr>
            <p:cNvPr id="237" name="object 237"/>
            <p:cNvSpPr/>
            <p:nvPr/>
          </p:nvSpPr>
          <p:spPr>
            <a:xfrm>
              <a:off x="9772369" y="3568620"/>
              <a:ext cx="25400" cy="631190"/>
            </a:xfrm>
            <a:custGeom>
              <a:avLst/>
              <a:gdLst/>
              <a:ahLst/>
              <a:cxnLst/>
              <a:rect l="l" t="t" r="r" b="b"/>
              <a:pathLst>
                <a:path w="25400" h="631189">
                  <a:moveTo>
                    <a:pt x="25291" y="0"/>
                  </a:moveTo>
                  <a:lnTo>
                    <a:pt x="0" y="0"/>
                  </a:lnTo>
                  <a:lnTo>
                    <a:pt x="0" y="630667"/>
                  </a:lnTo>
                  <a:lnTo>
                    <a:pt x="25291" y="630667"/>
                  </a:lnTo>
                  <a:lnTo>
                    <a:pt x="25291" y="0"/>
                  </a:lnTo>
                  <a:close/>
                </a:path>
              </a:pathLst>
            </a:custGeom>
            <a:solidFill>
              <a:srgbClr val="959595"/>
            </a:solidFill>
          </p:spPr>
          <p:txBody>
            <a:bodyPr wrap="square" lIns="0" tIns="0" rIns="0" bIns="0" rtlCol="0"/>
            <a:lstStyle/>
            <a:p>
              <a:endParaRPr/>
            </a:p>
          </p:txBody>
        </p:sp>
        <p:sp>
          <p:nvSpPr>
            <p:cNvPr id="238" name="object 238"/>
            <p:cNvSpPr/>
            <p:nvPr/>
          </p:nvSpPr>
          <p:spPr>
            <a:xfrm>
              <a:off x="9772369" y="3568620"/>
              <a:ext cx="25400" cy="631190"/>
            </a:xfrm>
            <a:custGeom>
              <a:avLst/>
              <a:gdLst/>
              <a:ahLst/>
              <a:cxnLst/>
              <a:rect l="l" t="t" r="r" b="b"/>
              <a:pathLst>
                <a:path w="25400" h="631189">
                  <a:moveTo>
                    <a:pt x="0" y="630667"/>
                  </a:moveTo>
                  <a:lnTo>
                    <a:pt x="25291" y="630667"/>
                  </a:lnTo>
                  <a:lnTo>
                    <a:pt x="25291" y="0"/>
                  </a:lnTo>
                  <a:lnTo>
                    <a:pt x="0" y="0"/>
                  </a:lnTo>
                  <a:lnTo>
                    <a:pt x="0" y="630667"/>
                  </a:lnTo>
                  <a:close/>
                </a:path>
                <a:path w="25400" h="631189">
                  <a:moveTo>
                    <a:pt x="0" y="630667"/>
                  </a:moveTo>
                  <a:lnTo>
                    <a:pt x="25268" y="630667"/>
                  </a:lnTo>
                </a:path>
                <a:path w="25400" h="631189">
                  <a:moveTo>
                    <a:pt x="25268" y="630667"/>
                  </a:moveTo>
                  <a:lnTo>
                    <a:pt x="25268" y="67"/>
                  </a:lnTo>
                </a:path>
                <a:path w="25400" h="631189">
                  <a:moveTo>
                    <a:pt x="25268" y="67"/>
                  </a:moveTo>
                  <a:lnTo>
                    <a:pt x="0" y="67"/>
                  </a:lnTo>
                </a:path>
                <a:path w="25400" h="631189">
                  <a:moveTo>
                    <a:pt x="0" y="67"/>
                  </a:moveTo>
                  <a:lnTo>
                    <a:pt x="0" y="630667"/>
                  </a:lnTo>
                </a:path>
              </a:pathLst>
            </a:custGeom>
            <a:ln w="10606">
              <a:solidFill>
                <a:srgbClr val="000000"/>
              </a:solidFill>
            </a:ln>
          </p:spPr>
          <p:txBody>
            <a:bodyPr wrap="square" lIns="0" tIns="0" rIns="0" bIns="0" rtlCol="0"/>
            <a:lstStyle/>
            <a:p>
              <a:endParaRPr/>
            </a:p>
          </p:txBody>
        </p:sp>
        <p:sp>
          <p:nvSpPr>
            <p:cNvPr id="239" name="object 239"/>
            <p:cNvSpPr/>
            <p:nvPr/>
          </p:nvSpPr>
          <p:spPr>
            <a:xfrm>
              <a:off x="10347775" y="3846016"/>
              <a:ext cx="25400" cy="353695"/>
            </a:xfrm>
            <a:custGeom>
              <a:avLst/>
              <a:gdLst/>
              <a:ahLst/>
              <a:cxnLst/>
              <a:rect l="l" t="t" r="r" b="b"/>
              <a:pathLst>
                <a:path w="25400" h="353695">
                  <a:moveTo>
                    <a:pt x="25291" y="0"/>
                  </a:moveTo>
                  <a:lnTo>
                    <a:pt x="0" y="0"/>
                  </a:lnTo>
                  <a:lnTo>
                    <a:pt x="0" y="353271"/>
                  </a:lnTo>
                  <a:lnTo>
                    <a:pt x="25291" y="353271"/>
                  </a:lnTo>
                  <a:lnTo>
                    <a:pt x="25291" y="0"/>
                  </a:lnTo>
                  <a:close/>
                </a:path>
              </a:pathLst>
            </a:custGeom>
            <a:solidFill>
              <a:srgbClr val="959595"/>
            </a:solidFill>
          </p:spPr>
          <p:txBody>
            <a:bodyPr wrap="square" lIns="0" tIns="0" rIns="0" bIns="0" rtlCol="0"/>
            <a:lstStyle/>
            <a:p>
              <a:endParaRPr/>
            </a:p>
          </p:txBody>
        </p:sp>
        <p:sp>
          <p:nvSpPr>
            <p:cNvPr id="240" name="object 240"/>
            <p:cNvSpPr/>
            <p:nvPr/>
          </p:nvSpPr>
          <p:spPr>
            <a:xfrm>
              <a:off x="10347775" y="3846016"/>
              <a:ext cx="25400" cy="353695"/>
            </a:xfrm>
            <a:custGeom>
              <a:avLst/>
              <a:gdLst/>
              <a:ahLst/>
              <a:cxnLst/>
              <a:rect l="l" t="t" r="r" b="b"/>
              <a:pathLst>
                <a:path w="25400" h="353695">
                  <a:moveTo>
                    <a:pt x="0" y="353271"/>
                  </a:moveTo>
                  <a:lnTo>
                    <a:pt x="25291" y="353271"/>
                  </a:lnTo>
                  <a:lnTo>
                    <a:pt x="25291" y="0"/>
                  </a:lnTo>
                  <a:lnTo>
                    <a:pt x="0" y="0"/>
                  </a:lnTo>
                  <a:lnTo>
                    <a:pt x="0" y="353271"/>
                  </a:lnTo>
                  <a:close/>
                </a:path>
                <a:path w="25400" h="353695">
                  <a:moveTo>
                    <a:pt x="0" y="353271"/>
                  </a:moveTo>
                  <a:lnTo>
                    <a:pt x="25382" y="353271"/>
                  </a:lnTo>
                </a:path>
                <a:path w="25400" h="353695">
                  <a:moveTo>
                    <a:pt x="25382" y="353271"/>
                  </a:moveTo>
                  <a:lnTo>
                    <a:pt x="25382" y="67"/>
                  </a:lnTo>
                </a:path>
                <a:path w="25400" h="353695">
                  <a:moveTo>
                    <a:pt x="25382" y="67"/>
                  </a:moveTo>
                  <a:lnTo>
                    <a:pt x="0" y="67"/>
                  </a:lnTo>
                </a:path>
                <a:path w="25400" h="353695">
                  <a:moveTo>
                    <a:pt x="0" y="67"/>
                  </a:moveTo>
                  <a:lnTo>
                    <a:pt x="0" y="353271"/>
                  </a:lnTo>
                </a:path>
              </a:pathLst>
            </a:custGeom>
            <a:ln w="10606">
              <a:solidFill>
                <a:srgbClr val="000000"/>
              </a:solidFill>
            </a:ln>
          </p:spPr>
          <p:txBody>
            <a:bodyPr wrap="square" lIns="0" tIns="0" rIns="0" bIns="0" rtlCol="0"/>
            <a:lstStyle/>
            <a:p>
              <a:endParaRPr/>
            </a:p>
          </p:txBody>
        </p:sp>
        <p:sp>
          <p:nvSpPr>
            <p:cNvPr id="241" name="object 241"/>
            <p:cNvSpPr/>
            <p:nvPr/>
          </p:nvSpPr>
          <p:spPr>
            <a:xfrm>
              <a:off x="10923521" y="3267564"/>
              <a:ext cx="25400" cy="932180"/>
            </a:xfrm>
            <a:custGeom>
              <a:avLst/>
              <a:gdLst/>
              <a:ahLst/>
              <a:cxnLst/>
              <a:rect l="l" t="t" r="r" b="b"/>
              <a:pathLst>
                <a:path w="25400" h="932179">
                  <a:moveTo>
                    <a:pt x="25291" y="0"/>
                  </a:moveTo>
                  <a:lnTo>
                    <a:pt x="0" y="0"/>
                  </a:lnTo>
                  <a:lnTo>
                    <a:pt x="0" y="931723"/>
                  </a:lnTo>
                  <a:lnTo>
                    <a:pt x="25291" y="931723"/>
                  </a:lnTo>
                  <a:lnTo>
                    <a:pt x="25291" y="0"/>
                  </a:lnTo>
                  <a:close/>
                </a:path>
              </a:pathLst>
            </a:custGeom>
            <a:solidFill>
              <a:srgbClr val="959595"/>
            </a:solidFill>
          </p:spPr>
          <p:txBody>
            <a:bodyPr wrap="square" lIns="0" tIns="0" rIns="0" bIns="0" rtlCol="0"/>
            <a:lstStyle/>
            <a:p>
              <a:endParaRPr/>
            </a:p>
          </p:txBody>
        </p:sp>
        <p:sp>
          <p:nvSpPr>
            <p:cNvPr id="242" name="object 242"/>
            <p:cNvSpPr/>
            <p:nvPr/>
          </p:nvSpPr>
          <p:spPr>
            <a:xfrm>
              <a:off x="10923521" y="3267564"/>
              <a:ext cx="25400" cy="932180"/>
            </a:xfrm>
            <a:custGeom>
              <a:avLst/>
              <a:gdLst/>
              <a:ahLst/>
              <a:cxnLst/>
              <a:rect l="l" t="t" r="r" b="b"/>
              <a:pathLst>
                <a:path w="25400" h="932179">
                  <a:moveTo>
                    <a:pt x="0" y="931723"/>
                  </a:moveTo>
                  <a:lnTo>
                    <a:pt x="25291" y="931723"/>
                  </a:lnTo>
                  <a:lnTo>
                    <a:pt x="25291" y="0"/>
                  </a:lnTo>
                  <a:lnTo>
                    <a:pt x="0" y="0"/>
                  </a:lnTo>
                  <a:lnTo>
                    <a:pt x="0" y="931723"/>
                  </a:lnTo>
                  <a:close/>
                </a:path>
                <a:path w="25400" h="932179">
                  <a:moveTo>
                    <a:pt x="0" y="931723"/>
                  </a:moveTo>
                  <a:lnTo>
                    <a:pt x="25268" y="931723"/>
                  </a:lnTo>
                </a:path>
                <a:path w="25400" h="932179">
                  <a:moveTo>
                    <a:pt x="25268" y="931723"/>
                  </a:moveTo>
                  <a:lnTo>
                    <a:pt x="25268" y="45"/>
                  </a:lnTo>
                </a:path>
                <a:path w="25400" h="932179">
                  <a:moveTo>
                    <a:pt x="25268" y="45"/>
                  </a:moveTo>
                  <a:lnTo>
                    <a:pt x="0" y="45"/>
                  </a:lnTo>
                </a:path>
                <a:path w="25400" h="932179">
                  <a:moveTo>
                    <a:pt x="0" y="45"/>
                  </a:moveTo>
                  <a:lnTo>
                    <a:pt x="0" y="931723"/>
                  </a:lnTo>
                </a:path>
              </a:pathLst>
            </a:custGeom>
            <a:ln w="10606">
              <a:solidFill>
                <a:srgbClr val="000000"/>
              </a:solidFill>
            </a:ln>
          </p:spPr>
          <p:txBody>
            <a:bodyPr wrap="square" lIns="0" tIns="0" rIns="0" bIns="0" rtlCol="0"/>
            <a:lstStyle/>
            <a:p>
              <a:endParaRPr/>
            </a:p>
          </p:txBody>
        </p:sp>
        <p:sp>
          <p:nvSpPr>
            <p:cNvPr id="243" name="object 243"/>
            <p:cNvSpPr/>
            <p:nvPr/>
          </p:nvSpPr>
          <p:spPr>
            <a:xfrm>
              <a:off x="1737760" y="3405446"/>
              <a:ext cx="26670" cy="794385"/>
            </a:xfrm>
            <a:custGeom>
              <a:avLst/>
              <a:gdLst/>
              <a:ahLst/>
              <a:cxnLst/>
              <a:rect l="l" t="t" r="r" b="b"/>
              <a:pathLst>
                <a:path w="26669" h="794385">
                  <a:moveTo>
                    <a:pt x="26107" y="0"/>
                  </a:moveTo>
                  <a:lnTo>
                    <a:pt x="0" y="0"/>
                  </a:lnTo>
                  <a:lnTo>
                    <a:pt x="0" y="793841"/>
                  </a:lnTo>
                  <a:lnTo>
                    <a:pt x="26107" y="793841"/>
                  </a:lnTo>
                  <a:lnTo>
                    <a:pt x="26107" y="0"/>
                  </a:lnTo>
                  <a:close/>
                </a:path>
              </a:pathLst>
            </a:custGeom>
            <a:solidFill>
              <a:srgbClr val="000000"/>
            </a:solidFill>
          </p:spPr>
          <p:txBody>
            <a:bodyPr wrap="square" lIns="0" tIns="0" rIns="0" bIns="0" rtlCol="0"/>
            <a:lstStyle/>
            <a:p>
              <a:endParaRPr/>
            </a:p>
          </p:txBody>
        </p:sp>
        <p:sp>
          <p:nvSpPr>
            <p:cNvPr id="244" name="object 244"/>
            <p:cNvSpPr/>
            <p:nvPr/>
          </p:nvSpPr>
          <p:spPr>
            <a:xfrm>
              <a:off x="1737760" y="3405514"/>
              <a:ext cx="26670" cy="794385"/>
            </a:xfrm>
            <a:custGeom>
              <a:avLst/>
              <a:gdLst/>
              <a:ahLst/>
              <a:cxnLst/>
              <a:rect l="l" t="t" r="r" b="b"/>
              <a:pathLst>
                <a:path w="26669" h="794385">
                  <a:moveTo>
                    <a:pt x="0" y="793773"/>
                  </a:moveTo>
                  <a:lnTo>
                    <a:pt x="26175" y="793773"/>
                  </a:lnTo>
                </a:path>
                <a:path w="26669" h="794385">
                  <a:moveTo>
                    <a:pt x="26175" y="793773"/>
                  </a:moveTo>
                  <a:lnTo>
                    <a:pt x="26175" y="0"/>
                  </a:lnTo>
                </a:path>
                <a:path w="26669" h="794385">
                  <a:moveTo>
                    <a:pt x="26175" y="0"/>
                  </a:moveTo>
                  <a:lnTo>
                    <a:pt x="0" y="0"/>
                  </a:lnTo>
                </a:path>
                <a:path w="26669" h="794385">
                  <a:moveTo>
                    <a:pt x="0" y="0"/>
                  </a:moveTo>
                  <a:lnTo>
                    <a:pt x="0" y="793773"/>
                  </a:lnTo>
                </a:path>
              </a:pathLst>
            </a:custGeom>
            <a:ln w="10606">
              <a:solidFill>
                <a:srgbClr val="000000"/>
              </a:solidFill>
            </a:ln>
          </p:spPr>
          <p:txBody>
            <a:bodyPr wrap="square" lIns="0" tIns="0" rIns="0" bIns="0" rtlCol="0"/>
            <a:lstStyle/>
            <a:p>
              <a:endParaRPr/>
            </a:p>
          </p:txBody>
        </p:sp>
        <p:sp>
          <p:nvSpPr>
            <p:cNvPr id="245" name="object 245"/>
            <p:cNvSpPr/>
            <p:nvPr/>
          </p:nvSpPr>
          <p:spPr>
            <a:xfrm>
              <a:off x="2314073" y="3682842"/>
              <a:ext cx="25400" cy="516890"/>
            </a:xfrm>
            <a:custGeom>
              <a:avLst/>
              <a:gdLst/>
              <a:ahLst/>
              <a:cxnLst/>
              <a:rect l="l" t="t" r="r" b="b"/>
              <a:pathLst>
                <a:path w="25400" h="516889">
                  <a:moveTo>
                    <a:pt x="25291" y="0"/>
                  </a:moveTo>
                  <a:lnTo>
                    <a:pt x="0" y="0"/>
                  </a:lnTo>
                  <a:lnTo>
                    <a:pt x="0" y="516445"/>
                  </a:lnTo>
                  <a:lnTo>
                    <a:pt x="25291" y="516445"/>
                  </a:lnTo>
                  <a:lnTo>
                    <a:pt x="25291" y="0"/>
                  </a:lnTo>
                  <a:close/>
                </a:path>
              </a:pathLst>
            </a:custGeom>
            <a:solidFill>
              <a:srgbClr val="000000"/>
            </a:solidFill>
          </p:spPr>
          <p:txBody>
            <a:bodyPr wrap="square" lIns="0" tIns="0" rIns="0" bIns="0" rtlCol="0"/>
            <a:lstStyle/>
            <a:p>
              <a:endParaRPr/>
            </a:p>
          </p:txBody>
        </p:sp>
        <p:sp>
          <p:nvSpPr>
            <p:cNvPr id="246" name="object 246"/>
            <p:cNvSpPr/>
            <p:nvPr/>
          </p:nvSpPr>
          <p:spPr>
            <a:xfrm>
              <a:off x="2314073" y="3682910"/>
              <a:ext cx="25400" cy="516890"/>
            </a:xfrm>
            <a:custGeom>
              <a:avLst/>
              <a:gdLst/>
              <a:ahLst/>
              <a:cxnLst/>
              <a:rect l="l" t="t" r="r" b="b"/>
              <a:pathLst>
                <a:path w="25400" h="516889">
                  <a:moveTo>
                    <a:pt x="0" y="516377"/>
                  </a:moveTo>
                  <a:lnTo>
                    <a:pt x="25268" y="516377"/>
                  </a:lnTo>
                </a:path>
                <a:path w="25400" h="516889">
                  <a:moveTo>
                    <a:pt x="25268" y="516377"/>
                  </a:moveTo>
                  <a:lnTo>
                    <a:pt x="25268" y="0"/>
                  </a:lnTo>
                </a:path>
                <a:path w="25400" h="516889">
                  <a:moveTo>
                    <a:pt x="25268" y="0"/>
                  </a:moveTo>
                  <a:lnTo>
                    <a:pt x="0" y="0"/>
                  </a:lnTo>
                </a:path>
                <a:path w="25400" h="516889">
                  <a:moveTo>
                    <a:pt x="0" y="0"/>
                  </a:moveTo>
                  <a:lnTo>
                    <a:pt x="0" y="516377"/>
                  </a:lnTo>
                </a:path>
              </a:pathLst>
            </a:custGeom>
            <a:ln w="10606">
              <a:solidFill>
                <a:srgbClr val="000000"/>
              </a:solidFill>
            </a:ln>
          </p:spPr>
          <p:txBody>
            <a:bodyPr wrap="square" lIns="0" tIns="0" rIns="0" bIns="0" rtlCol="0"/>
            <a:lstStyle/>
            <a:p>
              <a:endParaRPr/>
            </a:p>
          </p:txBody>
        </p:sp>
        <p:sp>
          <p:nvSpPr>
            <p:cNvPr id="247" name="object 247"/>
            <p:cNvSpPr/>
            <p:nvPr/>
          </p:nvSpPr>
          <p:spPr>
            <a:xfrm>
              <a:off x="2889819" y="4138097"/>
              <a:ext cx="25400" cy="61594"/>
            </a:xfrm>
            <a:custGeom>
              <a:avLst/>
              <a:gdLst/>
              <a:ahLst/>
              <a:cxnLst/>
              <a:rect l="l" t="t" r="r" b="b"/>
              <a:pathLst>
                <a:path w="25400" h="61595">
                  <a:moveTo>
                    <a:pt x="25291" y="0"/>
                  </a:moveTo>
                  <a:lnTo>
                    <a:pt x="0" y="0"/>
                  </a:lnTo>
                  <a:lnTo>
                    <a:pt x="0" y="61190"/>
                  </a:lnTo>
                  <a:lnTo>
                    <a:pt x="25291" y="61190"/>
                  </a:lnTo>
                  <a:lnTo>
                    <a:pt x="25291" y="0"/>
                  </a:lnTo>
                  <a:close/>
                </a:path>
              </a:pathLst>
            </a:custGeom>
            <a:solidFill>
              <a:srgbClr val="000000"/>
            </a:solidFill>
          </p:spPr>
          <p:txBody>
            <a:bodyPr wrap="square" lIns="0" tIns="0" rIns="0" bIns="0" rtlCol="0"/>
            <a:lstStyle/>
            <a:p>
              <a:endParaRPr/>
            </a:p>
          </p:txBody>
        </p:sp>
        <p:sp>
          <p:nvSpPr>
            <p:cNvPr id="248" name="object 248"/>
            <p:cNvSpPr/>
            <p:nvPr/>
          </p:nvSpPr>
          <p:spPr>
            <a:xfrm>
              <a:off x="2889819" y="4138097"/>
              <a:ext cx="25400" cy="61594"/>
            </a:xfrm>
            <a:custGeom>
              <a:avLst/>
              <a:gdLst/>
              <a:ahLst/>
              <a:cxnLst/>
              <a:rect l="l" t="t" r="r" b="b"/>
              <a:pathLst>
                <a:path w="25400" h="61595">
                  <a:moveTo>
                    <a:pt x="0" y="61190"/>
                  </a:moveTo>
                  <a:lnTo>
                    <a:pt x="25268" y="61190"/>
                  </a:lnTo>
                </a:path>
                <a:path w="25400" h="61595">
                  <a:moveTo>
                    <a:pt x="25268" y="61190"/>
                  </a:moveTo>
                  <a:lnTo>
                    <a:pt x="25268" y="0"/>
                  </a:lnTo>
                </a:path>
                <a:path w="25400" h="61595">
                  <a:moveTo>
                    <a:pt x="25268" y="0"/>
                  </a:moveTo>
                  <a:lnTo>
                    <a:pt x="0" y="0"/>
                  </a:lnTo>
                </a:path>
                <a:path w="25400" h="61595">
                  <a:moveTo>
                    <a:pt x="0" y="0"/>
                  </a:moveTo>
                  <a:lnTo>
                    <a:pt x="0" y="61190"/>
                  </a:lnTo>
                </a:path>
              </a:pathLst>
            </a:custGeom>
            <a:ln w="10606">
              <a:solidFill>
                <a:srgbClr val="000000"/>
              </a:solidFill>
            </a:ln>
          </p:spPr>
          <p:txBody>
            <a:bodyPr wrap="square" lIns="0" tIns="0" rIns="0" bIns="0" rtlCol="0"/>
            <a:lstStyle/>
            <a:p>
              <a:endParaRPr/>
            </a:p>
          </p:txBody>
        </p:sp>
        <p:sp>
          <p:nvSpPr>
            <p:cNvPr id="249" name="object 249"/>
            <p:cNvSpPr/>
            <p:nvPr/>
          </p:nvSpPr>
          <p:spPr>
            <a:xfrm>
              <a:off x="3465565" y="3922708"/>
              <a:ext cx="25400" cy="276860"/>
            </a:xfrm>
            <a:custGeom>
              <a:avLst/>
              <a:gdLst/>
              <a:ahLst/>
              <a:cxnLst/>
              <a:rect l="l" t="t" r="r" b="b"/>
              <a:pathLst>
                <a:path w="25400" h="276860">
                  <a:moveTo>
                    <a:pt x="25291" y="0"/>
                  </a:moveTo>
                  <a:lnTo>
                    <a:pt x="0" y="0"/>
                  </a:lnTo>
                  <a:lnTo>
                    <a:pt x="0" y="276579"/>
                  </a:lnTo>
                  <a:lnTo>
                    <a:pt x="25291" y="276579"/>
                  </a:lnTo>
                  <a:lnTo>
                    <a:pt x="25291" y="0"/>
                  </a:lnTo>
                  <a:close/>
                </a:path>
              </a:pathLst>
            </a:custGeom>
            <a:solidFill>
              <a:srgbClr val="000000"/>
            </a:solidFill>
          </p:spPr>
          <p:txBody>
            <a:bodyPr wrap="square" lIns="0" tIns="0" rIns="0" bIns="0" rtlCol="0"/>
            <a:lstStyle/>
            <a:p>
              <a:endParaRPr/>
            </a:p>
          </p:txBody>
        </p:sp>
        <p:sp>
          <p:nvSpPr>
            <p:cNvPr id="250" name="object 250"/>
            <p:cNvSpPr/>
            <p:nvPr/>
          </p:nvSpPr>
          <p:spPr>
            <a:xfrm>
              <a:off x="3465565" y="3922798"/>
              <a:ext cx="25400" cy="276860"/>
            </a:xfrm>
            <a:custGeom>
              <a:avLst/>
              <a:gdLst/>
              <a:ahLst/>
              <a:cxnLst/>
              <a:rect l="l" t="t" r="r" b="b"/>
              <a:pathLst>
                <a:path w="25400" h="276860">
                  <a:moveTo>
                    <a:pt x="0" y="276489"/>
                  </a:moveTo>
                  <a:lnTo>
                    <a:pt x="25268" y="276489"/>
                  </a:lnTo>
                </a:path>
                <a:path w="25400" h="276860">
                  <a:moveTo>
                    <a:pt x="25268" y="276489"/>
                  </a:moveTo>
                  <a:lnTo>
                    <a:pt x="25268" y="0"/>
                  </a:lnTo>
                </a:path>
                <a:path w="25400" h="276860">
                  <a:moveTo>
                    <a:pt x="25268" y="0"/>
                  </a:moveTo>
                  <a:lnTo>
                    <a:pt x="0" y="0"/>
                  </a:lnTo>
                </a:path>
                <a:path w="25400" h="276860">
                  <a:moveTo>
                    <a:pt x="0" y="0"/>
                  </a:moveTo>
                  <a:lnTo>
                    <a:pt x="0" y="276489"/>
                  </a:lnTo>
                </a:path>
              </a:pathLst>
            </a:custGeom>
            <a:ln w="10606">
              <a:solidFill>
                <a:srgbClr val="000000"/>
              </a:solidFill>
            </a:ln>
          </p:spPr>
          <p:txBody>
            <a:bodyPr wrap="square" lIns="0" tIns="0" rIns="0" bIns="0" rtlCol="0"/>
            <a:lstStyle/>
            <a:p>
              <a:endParaRPr/>
            </a:p>
          </p:txBody>
        </p:sp>
        <p:sp>
          <p:nvSpPr>
            <p:cNvPr id="251" name="object 251"/>
            <p:cNvSpPr/>
            <p:nvPr/>
          </p:nvSpPr>
          <p:spPr>
            <a:xfrm>
              <a:off x="4040971" y="4103831"/>
              <a:ext cx="26034" cy="95885"/>
            </a:xfrm>
            <a:custGeom>
              <a:avLst/>
              <a:gdLst/>
              <a:ahLst/>
              <a:cxnLst/>
              <a:rect l="l" t="t" r="r" b="b"/>
              <a:pathLst>
                <a:path w="26035" h="95885">
                  <a:moveTo>
                    <a:pt x="25563" y="0"/>
                  </a:moveTo>
                  <a:lnTo>
                    <a:pt x="0" y="0"/>
                  </a:lnTo>
                  <a:lnTo>
                    <a:pt x="0" y="95456"/>
                  </a:lnTo>
                  <a:lnTo>
                    <a:pt x="25563" y="95456"/>
                  </a:lnTo>
                  <a:lnTo>
                    <a:pt x="25563" y="0"/>
                  </a:lnTo>
                  <a:close/>
                </a:path>
              </a:pathLst>
            </a:custGeom>
            <a:solidFill>
              <a:srgbClr val="000000"/>
            </a:solidFill>
          </p:spPr>
          <p:txBody>
            <a:bodyPr wrap="square" lIns="0" tIns="0" rIns="0" bIns="0" rtlCol="0"/>
            <a:lstStyle/>
            <a:p>
              <a:endParaRPr/>
            </a:p>
          </p:txBody>
        </p:sp>
        <p:sp>
          <p:nvSpPr>
            <p:cNvPr id="252" name="object 252"/>
            <p:cNvSpPr/>
            <p:nvPr/>
          </p:nvSpPr>
          <p:spPr>
            <a:xfrm>
              <a:off x="4040971" y="4103876"/>
              <a:ext cx="26034" cy="95885"/>
            </a:xfrm>
            <a:custGeom>
              <a:avLst/>
              <a:gdLst/>
              <a:ahLst/>
              <a:cxnLst/>
              <a:rect l="l" t="t" r="r" b="b"/>
              <a:pathLst>
                <a:path w="26035" h="95885">
                  <a:moveTo>
                    <a:pt x="0" y="95411"/>
                  </a:moveTo>
                  <a:lnTo>
                    <a:pt x="25608" y="95411"/>
                  </a:lnTo>
                </a:path>
                <a:path w="26035" h="95885">
                  <a:moveTo>
                    <a:pt x="25608" y="95411"/>
                  </a:moveTo>
                  <a:lnTo>
                    <a:pt x="25608" y="0"/>
                  </a:lnTo>
                </a:path>
                <a:path w="26035" h="95885">
                  <a:moveTo>
                    <a:pt x="25608" y="0"/>
                  </a:moveTo>
                  <a:lnTo>
                    <a:pt x="0" y="0"/>
                  </a:lnTo>
                </a:path>
                <a:path w="26035" h="95885">
                  <a:moveTo>
                    <a:pt x="0" y="0"/>
                  </a:moveTo>
                  <a:lnTo>
                    <a:pt x="0" y="95411"/>
                  </a:lnTo>
                </a:path>
              </a:pathLst>
            </a:custGeom>
            <a:ln w="10606">
              <a:solidFill>
                <a:srgbClr val="000000"/>
              </a:solidFill>
            </a:ln>
          </p:spPr>
          <p:txBody>
            <a:bodyPr wrap="square" lIns="0" tIns="0" rIns="0" bIns="0" rtlCol="0"/>
            <a:lstStyle/>
            <a:p>
              <a:endParaRPr/>
            </a:p>
          </p:txBody>
        </p:sp>
        <p:sp>
          <p:nvSpPr>
            <p:cNvPr id="253" name="object 253"/>
            <p:cNvSpPr/>
            <p:nvPr/>
          </p:nvSpPr>
          <p:spPr>
            <a:xfrm>
              <a:off x="4616717" y="4131571"/>
              <a:ext cx="25400" cy="67945"/>
            </a:xfrm>
            <a:custGeom>
              <a:avLst/>
              <a:gdLst/>
              <a:ahLst/>
              <a:cxnLst/>
              <a:rect l="l" t="t" r="r" b="b"/>
              <a:pathLst>
                <a:path w="25400" h="67945">
                  <a:moveTo>
                    <a:pt x="25291" y="0"/>
                  </a:moveTo>
                  <a:lnTo>
                    <a:pt x="0" y="0"/>
                  </a:lnTo>
                  <a:lnTo>
                    <a:pt x="0" y="67717"/>
                  </a:lnTo>
                  <a:lnTo>
                    <a:pt x="25291" y="67717"/>
                  </a:lnTo>
                  <a:lnTo>
                    <a:pt x="25291" y="0"/>
                  </a:lnTo>
                  <a:close/>
                </a:path>
              </a:pathLst>
            </a:custGeom>
            <a:solidFill>
              <a:srgbClr val="000000"/>
            </a:solidFill>
          </p:spPr>
          <p:txBody>
            <a:bodyPr wrap="square" lIns="0" tIns="0" rIns="0" bIns="0" rtlCol="0"/>
            <a:lstStyle/>
            <a:p>
              <a:endParaRPr/>
            </a:p>
          </p:txBody>
        </p:sp>
        <p:sp>
          <p:nvSpPr>
            <p:cNvPr id="254" name="object 254"/>
            <p:cNvSpPr/>
            <p:nvPr/>
          </p:nvSpPr>
          <p:spPr>
            <a:xfrm>
              <a:off x="4616717" y="4131638"/>
              <a:ext cx="25400" cy="67945"/>
            </a:xfrm>
            <a:custGeom>
              <a:avLst/>
              <a:gdLst/>
              <a:ahLst/>
              <a:cxnLst/>
              <a:rect l="l" t="t" r="r" b="b"/>
              <a:pathLst>
                <a:path w="25400" h="67945">
                  <a:moveTo>
                    <a:pt x="0" y="67649"/>
                  </a:moveTo>
                  <a:lnTo>
                    <a:pt x="25268" y="67649"/>
                  </a:lnTo>
                </a:path>
                <a:path w="25400" h="67945">
                  <a:moveTo>
                    <a:pt x="25268" y="67649"/>
                  </a:moveTo>
                  <a:lnTo>
                    <a:pt x="25268" y="0"/>
                  </a:lnTo>
                </a:path>
                <a:path w="25400" h="67945">
                  <a:moveTo>
                    <a:pt x="25268" y="0"/>
                  </a:moveTo>
                  <a:lnTo>
                    <a:pt x="0" y="0"/>
                  </a:lnTo>
                </a:path>
                <a:path w="25400" h="67945">
                  <a:moveTo>
                    <a:pt x="0" y="0"/>
                  </a:moveTo>
                  <a:lnTo>
                    <a:pt x="0" y="67649"/>
                  </a:lnTo>
                </a:path>
              </a:pathLst>
            </a:custGeom>
            <a:ln w="10606">
              <a:solidFill>
                <a:srgbClr val="000000"/>
              </a:solidFill>
            </a:ln>
          </p:spPr>
          <p:txBody>
            <a:bodyPr wrap="square" lIns="0" tIns="0" rIns="0" bIns="0" rtlCol="0"/>
            <a:lstStyle/>
            <a:p>
              <a:endParaRPr/>
            </a:p>
          </p:txBody>
        </p:sp>
        <p:sp>
          <p:nvSpPr>
            <p:cNvPr id="255" name="object 255"/>
            <p:cNvSpPr/>
            <p:nvPr/>
          </p:nvSpPr>
          <p:spPr>
            <a:xfrm>
              <a:off x="5192463" y="4098120"/>
              <a:ext cx="25400" cy="101600"/>
            </a:xfrm>
            <a:custGeom>
              <a:avLst/>
              <a:gdLst/>
              <a:ahLst/>
              <a:cxnLst/>
              <a:rect l="l" t="t" r="r" b="b"/>
              <a:pathLst>
                <a:path w="25400" h="101600">
                  <a:moveTo>
                    <a:pt x="25291" y="0"/>
                  </a:moveTo>
                  <a:lnTo>
                    <a:pt x="0" y="0"/>
                  </a:lnTo>
                  <a:lnTo>
                    <a:pt x="0" y="101167"/>
                  </a:lnTo>
                  <a:lnTo>
                    <a:pt x="25291" y="101167"/>
                  </a:lnTo>
                  <a:lnTo>
                    <a:pt x="25291" y="0"/>
                  </a:lnTo>
                  <a:close/>
                </a:path>
              </a:pathLst>
            </a:custGeom>
            <a:solidFill>
              <a:srgbClr val="000000"/>
            </a:solidFill>
          </p:spPr>
          <p:txBody>
            <a:bodyPr wrap="square" lIns="0" tIns="0" rIns="0" bIns="0" rtlCol="0"/>
            <a:lstStyle/>
            <a:p>
              <a:endParaRPr/>
            </a:p>
          </p:txBody>
        </p:sp>
        <p:sp>
          <p:nvSpPr>
            <p:cNvPr id="256" name="object 256"/>
            <p:cNvSpPr/>
            <p:nvPr/>
          </p:nvSpPr>
          <p:spPr>
            <a:xfrm>
              <a:off x="5192463" y="4098211"/>
              <a:ext cx="25400" cy="101600"/>
            </a:xfrm>
            <a:custGeom>
              <a:avLst/>
              <a:gdLst/>
              <a:ahLst/>
              <a:cxnLst/>
              <a:rect l="l" t="t" r="r" b="b"/>
              <a:pathLst>
                <a:path w="25400" h="101600">
                  <a:moveTo>
                    <a:pt x="0" y="101077"/>
                  </a:moveTo>
                  <a:lnTo>
                    <a:pt x="25268" y="101077"/>
                  </a:lnTo>
                </a:path>
                <a:path w="25400" h="101600">
                  <a:moveTo>
                    <a:pt x="25268" y="101077"/>
                  </a:moveTo>
                  <a:lnTo>
                    <a:pt x="25268" y="0"/>
                  </a:lnTo>
                </a:path>
                <a:path w="25400" h="101600">
                  <a:moveTo>
                    <a:pt x="25268" y="0"/>
                  </a:moveTo>
                  <a:lnTo>
                    <a:pt x="0" y="0"/>
                  </a:lnTo>
                </a:path>
                <a:path w="25400" h="101600">
                  <a:moveTo>
                    <a:pt x="0" y="0"/>
                  </a:moveTo>
                  <a:lnTo>
                    <a:pt x="0" y="101077"/>
                  </a:lnTo>
                </a:path>
              </a:pathLst>
            </a:custGeom>
            <a:ln w="10606">
              <a:solidFill>
                <a:srgbClr val="000000"/>
              </a:solidFill>
            </a:ln>
          </p:spPr>
          <p:txBody>
            <a:bodyPr wrap="square" lIns="0" tIns="0" rIns="0" bIns="0" rtlCol="0"/>
            <a:lstStyle/>
            <a:p>
              <a:endParaRPr/>
            </a:p>
          </p:txBody>
        </p:sp>
        <p:sp>
          <p:nvSpPr>
            <p:cNvPr id="257" name="object 257"/>
            <p:cNvSpPr/>
            <p:nvPr/>
          </p:nvSpPr>
          <p:spPr>
            <a:xfrm>
              <a:off x="5768096" y="3867229"/>
              <a:ext cx="25400" cy="332105"/>
            </a:xfrm>
            <a:custGeom>
              <a:avLst/>
              <a:gdLst/>
              <a:ahLst/>
              <a:cxnLst/>
              <a:rect l="l" t="t" r="r" b="b"/>
              <a:pathLst>
                <a:path w="25400" h="332104">
                  <a:moveTo>
                    <a:pt x="25291" y="0"/>
                  </a:moveTo>
                  <a:lnTo>
                    <a:pt x="0" y="0"/>
                  </a:lnTo>
                  <a:lnTo>
                    <a:pt x="0" y="332059"/>
                  </a:lnTo>
                  <a:lnTo>
                    <a:pt x="25291" y="332059"/>
                  </a:lnTo>
                  <a:lnTo>
                    <a:pt x="25291" y="0"/>
                  </a:lnTo>
                  <a:close/>
                </a:path>
              </a:pathLst>
            </a:custGeom>
            <a:solidFill>
              <a:srgbClr val="000000"/>
            </a:solidFill>
          </p:spPr>
          <p:txBody>
            <a:bodyPr wrap="square" lIns="0" tIns="0" rIns="0" bIns="0" rtlCol="0"/>
            <a:lstStyle/>
            <a:p>
              <a:endParaRPr/>
            </a:p>
          </p:txBody>
        </p:sp>
        <p:sp>
          <p:nvSpPr>
            <p:cNvPr id="258" name="object 258"/>
            <p:cNvSpPr/>
            <p:nvPr/>
          </p:nvSpPr>
          <p:spPr>
            <a:xfrm>
              <a:off x="5768096" y="3867274"/>
              <a:ext cx="25400" cy="332105"/>
            </a:xfrm>
            <a:custGeom>
              <a:avLst/>
              <a:gdLst/>
              <a:ahLst/>
              <a:cxnLst/>
              <a:rect l="l" t="t" r="r" b="b"/>
              <a:pathLst>
                <a:path w="25400" h="332104">
                  <a:moveTo>
                    <a:pt x="0" y="332013"/>
                  </a:moveTo>
                  <a:lnTo>
                    <a:pt x="25382" y="332013"/>
                  </a:lnTo>
                </a:path>
                <a:path w="25400" h="332104">
                  <a:moveTo>
                    <a:pt x="25382" y="332013"/>
                  </a:moveTo>
                  <a:lnTo>
                    <a:pt x="25382" y="0"/>
                  </a:lnTo>
                </a:path>
                <a:path w="25400" h="332104">
                  <a:moveTo>
                    <a:pt x="25382" y="0"/>
                  </a:moveTo>
                  <a:lnTo>
                    <a:pt x="0" y="0"/>
                  </a:lnTo>
                </a:path>
                <a:path w="25400" h="332104">
                  <a:moveTo>
                    <a:pt x="0" y="0"/>
                  </a:moveTo>
                  <a:lnTo>
                    <a:pt x="0" y="332013"/>
                  </a:lnTo>
                </a:path>
              </a:pathLst>
            </a:custGeom>
            <a:ln w="10606">
              <a:solidFill>
                <a:srgbClr val="000000"/>
              </a:solidFill>
            </a:ln>
          </p:spPr>
          <p:txBody>
            <a:bodyPr wrap="square" lIns="0" tIns="0" rIns="0" bIns="0" rtlCol="0"/>
            <a:lstStyle/>
            <a:p>
              <a:endParaRPr/>
            </a:p>
          </p:txBody>
        </p:sp>
        <p:sp>
          <p:nvSpPr>
            <p:cNvPr id="259" name="object 259"/>
            <p:cNvSpPr/>
            <p:nvPr/>
          </p:nvSpPr>
          <p:spPr>
            <a:xfrm>
              <a:off x="6342822" y="4039377"/>
              <a:ext cx="26670" cy="160020"/>
            </a:xfrm>
            <a:custGeom>
              <a:avLst/>
              <a:gdLst/>
              <a:ahLst/>
              <a:cxnLst/>
              <a:rect l="l" t="t" r="r" b="b"/>
              <a:pathLst>
                <a:path w="26670" h="160020">
                  <a:moveTo>
                    <a:pt x="26379" y="0"/>
                  </a:moveTo>
                  <a:lnTo>
                    <a:pt x="0" y="0"/>
                  </a:lnTo>
                  <a:lnTo>
                    <a:pt x="0" y="159910"/>
                  </a:lnTo>
                  <a:lnTo>
                    <a:pt x="26379" y="159910"/>
                  </a:lnTo>
                  <a:lnTo>
                    <a:pt x="26379" y="0"/>
                  </a:lnTo>
                  <a:close/>
                </a:path>
              </a:pathLst>
            </a:custGeom>
            <a:solidFill>
              <a:srgbClr val="000000"/>
            </a:solidFill>
          </p:spPr>
          <p:txBody>
            <a:bodyPr wrap="square" lIns="0" tIns="0" rIns="0" bIns="0" rtlCol="0"/>
            <a:lstStyle/>
            <a:p>
              <a:endParaRPr/>
            </a:p>
          </p:txBody>
        </p:sp>
        <p:sp>
          <p:nvSpPr>
            <p:cNvPr id="260" name="object 260"/>
            <p:cNvSpPr/>
            <p:nvPr/>
          </p:nvSpPr>
          <p:spPr>
            <a:xfrm>
              <a:off x="6342822" y="4039400"/>
              <a:ext cx="26670" cy="160020"/>
            </a:xfrm>
            <a:custGeom>
              <a:avLst/>
              <a:gdLst/>
              <a:ahLst/>
              <a:cxnLst/>
              <a:rect l="l" t="t" r="r" b="b"/>
              <a:pathLst>
                <a:path w="26670" h="160020">
                  <a:moveTo>
                    <a:pt x="0" y="159887"/>
                  </a:moveTo>
                  <a:lnTo>
                    <a:pt x="26288" y="159887"/>
                  </a:lnTo>
                </a:path>
                <a:path w="26670" h="160020">
                  <a:moveTo>
                    <a:pt x="26288" y="159887"/>
                  </a:moveTo>
                  <a:lnTo>
                    <a:pt x="26288" y="0"/>
                  </a:lnTo>
                </a:path>
                <a:path w="26670" h="160020">
                  <a:moveTo>
                    <a:pt x="26288" y="0"/>
                  </a:moveTo>
                  <a:lnTo>
                    <a:pt x="0" y="0"/>
                  </a:lnTo>
                </a:path>
                <a:path w="26670" h="160020">
                  <a:moveTo>
                    <a:pt x="0" y="0"/>
                  </a:moveTo>
                  <a:lnTo>
                    <a:pt x="0" y="159887"/>
                  </a:lnTo>
                </a:path>
              </a:pathLst>
            </a:custGeom>
            <a:ln w="10606">
              <a:solidFill>
                <a:srgbClr val="000000"/>
              </a:solidFill>
            </a:ln>
          </p:spPr>
          <p:txBody>
            <a:bodyPr wrap="square" lIns="0" tIns="0" rIns="0" bIns="0" rtlCol="0"/>
            <a:lstStyle/>
            <a:p>
              <a:endParaRPr/>
            </a:p>
          </p:txBody>
        </p:sp>
        <p:sp>
          <p:nvSpPr>
            <p:cNvPr id="261" name="object 261"/>
            <p:cNvSpPr/>
            <p:nvPr/>
          </p:nvSpPr>
          <p:spPr>
            <a:xfrm>
              <a:off x="6918455" y="4156047"/>
              <a:ext cx="26670" cy="43815"/>
            </a:xfrm>
            <a:custGeom>
              <a:avLst/>
              <a:gdLst/>
              <a:ahLst/>
              <a:cxnLst/>
              <a:rect l="l" t="t" r="r" b="b"/>
              <a:pathLst>
                <a:path w="26670" h="43814">
                  <a:moveTo>
                    <a:pt x="26107" y="0"/>
                  </a:moveTo>
                  <a:lnTo>
                    <a:pt x="0" y="0"/>
                  </a:lnTo>
                  <a:lnTo>
                    <a:pt x="0" y="43241"/>
                  </a:lnTo>
                  <a:lnTo>
                    <a:pt x="26107" y="43241"/>
                  </a:lnTo>
                  <a:lnTo>
                    <a:pt x="26107" y="0"/>
                  </a:lnTo>
                  <a:close/>
                </a:path>
              </a:pathLst>
            </a:custGeom>
            <a:solidFill>
              <a:srgbClr val="000000"/>
            </a:solidFill>
          </p:spPr>
          <p:txBody>
            <a:bodyPr wrap="square" lIns="0" tIns="0" rIns="0" bIns="0" rtlCol="0"/>
            <a:lstStyle/>
            <a:p>
              <a:endParaRPr/>
            </a:p>
          </p:txBody>
        </p:sp>
        <p:sp>
          <p:nvSpPr>
            <p:cNvPr id="262" name="object 262"/>
            <p:cNvSpPr/>
            <p:nvPr/>
          </p:nvSpPr>
          <p:spPr>
            <a:xfrm>
              <a:off x="6918455" y="4156115"/>
              <a:ext cx="26670" cy="43180"/>
            </a:xfrm>
            <a:custGeom>
              <a:avLst/>
              <a:gdLst/>
              <a:ahLst/>
              <a:cxnLst/>
              <a:rect l="l" t="t" r="r" b="b"/>
              <a:pathLst>
                <a:path w="26670" h="43179">
                  <a:moveTo>
                    <a:pt x="0" y="43173"/>
                  </a:moveTo>
                  <a:lnTo>
                    <a:pt x="26175" y="43173"/>
                  </a:lnTo>
                </a:path>
                <a:path w="26670" h="43179">
                  <a:moveTo>
                    <a:pt x="26175" y="43173"/>
                  </a:moveTo>
                  <a:lnTo>
                    <a:pt x="26175" y="0"/>
                  </a:lnTo>
                </a:path>
                <a:path w="26670" h="43179">
                  <a:moveTo>
                    <a:pt x="26175" y="0"/>
                  </a:moveTo>
                  <a:lnTo>
                    <a:pt x="0" y="0"/>
                  </a:lnTo>
                </a:path>
                <a:path w="26670" h="43179">
                  <a:moveTo>
                    <a:pt x="0" y="0"/>
                  </a:moveTo>
                  <a:lnTo>
                    <a:pt x="0" y="43173"/>
                  </a:lnTo>
                </a:path>
              </a:pathLst>
            </a:custGeom>
            <a:ln w="10606">
              <a:solidFill>
                <a:srgbClr val="000000"/>
              </a:solidFill>
            </a:ln>
          </p:spPr>
          <p:txBody>
            <a:bodyPr wrap="square" lIns="0" tIns="0" rIns="0" bIns="0" rtlCol="0"/>
            <a:lstStyle/>
            <a:p>
              <a:endParaRPr/>
            </a:p>
          </p:txBody>
        </p:sp>
        <p:sp>
          <p:nvSpPr>
            <p:cNvPr id="263" name="object 263"/>
            <p:cNvSpPr/>
            <p:nvPr/>
          </p:nvSpPr>
          <p:spPr>
            <a:xfrm>
              <a:off x="7494994" y="4048352"/>
              <a:ext cx="25400" cy="151130"/>
            </a:xfrm>
            <a:custGeom>
              <a:avLst/>
              <a:gdLst/>
              <a:ahLst/>
              <a:cxnLst/>
              <a:rect l="l" t="t" r="r" b="b"/>
              <a:pathLst>
                <a:path w="25400" h="151129">
                  <a:moveTo>
                    <a:pt x="25291" y="0"/>
                  </a:moveTo>
                  <a:lnTo>
                    <a:pt x="0" y="0"/>
                  </a:lnTo>
                  <a:lnTo>
                    <a:pt x="0" y="150935"/>
                  </a:lnTo>
                  <a:lnTo>
                    <a:pt x="25291" y="150935"/>
                  </a:lnTo>
                  <a:lnTo>
                    <a:pt x="25291" y="0"/>
                  </a:lnTo>
                  <a:close/>
                </a:path>
              </a:pathLst>
            </a:custGeom>
            <a:solidFill>
              <a:srgbClr val="000000"/>
            </a:solidFill>
          </p:spPr>
          <p:txBody>
            <a:bodyPr wrap="square" lIns="0" tIns="0" rIns="0" bIns="0" rtlCol="0"/>
            <a:lstStyle/>
            <a:p>
              <a:endParaRPr/>
            </a:p>
          </p:txBody>
        </p:sp>
        <p:sp>
          <p:nvSpPr>
            <p:cNvPr id="264" name="object 264"/>
            <p:cNvSpPr/>
            <p:nvPr/>
          </p:nvSpPr>
          <p:spPr>
            <a:xfrm>
              <a:off x="7494994" y="4048352"/>
              <a:ext cx="25400" cy="151130"/>
            </a:xfrm>
            <a:custGeom>
              <a:avLst/>
              <a:gdLst/>
              <a:ahLst/>
              <a:cxnLst/>
              <a:rect l="l" t="t" r="r" b="b"/>
              <a:pathLst>
                <a:path w="25400" h="151129">
                  <a:moveTo>
                    <a:pt x="0" y="150935"/>
                  </a:moveTo>
                  <a:lnTo>
                    <a:pt x="25382" y="150935"/>
                  </a:lnTo>
                </a:path>
                <a:path w="25400" h="151129">
                  <a:moveTo>
                    <a:pt x="25382" y="150935"/>
                  </a:moveTo>
                  <a:lnTo>
                    <a:pt x="25382" y="0"/>
                  </a:lnTo>
                </a:path>
                <a:path w="25400" h="151129">
                  <a:moveTo>
                    <a:pt x="25382" y="0"/>
                  </a:moveTo>
                  <a:lnTo>
                    <a:pt x="0" y="0"/>
                  </a:lnTo>
                </a:path>
                <a:path w="25400" h="151129">
                  <a:moveTo>
                    <a:pt x="0" y="0"/>
                  </a:moveTo>
                  <a:lnTo>
                    <a:pt x="0" y="150935"/>
                  </a:lnTo>
                </a:path>
              </a:pathLst>
            </a:custGeom>
            <a:ln w="10606">
              <a:solidFill>
                <a:srgbClr val="000000"/>
              </a:solidFill>
            </a:ln>
          </p:spPr>
          <p:txBody>
            <a:bodyPr wrap="square" lIns="0" tIns="0" rIns="0" bIns="0" rtlCol="0"/>
            <a:lstStyle/>
            <a:p>
              <a:endParaRPr/>
            </a:p>
          </p:txBody>
        </p:sp>
        <p:sp>
          <p:nvSpPr>
            <p:cNvPr id="265" name="object 265"/>
            <p:cNvSpPr/>
            <p:nvPr/>
          </p:nvSpPr>
          <p:spPr>
            <a:xfrm>
              <a:off x="8070740" y="3867229"/>
              <a:ext cx="25400" cy="332105"/>
            </a:xfrm>
            <a:custGeom>
              <a:avLst/>
              <a:gdLst/>
              <a:ahLst/>
              <a:cxnLst/>
              <a:rect l="l" t="t" r="r" b="b"/>
              <a:pathLst>
                <a:path w="25400" h="332104">
                  <a:moveTo>
                    <a:pt x="25292" y="0"/>
                  </a:moveTo>
                  <a:lnTo>
                    <a:pt x="0" y="0"/>
                  </a:lnTo>
                  <a:lnTo>
                    <a:pt x="0" y="332059"/>
                  </a:lnTo>
                  <a:lnTo>
                    <a:pt x="25292" y="332059"/>
                  </a:lnTo>
                  <a:lnTo>
                    <a:pt x="25292" y="0"/>
                  </a:lnTo>
                  <a:close/>
                </a:path>
              </a:pathLst>
            </a:custGeom>
            <a:solidFill>
              <a:srgbClr val="000000"/>
            </a:solidFill>
          </p:spPr>
          <p:txBody>
            <a:bodyPr wrap="square" lIns="0" tIns="0" rIns="0" bIns="0" rtlCol="0"/>
            <a:lstStyle/>
            <a:p>
              <a:endParaRPr/>
            </a:p>
          </p:txBody>
        </p:sp>
        <p:sp>
          <p:nvSpPr>
            <p:cNvPr id="266" name="object 266"/>
            <p:cNvSpPr/>
            <p:nvPr/>
          </p:nvSpPr>
          <p:spPr>
            <a:xfrm>
              <a:off x="8070740" y="3867274"/>
              <a:ext cx="25400" cy="332105"/>
            </a:xfrm>
            <a:custGeom>
              <a:avLst/>
              <a:gdLst/>
              <a:ahLst/>
              <a:cxnLst/>
              <a:rect l="l" t="t" r="r" b="b"/>
              <a:pathLst>
                <a:path w="25400" h="332104">
                  <a:moveTo>
                    <a:pt x="0" y="332013"/>
                  </a:moveTo>
                  <a:lnTo>
                    <a:pt x="25268" y="332013"/>
                  </a:lnTo>
                </a:path>
                <a:path w="25400" h="332104">
                  <a:moveTo>
                    <a:pt x="25268" y="332013"/>
                  </a:moveTo>
                  <a:lnTo>
                    <a:pt x="25268" y="0"/>
                  </a:lnTo>
                </a:path>
                <a:path w="25400" h="332104">
                  <a:moveTo>
                    <a:pt x="25268" y="0"/>
                  </a:moveTo>
                  <a:lnTo>
                    <a:pt x="0" y="0"/>
                  </a:lnTo>
                </a:path>
                <a:path w="25400" h="332104">
                  <a:moveTo>
                    <a:pt x="0" y="0"/>
                  </a:moveTo>
                  <a:lnTo>
                    <a:pt x="0" y="332013"/>
                  </a:lnTo>
                </a:path>
              </a:pathLst>
            </a:custGeom>
            <a:ln w="10606">
              <a:solidFill>
                <a:srgbClr val="000000"/>
              </a:solidFill>
            </a:ln>
          </p:spPr>
          <p:txBody>
            <a:bodyPr wrap="square" lIns="0" tIns="0" rIns="0" bIns="0" rtlCol="0"/>
            <a:lstStyle/>
            <a:p>
              <a:endParaRPr/>
            </a:p>
          </p:txBody>
        </p:sp>
        <p:sp>
          <p:nvSpPr>
            <p:cNvPr id="267" name="object 267"/>
            <p:cNvSpPr/>
            <p:nvPr/>
          </p:nvSpPr>
          <p:spPr>
            <a:xfrm>
              <a:off x="8646259" y="969803"/>
              <a:ext cx="25400" cy="3229610"/>
            </a:xfrm>
            <a:custGeom>
              <a:avLst/>
              <a:gdLst/>
              <a:ahLst/>
              <a:cxnLst/>
              <a:rect l="l" t="t" r="r" b="b"/>
              <a:pathLst>
                <a:path w="25400" h="3229610">
                  <a:moveTo>
                    <a:pt x="25291" y="0"/>
                  </a:moveTo>
                  <a:lnTo>
                    <a:pt x="0" y="0"/>
                  </a:lnTo>
                  <a:lnTo>
                    <a:pt x="0" y="3229484"/>
                  </a:lnTo>
                  <a:lnTo>
                    <a:pt x="25291" y="3229484"/>
                  </a:lnTo>
                  <a:lnTo>
                    <a:pt x="25291" y="0"/>
                  </a:lnTo>
                  <a:close/>
                </a:path>
              </a:pathLst>
            </a:custGeom>
            <a:solidFill>
              <a:srgbClr val="000000"/>
            </a:solidFill>
          </p:spPr>
          <p:txBody>
            <a:bodyPr wrap="square" lIns="0" tIns="0" rIns="0" bIns="0" rtlCol="0"/>
            <a:lstStyle/>
            <a:p>
              <a:endParaRPr/>
            </a:p>
          </p:txBody>
        </p:sp>
        <p:sp>
          <p:nvSpPr>
            <p:cNvPr id="268" name="object 268"/>
            <p:cNvSpPr/>
            <p:nvPr/>
          </p:nvSpPr>
          <p:spPr>
            <a:xfrm>
              <a:off x="8646259" y="969803"/>
              <a:ext cx="25400" cy="3229610"/>
            </a:xfrm>
            <a:custGeom>
              <a:avLst/>
              <a:gdLst/>
              <a:ahLst/>
              <a:cxnLst/>
              <a:rect l="l" t="t" r="r" b="b"/>
              <a:pathLst>
                <a:path w="25400" h="3229610">
                  <a:moveTo>
                    <a:pt x="0" y="3229484"/>
                  </a:moveTo>
                  <a:lnTo>
                    <a:pt x="25268" y="3229484"/>
                  </a:lnTo>
                </a:path>
                <a:path w="25400" h="3229610">
                  <a:moveTo>
                    <a:pt x="25268" y="3229484"/>
                  </a:moveTo>
                  <a:lnTo>
                    <a:pt x="25268" y="0"/>
                  </a:lnTo>
                </a:path>
                <a:path w="25400" h="3229610">
                  <a:moveTo>
                    <a:pt x="25268"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269" name="object 269"/>
            <p:cNvSpPr/>
            <p:nvPr/>
          </p:nvSpPr>
          <p:spPr>
            <a:xfrm>
              <a:off x="9221893" y="969803"/>
              <a:ext cx="25400" cy="3229610"/>
            </a:xfrm>
            <a:custGeom>
              <a:avLst/>
              <a:gdLst/>
              <a:ahLst/>
              <a:cxnLst/>
              <a:rect l="l" t="t" r="r" b="b"/>
              <a:pathLst>
                <a:path w="25400" h="3229610">
                  <a:moveTo>
                    <a:pt x="25291" y="0"/>
                  </a:moveTo>
                  <a:lnTo>
                    <a:pt x="0" y="0"/>
                  </a:lnTo>
                  <a:lnTo>
                    <a:pt x="0" y="3229484"/>
                  </a:lnTo>
                  <a:lnTo>
                    <a:pt x="25291" y="3229484"/>
                  </a:lnTo>
                  <a:lnTo>
                    <a:pt x="25291" y="0"/>
                  </a:lnTo>
                  <a:close/>
                </a:path>
              </a:pathLst>
            </a:custGeom>
            <a:solidFill>
              <a:srgbClr val="000000"/>
            </a:solidFill>
          </p:spPr>
          <p:txBody>
            <a:bodyPr wrap="square" lIns="0" tIns="0" rIns="0" bIns="0" rtlCol="0"/>
            <a:lstStyle/>
            <a:p>
              <a:endParaRPr/>
            </a:p>
          </p:txBody>
        </p:sp>
        <p:sp>
          <p:nvSpPr>
            <p:cNvPr id="270" name="object 270"/>
            <p:cNvSpPr/>
            <p:nvPr/>
          </p:nvSpPr>
          <p:spPr>
            <a:xfrm>
              <a:off x="9221893" y="969803"/>
              <a:ext cx="25400" cy="3229610"/>
            </a:xfrm>
            <a:custGeom>
              <a:avLst/>
              <a:gdLst/>
              <a:ahLst/>
              <a:cxnLst/>
              <a:rect l="l" t="t" r="r" b="b"/>
              <a:pathLst>
                <a:path w="25400" h="3229610">
                  <a:moveTo>
                    <a:pt x="0" y="3229484"/>
                  </a:moveTo>
                  <a:lnTo>
                    <a:pt x="25382" y="3229484"/>
                  </a:lnTo>
                </a:path>
                <a:path w="25400" h="3229610">
                  <a:moveTo>
                    <a:pt x="25382" y="3229484"/>
                  </a:moveTo>
                  <a:lnTo>
                    <a:pt x="25382" y="0"/>
                  </a:lnTo>
                </a:path>
                <a:path w="25400" h="3229610">
                  <a:moveTo>
                    <a:pt x="25382"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271" name="object 271"/>
            <p:cNvSpPr/>
            <p:nvPr/>
          </p:nvSpPr>
          <p:spPr>
            <a:xfrm>
              <a:off x="9797638" y="2852309"/>
              <a:ext cx="25400" cy="1347470"/>
            </a:xfrm>
            <a:custGeom>
              <a:avLst/>
              <a:gdLst/>
              <a:ahLst/>
              <a:cxnLst/>
              <a:rect l="l" t="t" r="r" b="b"/>
              <a:pathLst>
                <a:path w="25400" h="1347470">
                  <a:moveTo>
                    <a:pt x="25291" y="0"/>
                  </a:moveTo>
                  <a:lnTo>
                    <a:pt x="0" y="0"/>
                  </a:lnTo>
                  <a:lnTo>
                    <a:pt x="0" y="1346978"/>
                  </a:lnTo>
                  <a:lnTo>
                    <a:pt x="25291" y="1346978"/>
                  </a:lnTo>
                  <a:lnTo>
                    <a:pt x="25291" y="0"/>
                  </a:lnTo>
                  <a:close/>
                </a:path>
              </a:pathLst>
            </a:custGeom>
            <a:solidFill>
              <a:srgbClr val="000000"/>
            </a:solidFill>
          </p:spPr>
          <p:txBody>
            <a:bodyPr wrap="square" lIns="0" tIns="0" rIns="0" bIns="0" rtlCol="0"/>
            <a:lstStyle/>
            <a:p>
              <a:endParaRPr/>
            </a:p>
          </p:txBody>
        </p:sp>
        <p:sp>
          <p:nvSpPr>
            <p:cNvPr id="272" name="object 272"/>
            <p:cNvSpPr/>
            <p:nvPr/>
          </p:nvSpPr>
          <p:spPr>
            <a:xfrm>
              <a:off x="9797638" y="2852309"/>
              <a:ext cx="25400" cy="1347470"/>
            </a:xfrm>
            <a:custGeom>
              <a:avLst/>
              <a:gdLst/>
              <a:ahLst/>
              <a:cxnLst/>
              <a:rect l="l" t="t" r="r" b="b"/>
              <a:pathLst>
                <a:path w="25400" h="1347470">
                  <a:moveTo>
                    <a:pt x="0" y="1346978"/>
                  </a:moveTo>
                  <a:lnTo>
                    <a:pt x="25268" y="1346978"/>
                  </a:lnTo>
                </a:path>
                <a:path w="25400" h="1347470">
                  <a:moveTo>
                    <a:pt x="25268" y="1346978"/>
                  </a:moveTo>
                  <a:lnTo>
                    <a:pt x="25268" y="0"/>
                  </a:lnTo>
                </a:path>
                <a:path w="25400" h="1347470">
                  <a:moveTo>
                    <a:pt x="25268" y="0"/>
                  </a:moveTo>
                  <a:lnTo>
                    <a:pt x="0" y="0"/>
                  </a:lnTo>
                </a:path>
                <a:path w="25400" h="1347470">
                  <a:moveTo>
                    <a:pt x="0" y="0"/>
                  </a:moveTo>
                  <a:lnTo>
                    <a:pt x="0" y="1346978"/>
                  </a:lnTo>
                </a:path>
              </a:pathLst>
            </a:custGeom>
            <a:ln w="10606">
              <a:solidFill>
                <a:srgbClr val="000000"/>
              </a:solidFill>
            </a:ln>
          </p:spPr>
          <p:txBody>
            <a:bodyPr wrap="square" lIns="0" tIns="0" rIns="0" bIns="0" rtlCol="0"/>
            <a:lstStyle/>
            <a:p>
              <a:endParaRPr/>
            </a:p>
          </p:txBody>
        </p:sp>
        <p:sp>
          <p:nvSpPr>
            <p:cNvPr id="273" name="object 273"/>
            <p:cNvSpPr/>
            <p:nvPr/>
          </p:nvSpPr>
          <p:spPr>
            <a:xfrm>
              <a:off x="10373158" y="4073644"/>
              <a:ext cx="26034" cy="125730"/>
            </a:xfrm>
            <a:custGeom>
              <a:avLst/>
              <a:gdLst/>
              <a:ahLst/>
              <a:cxnLst/>
              <a:rect l="l" t="t" r="r" b="b"/>
              <a:pathLst>
                <a:path w="26034" h="125729">
                  <a:moveTo>
                    <a:pt x="25563" y="0"/>
                  </a:moveTo>
                  <a:lnTo>
                    <a:pt x="0" y="0"/>
                  </a:lnTo>
                  <a:lnTo>
                    <a:pt x="0" y="125643"/>
                  </a:lnTo>
                  <a:lnTo>
                    <a:pt x="25563" y="125643"/>
                  </a:lnTo>
                  <a:lnTo>
                    <a:pt x="25563" y="0"/>
                  </a:lnTo>
                  <a:close/>
                </a:path>
              </a:pathLst>
            </a:custGeom>
            <a:solidFill>
              <a:srgbClr val="000000"/>
            </a:solidFill>
          </p:spPr>
          <p:txBody>
            <a:bodyPr wrap="square" lIns="0" tIns="0" rIns="0" bIns="0" rtlCol="0"/>
            <a:lstStyle/>
            <a:p>
              <a:endParaRPr/>
            </a:p>
          </p:txBody>
        </p:sp>
        <p:sp>
          <p:nvSpPr>
            <p:cNvPr id="274" name="object 274"/>
            <p:cNvSpPr/>
            <p:nvPr/>
          </p:nvSpPr>
          <p:spPr>
            <a:xfrm>
              <a:off x="10373158" y="4073735"/>
              <a:ext cx="26034" cy="125730"/>
            </a:xfrm>
            <a:custGeom>
              <a:avLst/>
              <a:gdLst/>
              <a:ahLst/>
              <a:cxnLst/>
              <a:rect l="l" t="t" r="r" b="b"/>
              <a:pathLst>
                <a:path w="26034" h="125729">
                  <a:moveTo>
                    <a:pt x="0" y="125553"/>
                  </a:moveTo>
                  <a:lnTo>
                    <a:pt x="25495" y="125553"/>
                  </a:lnTo>
                </a:path>
                <a:path w="26034" h="125729">
                  <a:moveTo>
                    <a:pt x="25495" y="125553"/>
                  </a:moveTo>
                  <a:lnTo>
                    <a:pt x="25495" y="0"/>
                  </a:lnTo>
                </a:path>
                <a:path w="26034" h="125729">
                  <a:moveTo>
                    <a:pt x="25495" y="0"/>
                  </a:moveTo>
                  <a:lnTo>
                    <a:pt x="0" y="0"/>
                  </a:lnTo>
                </a:path>
                <a:path w="26034" h="125729">
                  <a:moveTo>
                    <a:pt x="0" y="0"/>
                  </a:moveTo>
                  <a:lnTo>
                    <a:pt x="0" y="125553"/>
                  </a:lnTo>
                </a:path>
              </a:pathLst>
            </a:custGeom>
            <a:ln w="10606">
              <a:solidFill>
                <a:srgbClr val="000000"/>
              </a:solidFill>
            </a:ln>
          </p:spPr>
          <p:txBody>
            <a:bodyPr wrap="square" lIns="0" tIns="0" rIns="0" bIns="0" rtlCol="0"/>
            <a:lstStyle/>
            <a:p>
              <a:endParaRPr/>
            </a:p>
          </p:txBody>
        </p:sp>
        <p:sp>
          <p:nvSpPr>
            <p:cNvPr id="275" name="object 275"/>
            <p:cNvSpPr/>
            <p:nvPr/>
          </p:nvSpPr>
          <p:spPr>
            <a:xfrm>
              <a:off x="10948790" y="4008374"/>
              <a:ext cx="25400" cy="191135"/>
            </a:xfrm>
            <a:custGeom>
              <a:avLst/>
              <a:gdLst/>
              <a:ahLst/>
              <a:cxnLst/>
              <a:rect l="l" t="t" r="r" b="b"/>
              <a:pathLst>
                <a:path w="25400" h="191135">
                  <a:moveTo>
                    <a:pt x="25292" y="0"/>
                  </a:moveTo>
                  <a:lnTo>
                    <a:pt x="0" y="0"/>
                  </a:lnTo>
                  <a:lnTo>
                    <a:pt x="0" y="190913"/>
                  </a:lnTo>
                  <a:lnTo>
                    <a:pt x="25292" y="190913"/>
                  </a:lnTo>
                  <a:lnTo>
                    <a:pt x="25292" y="0"/>
                  </a:lnTo>
                  <a:close/>
                </a:path>
              </a:pathLst>
            </a:custGeom>
            <a:solidFill>
              <a:srgbClr val="000000"/>
            </a:solidFill>
          </p:spPr>
          <p:txBody>
            <a:bodyPr wrap="square" lIns="0" tIns="0" rIns="0" bIns="0" rtlCol="0"/>
            <a:lstStyle/>
            <a:p>
              <a:endParaRPr/>
            </a:p>
          </p:txBody>
        </p:sp>
        <p:sp>
          <p:nvSpPr>
            <p:cNvPr id="276" name="object 276"/>
            <p:cNvSpPr/>
            <p:nvPr/>
          </p:nvSpPr>
          <p:spPr>
            <a:xfrm>
              <a:off x="10948790" y="4008465"/>
              <a:ext cx="25400" cy="191135"/>
            </a:xfrm>
            <a:custGeom>
              <a:avLst/>
              <a:gdLst/>
              <a:ahLst/>
              <a:cxnLst/>
              <a:rect l="l" t="t" r="r" b="b"/>
              <a:pathLst>
                <a:path w="25400" h="191135">
                  <a:moveTo>
                    <a:pt x="0" y="190822"/>
                  </a:moveTo>
                  <a:lnTo>
                    <a:pt x="25382" y="190822"/>
                  </a:lnTo>
                </a:path>
                <a:path w="25400" h="191135">
                  <a:moveTo>
                    <a:pt x="25382" y="190822"/>
                  </a:moveTo>
                  <a:lnTo>
                    <a:pt x="25382" y="0"/>
                  </a:lnTo>
                </a:path>
                <a:path w="25400" h="191135">
                  <a:moveTo>
                    <a:pt x="25382" y="0"/>
                  </a:moveTo>
                  <a:lnTo>
                    <a:pt x="0" y="0"/>
                  </a:lnTo>
                </a:path>
                <a:path w="25400" h="191135">
                  <a:moveTo>
                    <a:pt x="0" y="0"/>
                  </a:moveTo>
                  <a:lnTo>
                    <a:pt x="0" y="190822"/>
                  </a:lnTo>
                </a:path>
              </a:pathLst>
            </a:custGeom>
            <a:ln w="10606">
              <a:solidFill>
                <a:srgbClr val="000000"/>
              </a:solidFill>
            </a:ln>
          </p:spPr>
          <p:txBody>
            <a:bodyPr wrap="square" lIns="0" tIns="0" rIns="0" bIns="0" rtlCol="0"/>
            <a:lstStyle/>
            <a:p>
              <a:endParaRPr/>
            </a:p>
          </p:txBody>
        </p:sp>
        <p:sp>
          <p:nvSpPr>
            <p:cNvPr id="277" name="object 277"/>
            <p:cNvSpPr/>
            <p:nvPr/>
          </p:nvSpPr>
          <p:spPr>
            <a:xfrm>
              <a:off x="1763936" y="3559646"/>
              <a:ext cx="25400" cy="640080"/>
            </a:xfrm>
            <a:custGeom>
              <a:avLst/>
              <a:gdLst/>
              <a:ahLst/>
              <a:cxnLst/>
              <a:rect l="l" t="t" r="r" b="b"/>
              <a:pathLst>
                <a:path w="25400" h="640079">
                  <a:moveTo>
                    <a:pt x="25291" y="0"/>
                  </a:moveTo>
                  <a:lnTo>
                    <a:pt x="0" y="0"/>
                  </a:lnTo>
                  <a:lnTo>
                    <a:pt x="0" y="639641"/>
                  </a:lnTo>
                  <a:lnTo>
                    <a:pt x="25291" y="639641"/>
                  </a:lnTo>
                  <a:lnTo>
                    <a:pt x="25291" y="0"/>
                  </a:lnTo>
                  <a:close/>
                </a:path>
              </a:pathLst>
            </a:custGeom>
            <a:solidFill>
              <a:srgbClr val="FF0000"/>
            </a:solidFill>
          </p:spPr>
          <p:txBody>
            <a:bodyPr wrap="square" lIns="0" tIns="0" rIns="0" bIns="0" rtlCol="0"/>
            <a:lstStyle/>
            <a:p>
              <a:endParaRPr/>
            </a:p>
          </p:txBody>
        </p:sp>
        <p:sp>
          <p:nvSpPr>
            <p:cNvPr id="278" name="object 278"/>
            <p:cNvSpPr/>
            <p:nvPr/>
          </p:nvSpPr>
          <p:spPr>
            <a:xfrm>
              <a:off x="1763936" y="3559646"/>
              <a:ext cx="25400" cy="640080"/>
            </a:xfrm>
            <a:custGeom>
              <a:avLst/>
              <a:gdLst/>
              <a:ahLst/>
              <a:cxnLst/>
              <a:rect l="l" t="t" r="r" b="b"/>
              <a:pathLst>
                <a:path w="25400" h="640079">
                  <a:moveTo>
                    <a:pt x="0" y="639641"/>
                  </a:moveTo>
                  <a:lnTo>
                    <a:pt x="25291" y="639641"/>
                  </a:lnTo>
                  <a:lnTo>
                    <a:pt x="25291" y="0"/>
                  </a:lnTo>
                  <a:lnTo>
                    <a:pt x="0" y="0"/>
                  </a:lnTo>
                  <a:lnTo>
                    <a:pt x="0" y="639641"/>
                  </a:lnTo>
                  <a:close/>
                </a:path>
                <a:path w="25400" h="640079">
                  <a:moveTo>
                    <a:pt x="0" y="639641"/>
                  </a:moveTo>
                  <a:lnTo>
                    <a:pt x="25268" y="639641"/>
                  </a:lnTo>
                </a:path>
                <a:path w="25400" h="640079">
                  <a:moveTo>
                    <a:pt x="25268" y="639641"/>
                  </a:moveTo>
                  <a:lnTo>
                    <a:pt x="25268" y="90"/>
                  </a:lnTo>
                </a:path>
                <a:path w="25400" h="640079">
                  <a:moveTo>
                    <a:pt x="25268" y="90"/>
                  </a:moveTo>
                  <a:lnTo>
                    <a:pt x="0" y="90"/>
                  </a:lnTo>
                </a:path>
                <a:path w="25400" h="640079">
                  <a:moveTo>
                    <a:pt x="0" y="90"/>
                  </a:moveTo>
                  <a:lnTo>
                    <a:pt x="0" y="639641"/>
                  </a:lnTo>
                </a:path>
              </a:pathLst>
            </a:custGeom>
            <a:ln w="10606">
              <a:solidFill>
                <a:srgbClr val="000000"/>
              </a:solidFill>
            </a:ln>
          </p:spPr>
          <p:txBody>
            <a:bodyPr wrap="square" lIns="0" tIns="0" rIns="0" bIns="0" rtlCol="0"/>
            <a:lstStyle/>
            <a:p>
              <a:endParaRPr/>
            </a:p>
          </p:txBody>
        </p:sp>
        <p:sp>
          <p:nvSpPr>
            <p:cNvPr id="279" name="object 279"/>
            <p:cNvSpPr/>
            <p:nvPr/>
          </p:nvSpPr>
          <p:spPr>
            <a:xfrm>
              <a:off x="2339342" y="3707318"/>
              <a:ext cx="26034" cy="492125"/>
            </a:xfrm>
            <a:custGeom>
              <a:avLst/>
              <a:gdLst/>
              <a:ahLst/>
              <a:cxnLst/>
              <a:rect l="l" t="t" r="r" b="b"/>
              <a:pathLst>
                <a:path w="26035" h="492125">
                  <a:moveTo>
                    <a:pt x="25563" y="0"/>
                  </a:moveTo>
                  <a:lnTo>
                    <a:pt x="0" y="0"/>
                  </a:lnTo>
                  <a:lnTo>
                    <a:pt x="0" y="491969"/>
                  </a:lnTo>
                  <a:lnTo>
                    <a:pt x="25563" y="491969"/>
                  </a:lnTo>
                  <a:lnTo>
                    <a:pt x="25563" y="0"/>
                  </a:lnTo>
                  <a:close/>
                </a:path>
              </a:pathLst>
            </a:custGeom>
            <a:solidFill>
              <a:srgbClr val="FF0000"/>
            </a:solidFill>
          </p:spPr>
          <p:txBody>
            <a:bodyPr wrap="square" lIns="0" tIns="0" rIns="0" bIns="0" rtlCol="0"/>
            <a:lstStyle/>
            <a:p>
              <a:endParaRPr/>
            </a:p>
          </p:txBody>
        </p:sp>
        <p:sp>
          <p:nvSpPr>
            <p:cNvPr id="280" name="object 280"/>
            <p:cNvSpPr/>
            <p:nvPr/>
          </p:nvSpPr>
          <p:spPr>
            <a:xfrm>
              <a:off x="2339342" y="3707318"/>
              <a:ext cx="26034" cy="492125"/>
            </a:xfrm>
            <a:custGeom>
              <a:avLst/>
              <a:gdLst/>
              <a:ahLst/>
              <a:cxnLst/>
              <a:rect l="l" t="t" r="r" b="b"/>
              <a:pathLst>
                <a:path w="26035" h="492125">
                  <a:moveTo>
                    <a:pt x="0" y="491969"/>
                  </a:moveTo>
                  <a:lnTo>
                    <a:pt x="25563" y="491969"/>
                  </a:lnTo>
                  <a:lnTo>
                    <a:pt x="25563" y="0"/>
                  </a:lnTo>
                  <a:lnTo>
                    <a:pt x="0" y="0"/>
                  </a:lnTo>
                  <a:lnTo>
                    <a:pt x="0" y="491969"/>
                  </a:lnTo>
                  <a:close/>
                </a:path>
                <a:path w="26035" h="492125">
                  <a:moveTo>
                    <a:pt x="0" y="491969"/>
                  </a:moveTo>
                  <a:lnTo>
                    <a:pt x="25608" y="491969"/>
                  </a:lnTo>
                </a:path>
                <a:path w="26035" h="492125">
                  <a:moveTo>
                    <a:pt x="25608" y="491969"/>
                  </a:moveTo>
                  <a:lnTo>
                    <a:pt x="25608" y="67"/>
                  </a:lnTo>
                </a:path>
                <a:path w="26035" h="492125">
                  <a:moveTo>
                    <a:pt x="25608" y="67"/>
                  </a:moveTo>
                  <a:lnTo>
                    <a:pt x="0" y="67"/>
                  </a:lnTo>
                </a:path>
                <a:path w="26035" h="492125">
                  <a:moveTo>
                    <a:pt x="0" y="67"/>
                  </a:moveTo>
                  <a:lnTo>
                    <a:pt x="0" y="491969"/>
                  </a:lnTo>
                </a:path>
              </a:pathLst>
            </a:custGeom>
            <a:ln w="10606">
              <a:solidFill>
                <a:srgbClr val="000000"/>
              </a:solidFill>
            </a:ln>
          </p:spPr>
          <p:txBody>
            <a:bodyPr wrap="square" lIns="0" tIns="0" rIns="0" bIns="0" rtlCol="0"/>
            <a:lstStyle/>
            <a:p>
              <a:endParaRPr/>
            </a:p>
          </p:txBody>
        </p:sp>
        <p:sp>
          <p:nvSpPr>
            <p:cNvPr id="281" name="object 281"/>
            <p:cNvSpPr/>
            <p:nvPr/>
          </p:nvSpPr>
          <p:spPr>
            <a:xfrm>
              <a:off x="2915088" y="4060590"/>
              <a:ext cx="25400" cy="139065"/>
            </a:xfrm>
            <a:custGeom>
              <a:avLst/>
              <a:gdLst/>
              <a:ahLst/>
              <a:cxnLst/>
              <a:rect l="l" t="t" r="r" b="b"/>
              <a:pathLst>
                <a:path w="25400" h="139064">
                  <a:moveTo>
                    <a:pt x="25291" y="0"/>
                  </a:moveTo>
                  <a:lnTo>
                    <a:pt x="0" y="0"/>
                  </a:lnTo>
                  <a:lnTo>
                    <a:pt x="0" y="138697"/>
                  </a:lnTo>
                  <a:lnTo>
                    <a:pt x="25291" y="138697"/>
                  </a:lnTo>
                  <a:lnTo>
                    <a:pt x="25291" y="0"/>
                  </a:lnTo>
                  <a:close/>
                </a:path>
              </a:pathLst>
            </a:custGeom>
            <a:solidFill>
              <a:srgbClr val="FF0000"/>
            </a:solidFill>
          </p:spPr>
          <p:txBody>
            <a:bodyPr wrap="square" lIns="0" tIns="0" rIns="0" bIns="0" rtlCol="0"/>
            <a:lstStyle/>
            <a:p>
              <a:endParaRPr/>
            </a:p>
          </p:txBody>
        </p:sp>
        <p:sp>
          <p:nvSpPr>
            <p:cNvPr id="282" name="object 282"/>
            <p:cNvSpPr/>
            <p:nvPr/>
          </p:nvSpPr>
          <p:spPr>
            <a:xfrm>
              <a:off x="2915088" y="4060590"/>
              <a:ext cx="25400" cy="139065"/>
            </a:xfrm>
            <a:custGeom>
              <a:avLst/>
              <a:gdLst/>
              <a:ahLst/>
              <a:cxnLst/>
              <a:rect l="l" t="t" r="r" b="b"/>
              <a:pathLst>
                <a:path w="25400" h="139064">
                  <a:moveTo>
                    <a:pt x="0" y="138697"/>
                  </a:moveTo>
                  <a:lnTo>
                    <a:pt x="25291" y="138697"/>
                  </a:lnTo>
                  <a:lnTo>
                    <a:pt x="25291" y="0"/>
                  </a:lnTo>
                  <a:lnTo>
                    <a:pt x="0" y="0"/>
                  </a:lnTo>
                  <a:lnTo>
                    <a:pt x="0" y="138697"/>
                  </a:lnTo>
                  <a:close/>
                </a:path>
                <a:path w="25400" h="139064">
                  <a:moveTo>
                    <a:pt x="0" y="138697"/>
                  </a:moveTo>
                  <a:lnTo>
                    <a:pt x="25268" y="138697"/>
                  </a:lnTo>
                </a:path>
                <a:path w="25400" h="139064">
                  <a:moveTo>
                    <a:pt x="25268" y="138697"/>
                  </a:moveTo>
                  <a:lnTo>
                    <a:pt x="25268" y="0"/>
                  </a:lnTo>
                </a:path>
                <a:path w="25400" h="139064">
                  <a:moveTo>
                    <a:pt x="25268" y="0"/>
                  </a:moveTo>
                  <a:lnTo>
                    <a:pt x="0" y="0"/>
                  </a:lnTo>
                </a:path>
                <a:path w="25400" h="139064">
                  <a:moveTo>
                    <a:pt x="0" y="0"/>
                  </a:moveTo>
                  <a:lnTo>
                    <a:pt x="0" y="138697"/>
                  </a:lnTo>
                </a:path>
              </a:pathLst>
            </a:custGeom>
            <a:ln w="10606">
              <a:solidFill>
                <a:srgbClr val="000000"/>
              </a:solidFill>
            </a:ln>
          </p:spPr>
          <p:txBody>
            <a:bodyPr wrap="square" lIns="0" tIns="0" rIns="0" bIns="0" rtlCol="0"/>
            <a:lstStyle/>
            <a:p>
              <a:endParaRPr/>
            </a:p>
          </p:txBody>
        </p:sp>
        <p:sp>
          <p:nvSpPr>
            <p:cNvPr id="283" name="object 283"/>
            <p:cNvSpPr/>
            <p:nvPr/>
          </p:nvSpPr>
          <p:spPr>
            <a:xfrm>
              <a:off x="3490834" y="3898232"/>
              <a:ext cx="25400" cy="301625"/>
            </a:xfrm>
            <a:custGeom>
              <a:avLst/>
              <a:gdLst/>
              <a:ahLst/>
              <a:cxnLst/>
              <a:rect l="l" t="t" r="r" b="b"/>
              <a:pathLst>
                <a:path w="25400" h="301625">
                  <a:moveTo>
                    <a:pt x="25291" y="0"/>
                  </a:moveTo>
                  <a:lnTo>
                    <a:pt x="0" y="0"/>
                  </a:lnTo>
                  <a:lnTo>
                    <a:pt x="0" y="301055"/>
                  </a:lnTo>
                  <a:lnTo>
                    <a:pt x="25291" y="301055"/>
                  </a:lnTo>
                  <a:lnTo>
                    <a:pt x="25291" y="0"/>
                  </a:lnTo>
                  <a:close/>
                </a:path>
              </a:pathLst>
            </a:custGeom>
            <a:solidFill>
              <a:srgbClr val="FF0000"/>
            </a:solidFill>
          </p:spPr>
          <p:txBody>
            <a:bodyPr wrap="square" lIns="0" tIns="0" rIns="0" bIns="0" rtlCol="0"/>
            <a:lstStyle/>
            <a:p>
              <a:endParaRPr/>
            </a:p>
          </p:txBody>
        </p:sp>
        <p:sp>
          <p:nvSpPr>
            <p:cNvPr id="284" name="object 284"/>
            <p:cNvSpPr/>
            <p:nvPr/>
          </p:nvSpPr>
          <p:spPr>
            <a:xfrm>
              <a:off x="3490834" y="3898232"/>
              <a:ext cx="25400" cy="301625"/>
            </a:xfrm>
            <a:custGeom>
              <a:avLst/>
              <a:gdLst/>
              <a:ahLst/>
              <a:cxnLst/>
              <a:rect l="l" t="t" r="r" b="b"/>
              <a:pathLst>
                <a:path w="25400" h="301625">
                  <a:moveTo>
                    <a:pt x="0" y="301055"/>
                  </a:moveTo>
                  <a:lnTo>
                    <a:pt x="25291" y="301055"/>
                  </a:lnTo>
                  <a:lnTo>
                    <a:pt x="25291" y="0"/>
                  </a:lnTo>
                  <a:lnTo>
                    <a:pt x="0" y="0"/>
                  </a:lnTo>
                  <a:lnTo>
                    <a:pt x="0" y="301055"/>
                  </a:lnTo>
                  <a:close/>
                </a:path>
                <a:path w="25400" h="301625">
                  <a:moveTo>
                    <a:pt x="0" y="301055"/>
                  </a:moveTo>
                  <a:lnTo>
                    <a:pt x="25268" y="301055"/>
                  </a:lnTo>
                </a:path>
                <a:path w="25400" h="301625">
                  <a:moveTo>
                    <a:pt x="25268" y="301055"/>
                  </a:moveTo>
                  <a:lnTo>
                    <a:pt x="25268" y="90"/>
                  </a:lnTo>
                </a:path>
                <a:path w="25400" h="301625">
                  <a:moveTo>
                    <a:pt x="25268" y="90"/>
                  </a:moveTo>
                  <a:lnTo>
                    <a:pt x="0" y="90"/>
                  </a:lnTo>
                </a:path>
                <a:path w="25400" h="301625">
                  <a:moveTo>
                    <a:pt x="0" y="90"/>
                  </a:moveTo>
                  <a:lnTo>
                    <a:pt x="0" y="301055"/>
                  </a:lnTo>
                </a:path>
              </a:pathLst>
            </a:custGeom>
            <a:ln w="10606">
              <a:solidFill>
                <a:srgbClr val="000000"/>
              </a:solidFill>
            </a:ln>
          </p:spPr>
          <p:txBody>
            <a:bodyPr wrap="square" lIns="0" tIns="0" rIns="0" bIns="0" rtlCol="0"/>
            <a:lstStyle/>
            <a:p>
              <a:endParaRPr/>
            </a:p>
          </p:txBody>
        </p:sp>
        <p:sp>
          <p:nvSpPr>
            <p:cNvPr id="285" name="object 285"/>
            <p:cNvSpPr/>
            <p:nvPr/>
          </p:nvSpPr>
          <p:spPr>
            <a:xfrm>
              <a:off x="4066580" y="4107094"/>
              <a:ext cx="25400" cy="92710"/>
            </a:xfrm>
            <a:custGeom>
              <a:avLst/>
              <a:gdLst/>
              <a:ahLst/>
              <a:cxnLst/>
              <a:rect l="l" t="t" r="r" b="b"/>
              <a:pathLst>
                <a:path w="25400" h="92710">
                  <a:moveTo>
                    <a:pt x="25291" y="0"/>
                  </a:moveTo>
                  <a:lnTo>
                    <a:pt x="0" y="0"/>
                  </a:lnTo>
                  <a:lnTo>
                    <a:pt x="0" y="92193"/>
                  </a:lnTo>
                  <a:lnTo>
                    <a:pt x="25291" y="92193"/>
                  </a:lnTo>
                  <a:lnTo>
                    <a:pt x="25291" y="0"/>
                  </a:lnTo>
                  <a:close/>
                </a:path>
              </a:pathLst>
            </a:custGeom>
            <a:solidFill>
              <a:srgbClr val="FF0000"/>
            </a:solidFill>
          </p:spPr>
          <p:txBody>
            <a:bodyPr wrap="square" lIns="0" tIns="0" rIns="0" bIns="0" rtlCol="0"/>
            <a:lstStyle/>
            <a:p>
              <a:endParaRPr/>
            </a:p>
          </p:txBody>
        </p:sp>
        <p:sp>
          <p:nvSpPr>
            <p:cNvPr id="286" name="object 286"/>
            <p:cNvSpPr/>
            <p:nvPr/>
          </p:nvSpPr>
          <p:spPr>
            <a:xfrm>
              <a:off x="4066580" y="4107094"/>
              <a:ext cx="25400" cy="92710"/>
            </a:xfrm>
            <a:custGeom>
              <a:avLst/>
              <a:gdLst/>
              <a:ahLst/>
              <a:cxnLst/>
              <a:rect l="l" t="t" r="r" b="b"/>
              <a:pathLst>
                <a:path w="25400" h="92710">
                  <a:moveTo>
                    <a:pt x="0" y="92193"/>
                  </a:moveTo>
                  <a:lnTo>
                    <a:pt x="25291" y="92193"/>
                  </a:lnTo>
                  <a:lnTo>
                    <a:pt x="25291" y="0"/>
                  </a:lnTo>
                  <a:lnTo>
                    <a:pt x="0" y="0"/>
                  </a:lnTo>
                  <a:lnTo>
                    <a:pt x="0" y="92193"/>
                  </a:lnTo>
                  <a:close/>
                </a:path>
                <a:path w="25400" h="92710">
                  <a:moveTo>
                    <a:pt x="0" y="92193"/>
                  </a:moveTo>
                  <a:lnTo>
                    <a:pt x="25268" y="92193"/>
                  </a:lnTo>
                </a:path>
                <a:path w="25400" h="92710">
                  <a:moveTo>
                    <a:pt x="25268" y="92193"/>
                  </a:moveTo>
                  <a:lnTo>
                    <a:pt x="25268" y="67"/>
                  </a:lnTo>
                </a:path>
                <a:path w="25400" h="92710">
                  <a:moveTo>
                    <a:pt x="25268" y="67"/>
                  </a:moveTo>
                  <a:lnTo>
                    <a:pt x="0" y="67"/>
                  </a:lnTo>
                </a:path>
                <a:path w="25400" h="92710">
                  <a:moveTo>
                    <a:pt x="0" y="67"/>
                  </a:moveTo>
                  <a:lnTo>
                    <a:pt x="0" y="92193"/>
                  </a:lnTo>
                </a:path>
              </a:pathLst>
            </a:custGeom>
            <a:ln w="10606">
              <a:solidFill>
                <a:srgbClr val="000000"/>
              </a:solidFill>
            </a:ln>
          </p:spPr>
          <p:txBody>
            <a:bodyPr wrap="square" lIns="0" tIns="0" rIns="0" bIns="0" rtlCol="0"/>
            <a:lstStyle/>
            <a:p>
              <a:endParaRPr/>
            </a:p>
          </p:txBody>
        </p:sp>
        <p:sp>
          <p:nvSpPr>
            <p:cNvPr id="287" name="object 287"/>
            <p:cNvSpPr/>
            <p:nvPr/>
          </p:nvSpPr>
          <p:spPr>
            <a:xfrm>
              <a:off x="4641986" y="4156047"/>
              <a:ext cx="26034" cy="43815"/>
            </a:xfrm>
            <a:custGeom>
              <a:avLst/>
              <a:gdLst/>
              <a:ahLst/>
              <a:cxnLst/>
              <a:rect l="l" t="t" r="r" b="b"/>
              <a:pathLst>
                <a:path w="26035" h="43814">
                  <a:moveTo>
                    <a:pt x="25563" y="0"/>
                  </a:moveTo>
                  <a:lnTo>
                    <a:pt x="0" y="0"/>
                  </a:lnTo>
                  <a:lnTo>
                    <a:pt x="0" y="43241"/>
                  </a:lnTo>
                  <a:lnTo>
                    <a:pt x="25563" y="43241"/>
                  </a:lnTo>
                  <a:lnTo>
                    <a:pt x="25563" y="0"/>
                  </a:lnTo>
                  <a:close/>
                </a:path>
              </a:pathLst>
            </a:custGeom>
            <a:solidFill>
              <a:srgbClr val="FF0000"/>
            </a:solidFill>
          </p:spPr>
          <p:txBody>
            <a:bodyPr wrap="square" lIns="0" tIns="0" rIns="0" bIns="0" rtlCol="0"/>
            <a:lstStyle/>
            <a:p>
              <a:endParaRPr/>
            </a:p>
          </p:txBody>
        </p:sp>
        <p:sp>
          <p:nvSpPr>
            <p:cNvPr id="288" name="object 288"/>
            <p:cNvSpPr/>
            <p:nvPr/>
          </p:nvSpPr>
          <p:spPr>
            <a:xfrm>
              <a:off x="4641986" y="4156047"/>
              <a:ext cx="26034" cy="43815"/>
            </a:xfrm>
            <a:custGeom>
              <a:avLst/>
              <a:gdLst/>
              <a:ahLst/>
              <a:cxnLst/>
              <a:rect l="l" t="t" r="r" b="b"/>
              <a:pathLst>
                <a:path w="26035" h="43814">
                  <a:moveTo>
                    <a:pt x="0" y="43241"/>
                  </a:moveTo>
                  <a:lnTo>
                    <a:pt x="25563" y="43241"/>
                  </a:lnTo>
                  <a:lnTo>
                    <a:pt x="25563" y="0"/>
                  </a:lnTo>
                  <a:lnTo>
                    <a:pt x="0" y="0"/>
                  </a:lnTo>
                  <a:lnTo>
                    <a:pt x="0" y="43241"/>
                  </a:lnTo>
                  <a:close/>
                </a:path>
                <a:path w="26035" h="43814">
                  <a:moveTo>
                    <a:pt x="0" y="43241"/>
                  </a:moveTo>
                  <a:lnTo>
                    <a:pt x="25608" y="43241"/>
                  </a:lnTo>
                </a:path>
                <a:path w="26035" h="43814">
                  <a:moveTo>
                    <a:pt x="25608" y="43241"/>
                  </a:moveTo>
                  <a:lnTo>
                    <a:pt x="25608" y="67"/>
                  </a:lnTo>
                </a:path>
                <a:path w="26035" h="43814">
                  <a:moveTo>
                    <a:pt x="25608" y="67"/>
                  </a:moveTo>
                  <a:lnTo>
                    <a:pt x="0" y="67"/>
                  </a:lnTo>
                </a:path>
                <a:path w="26035" h="43814">
                  <a:moveTo>
                    <a:pt x="0" y="67"/>
                  </a:moveTo>
                  <a:lnTo>
                    <a:pt x="0" y="43241"/>
                  </a:lnTo>
                </a:path>
              </a:pathLst>
            </a:custGeom>
            <a:ln w="10606">
              <a:solidFill>
                <a:srgbClr val="000000"/>
              </a:solidFill>
            </a:ln>
          </p:spPr>
          <p:txBody>
            <a:bodyPr wrap="square" lIns="0" tIns="0" rIns="0" bIns="0" rtlCol="0"/>
            <a:lstStyle/>
            <a:p>
              <a:endParaRPr/>
            </a:p>
          </p:txBody>
        </p:sp>
        <p:sp>
          <p:nvSpPr>
            <p:cNvPr id="289" name="object 289"/>
            <p:cNvSpPr/>
            <p:nvPr/>
          </p:nvSpPr>
          <p:spPr>
            <a:xfrm>
              <a:off x="5217732" y="3907206"/>
              <a:ext cx="25400" cy="292100"/>
            </a:xfrm>
            <a:custGeom>
              <a:avLst/>
              <a:gdLst/>
              <a:ahLst/>
              <a:cxnLst/>
              <a:rect l="l" t="t" r="r" b="b"/>
              <a:pathLst>
                <a:path w="25400" h="292100">
                  <a:moveTo>
                    <a:pt x="25291" y="0"/>
                  </a:moveTo>
                  <a:lnTo>
                    <a:pt x="0" y="0"/>
                  </a:lnTo>
                  <a:lnTo>
                    <a:pt x="0" y="292081"/>
                  </a:lnTo>
                  <a:lnTo>
                    <a:pt x="25291" y="292081"/>
                  </a:lnTo>
                  <a:lnTo>
                    <a:pt x="25291" y="0"/>
                  </a:lnTo>
                  <a:close/>
                </a:path>
              </a:pathLst>
            </a:custGeom>
            <a:solidFill>
              <a:srgbClr val="FF0000"/>
            </a:solidFill>
          </p:spPr>
          <p:txBody>
            <a:bodyPr wrap="square" lIns="0" tIns="0" rIns="0" bIns="0" rtlCol="0"/>
            <a:lstStyle/>
            <a:p>
              <a:endParaRPr/>
            </a:p>
          </p:txBody>
        </p:sp>
        <p:sp>
          <p:nvSpPr>
            <p:cNvPr id="290" name="object 290"/>
            <p:cNvSpPr/>
            <p:nvPr/>
          </p:nvSpPr>
          <p:spPr>
            <a:xfrm>
              <a:off x="5217732" y="3907206"/>
              <a:ext cx="25400" cy="292100"/>
            </a:xfrm>
            <a:custGeom>
              <a:avLst/>
              <a:gdLst/>
              <a:ahLst/>
              <a:cxnLst/>
              <a:rect l="l" t="t" r="r" b="b"/>
              <a:pathLst>
                <a:path w="25400" h="292100">
                  <a:moveTo>
                    <a:pt x="0" y="292081"/>
                  </a:moveTo>
                  <a:lnTo>
                    <a:pt x="25291" y="292081"/>
                  </a:lnTo>
                  <a:lnTo>
                    <a:pt x="25291" y="0"/>
                  </a:lnTo>
                  <a:lnTo>
                    <a:pt x="0" y="0"/>
                  </a:lnTo>
                  <a:lnTo>
                    <a:pt x="0" y="292081"/>
                  </a:lnTo>
                  <a:close/>
                </a:path>
                <a:path w="25400" h="292100">
                  <a:moveTo>
                    <a:pt x="0" y="292081"/>
                  </a:moveTo>
                  <a:lnTo>
                    <a:pt x="25268" y="292081"/>
                  </a:lnTo>
                </a:path>
                <a:path w="25400" h="292100">
                  <a:moveTo>
                    <a:pt x="25268" y="292081"/>
                  </a:moveTo>
                  <a:lnTo>
                    <a:pt x="25268" y="67"/>
                  </a:lnTo>
                </a:path>
                <a:path w="25400" h="292100">
                  <a:moveTo>
                    <a:pt x="25268" y="67"/>
                  </a:moveTo>
                  <a:lnTo>
                    <a:pt x="0" y="67"/>
                  </a:lnTo>
                </a:path>
                <a:path w="25400" h="292100">
                  <a:moveTo>
                    <a:pt x="0" y="67"/>
                  </a:moveTo>
                  <a:lnTo>
                    <a:pt x="0" y="292081"/>
                  </a:lnTo>
                </a:path>
              </a:pathLst>
            </a:custGeom>
            <a:ln w="10606">
              <a:solidFill>
                <a:srgbClr val="000000"/>
              </a:solidFill>
            </a:ln>
          </p:spPr>
          <p:txBody>
            <a:bodyPr wrap="square" lIns="0" tIns="0" rIns="0" bIns="0" rtlCol="0"/>
            <a:lstStyle/>
            <a:p>
              <a:endParaRPr/>
            </a:p>
          </p:txBody>
        </p:sp>
        <p:sp>
          <p:nvSpPr>
            <p:cNvPr id="291" name="object 291"/>
            <p:cNvSpPr/>
            <p:nvPr/>
          </p:nvSpPr>
          <p:spPr>
            <a:xfrm>
              <a:off x="5793478" y="2990214"/>
              <a:ext cx="26670" cy="1209675"/>
            </a:xfrm>
            <a:custGeom>
              <a:avLst/>
              <a:gdLst/>
              <a:ahLst/>
              <a:cxnLst/>
              <a:rect l="l" t="t" r="r" b="b"/>
              <a:pathLst>
                <a:path w="26670" h="1209675">
                  <a:moveTo>
                    <a:pt x="26107" y="0"/>
                  </a:moveTo>
                  <a:lnTo>
                    <a:pt x="0" y="0"/>
                  </a:lnTo>
                  <a:lnTo>
                    <a:pt x="0" y="1209073"/>
                  </a:lnTo>
                  <a:lnTo>
                    <a:pt x="26107" y="1209073"/>
                  </a:lnTo>
                  <a:lnTo>
                    <a:pt x="26107" y="0"/>
                  </a:lnTo>
                  <a:close/>
                </a:path>
              </a:pathLst>
            </a:custGeom>
            <a:solidFill>
              <a:srgbClr val="FF0000"/>
            </a:solidFill>
          </p:spPr>
          <p:txBody>
            <a:bodyPr wrap="square" lIns="0" tIns="0" rIns="0" bIns="0" rtlCol="0"/>
            <a:lstStyle/>
            <a:p>
              <a:endParaRPr/>
            </a:p>
          </p:txBody>
        </p:sp>
        <p:sp>
          <p:nvSpPr>
            <p:cNvPr id="292" name="object 292"/>
            <p:cNvSpPr/>
            <p:nvPr/>
          </p:nvSpPr>
          <p:spPr>
            <a:xfrm>
              <a:off x="5793478" y="2990214"/>
              <a:ext cx="26670" cy="1209675"/>
            </a:xfrm>
            <a:custGeom>
              <a:avLst/>
              <a:gdLst/>
              <a:ahLst/>
              <a:cxnLst/>
              <a:rect l="l" t="t" r="r" b="b"/>
              <a:pathLst>
                <a:path w="26670" h="1209675">
                  <a:moveTo>
                    <a:pt x="0" y="1209073"/>
                  </a:moveTo>
                  <a:lnTo>
                    <a:pt x="26107" y="1209073"/>
                  </a:lnTo>
                  <a:lnTo>
                    <a:pt x="26107" y="0"/>
                  </a:lnTo>
                  <a:lnTo>
                    <a:pt x="0" y="0"/>
                  </a:lnTo>
                  <a:lnTo>
                    <a:pt x="0" y="1209073"/>
                  </a:lnTo>
                  <a:close/>
                </a:path>
                <a:path w="26670" h="1209675">
                  <a:moveTo>
                    <a:pt x="0" y="1209073"/>
                  </a:moveTo>
                  <a:lnTo>
                    <a:pt x="26062" y="1209073"/>
                  </a:lnTo>
                </a:path>
                <a:path w="26670" h="1209675">
                  <a:moveTo>
                    <a:pt x="26062" y="1209073"/>
                  </a:moveTo>
                  <a:lnTo>
                    <a:pt x="26062" y="0"/>
                  </a:lnTo>
                </a:path>
                <a:path w="26670" h="1209675">
                  <a:moveTo>
                    <a:pt x="26062" y="0"/>
                  </a:moveTo>
                  <a:lnTo>
                    <a:pt x="0" y="0"/>
                  </a:lnTo>
                </a:path>
                <a:path w="26670" h="1209675">
                  <a:moveTo>
                    <a:pt x="0" y="0"/>
                  </a:moveTo>
                  <a:lnTo>
                    <a:pt x="0" y="1209073"/>
                  </a:lnTo>
                </a:path>
              </a:pathLst>
            </a:custGeom>
            <a:ln w="10606">
              <a:solidFill>
                <a:srgbClr val="000000"/>
              </a:solidFill>
            </a:ln>
          </p:spPr>
          <p:txBody>
            <a:bodyPr wrap="square" lIns="0" tIns="0" rIns="0" bIns="0" rtlCol="0"/>
            <a:lstStyle/>
            <a:p>
              <a:endParaRPr/>
            </a:p>
          </p:txBody>
        </p:sp>
        <p:sp>
          <p:nvSpPr>
            <p:cNvPr id="293" name="object 293"/>
            <p:cNvSpPr/>
            <p:nvPr/>
          </p:nvSpPr>
          <p:spPr>
            <a:xfrm>
              <a:off x="6369111" y="3996136"/>
              <a:ext cx="25400" cy="203200"/>
            </a:xfrm>
            <a:custGeom>
              <a:avLst/>
              <a:gdLst/>
              <a:ahLst/>
              <a:cxnLst/>
              <a:rect l="l" t="t" r="r" b="b"/>
              <a:pathLst>
                <a:path w="25400" h="203200">
                  <a:moveTo>
                    <a:pt x="25291" y="0"/>
                  </a:moveTo>
                  <a:lnTo>
                    <a:pt x="0" y="0"/>
                  </a:lnTo>
                  <a:lnTo>
                    <a:pt x="0" y="203151"/>
                  </a:lnTo>
                  <a:lnTo>
                    <a:pt x="25291" y="203151"/>
                  </a:lnTo>
                  <a:lnTo>
                    <a:pt x="25291" y="0"/>
                  </a:lnTo>
                  <a:close/>
                </a:path>
              </a:pathLst>
            </a:custGeom>
            <a:solidFill>
              <a:srgbClr val="FF0000"/>
            </a:solidFill>
          </p:spPr>
          <p:txBody>
            <a:bodyPr wrap="square" lIns="0" tIns="0" rIns="0" bIns="0" rtlCol="0"/>
            <a:lstStyle/>
            <a:p>
              <a:endParaRPr/>
            </a:p>
          </p:txBody>
        </p:sp>
        <p:sp>
          <p:nvSpPr>
            <p:cNvPr id="294" name="object 294"/>
            <p:cNvSpPr/>
            <p:nvPr/>
          </p:nvSpPr>
          <p:spPr>
            <a:xfrm>
              <a:off x="6369111" y="3996136"/>
              <a:ext cx="25400" cy="203200"/>
            </a:xfrm>
            <a:custGeom>
              <a:avLst/>
              <a:gdLst/>
              <a:ahLst/>
              <a:cxnLst/>
              <a:rect l="l" t="t" r="r" b="b"/>
              <a:pathLst>
                <a:path w="25400" h="203200">
                  <a:moveTo>
                    <a:pt x="0" y="203151"/>
                  </a:moveTo>
                  <a:lnTo>
                    <a:pt x="25291" y="203151"/>
                  </a:lnTo>
                  <a:lnTo>
                    <a:pt x="25291" y="0"/>
                  </a:lnTo>
                  <a:lnTo>
                    <a:pt x="0" y="0"/>
                  </a:lnTo>
                  <a:lnTo>
                    <a:pt x="0" y="203151"/>
                  </a:lnTo>
                  <a:close/>
                </a:path>
                <a:path w="25400" h="203200">
                  <a:moveTo>
                    <a:pt x="0" y="203151"/>
                  </a:moveTo>
                  <a:lnTo>
                    <a:pt x="25382" y="203151"/>
                  </a:lnTo>
                </a:path>
                <a:path w="25400" h="203200">
                  <a:moveTo>
                    <a:pt x="25382" y="203151"/>
                  </a:moveTo>
                  <a:lnTo>
                    <a:pt x="25382" y="90"/>
                  </a:lnTo>
                </a:path>
                <a:path w="25400" h="203200">
                  <a:moveTo>
                    <a:pt x="25382" y="90"/>
                  </a:moveTo>
                  <a:lnTo>
                    <a:pt x="0" y="90"/>
                  </a:lnTo>
                </a:path>
                <a:path w="25400" h="203200">
                  <a:moveTo>
                    <a:pt x="0" y="90"/>
                  </a:moveTo>
                  <a:lnTo>
                    <a:pt x="0" y="203151"/>
                  </a:lnTo>
                </a:path>
              </a:pathLst>
            </a:custGeom>
            <a:ln w="10606">
              <a:solidFill>
                <a:srgbClr val="000000"/>
              </a:solidFill>
            </a:ln>
          </p:spPr>
          <p:txBody>
            <a:bodyPr wrap="square" lIns="0" tIns="0" rIns="0" bIns="0" rtlCol="0"/>
            <a:lstStyle/>
            <a:p>
              <a:endParaRPr/>
            </a:p>
          </p:txBody>
        </p:sp>
        <p:sp>
          <p:nvSpPr>
            <p:cNvPr id="295" name="object 295"/>
            <p:cNvSpPr/>
            <p:nvPr/>
          </p:nvSpPr>
          <p:spPr>
            <a:xfrm>
              <a:off x="6944630" y="3980635"/>
              <a:ext cx="25400" cy="219075"/>
            </a:xfrm>
            <a:custGeom>
              <a:avLst/>
              <a:gdLst/>
              <a:ahLst/>
              <a:cxnLst/>
              <a:rect l="l" t="t" r="r" b="b"/>
              <a:pathLst>
                <a:path w="25400" h="219075">
                  <a:moveTo>
                    <a:pt x="25291" y="0"/>
                  </a:moveTo>
                  <a:lnTo>
                    <a:pt x="0" y="0"/>
                  </a:lnTo>
                  <a:lnTo>
                    <a:pt x="0" y="218653"/>
                  </a:lnTo>
                  <a:lnTo>
                    <a:pt x="25291" y="218653"/>
                  </a:lnTo>
                  <a:lnTo>
                    <a:pt x="25291" y="0"/>
                  </a:lnTo>
                  <a:close/>
                </a:path>
              </a:pathLst>
            </a:custGeom>
            <a:solidFill>
              <a:srgbClr val="FF0000"/>
            </a:solidFill>
          </p:spPr>
          <p:txBody>
            <a:bodyPr wrap="square" lIns="0" tIns="0" rIns="0" bIns="0" rtlCol="0"/>
            <a:lstStyle/>
            <a:p>
              <a:endParaRPr/>
            </a:p>
          </p:txBody>
        </p:sp>
        <p:sp>
          <p:nvSpPr>
            <p:cNvPr id="296" name="object 296"/>
            <p:cNvSpPr/>
            <p:nvPr/>
          </p:nvSpPr>
          <p:spPr>
            <a:xfrm>
              <a:off x="6944630" y="3980635"/>
              <a:ext cx="25400" cy="219075"/>
            </a:xfrm>
            <a:custGeom>
              <a:avLst/>
              <a:gdLst/>
              <a:ahLst/>
              <a:cxnLst/>
              <a:rect l="l" t="t" r="r" b="b"/>
              <a:pathLst>
                <a:path w="25400" h="219075">
                  <a:moveTo>
                    <a:pt x="0" y="218653"/>
                  </a:moveTo>
                  <a:lnTo>
                    <a:pt x="25291" y="218653"/>
                  </a:lnTo>
                  <a:lnTo>
                    <a:pt x="25291" y="0"/>
                  </a:lnTo>
                  <a:lnTo>
                    <a:pt x="0" y="0"/>
                  </a:lnTo>
                  <a:lnTo>
                    <a:pt x="0" y="218653"/>
                  </a:lnTo>
                  <a:close/>
                </a:path>
                <a:path w="25400" h="219075">
                  <a:moveTo>
                    <a:pt x="0" y="218653"/>
                  </a:moveTo>
                  <a:lnTo>
                    <a:pt x="25268" y="218653"/>
                  </a:lnTo>
                </a:path>
                <a:path w="25400" h="219075">
                  <a:moveTo>
                    <a:pt x="25268" y="218653"/>
                  </a:moveTo>
                  <a:lnTo>
                    <a:pt x="25268" y="67"/>
                  </a:lnTo>
                </a:path>
                <a:path w="25400" h="219075">
                  <a:moveTo>
                    <a:pt x="25268" y="67"/>
                  </a:moveTo>
                  <a:lnTo>
                    <a:pt x="0" y="67"/>
                  </a:lnTo>
                </a:path>
                <a:path w="25400" h="219075">
                  <a:moveTo>
                    <a:pt x="0" y="67"/>
                  </a:moveTo>
                  <a:lnTo>
                    <a:pt x="0" y="218653"/>
                  </a:lnTo>
                </a:path>
              </a:pathLst>
            </a:custGeom>
            <a:ln w="10606">
              <a:solidFill>
                <a:srgbClr val="000000"/>
              </a:solidFill>
            </a:ln>
          </p:spPr>
          <p:txBody>
            <a:bodyPr wrap="square" lIns="0" tIns="0" rIns="0" bIns="0" rtlCol="0"/>
            <a:lstStyle/>
            <a:p>
              <a:endParaRPr/>
            </a:p>
          </p:txBody>
        </p:sp>
        <p:sp>
          <p:nvSpPr>
            <p:cNvPr id="297" name="object 297"/>
            <p:cNvSpPr/>
            <p:nvPr/>
          </p:nvSpPr>
          <p:spPr>
            <a:xfrm>
              <a:off x="7520376" y="3593096"/>
              <a:ext cx="25400" cy="606425"/>
            </a:xfrm>
            <a:custGeom>
              <a:avLst/>
              <a:gdLst/>
              <a:ahLst/>
              <a:cxnLst/>
              <a:rect l="l" t="t" r="r" b="b"/>
              <a:pathLst>
                <a:path w="25400" h="606425">
                  <a:moveTo>
                    <a:pt x="25291" y="0"/>
                  </a:moveTo>
                  <a:lnTo>
                    <a:pt x="0" y="0"/>
                  </a:lnTo>
                  <a:lnTo>
                    <a:pt x="0" y="606191"/>
                  </a:lnTo>
                  <a:lnTo>
                    <a:pt x="25291" y="606191"/>
                  </a:lnTo>
                  <a:lnTo>
                    <a:pt x="25291" y="0"/>
                  </a:lnTo>
                  <a:close/>
                </a:path>
              </a:pathLst>
            </a:custGeom>
            <a:solidFill>
              <a:srgbClr val="FF0000"/>
            </a:solidFill>
          </p:spPr>
          <p:txBody>
            <a:bodyPr wrap="square" lIns="0" tIns="0" rIns="0" bIns="0" rtlCol="0"/>
            <a:lstStyle/>
            <a:p>
              <a:endParaRPr/>
            </a:p>
          </p:txBody>
        </p:sp>
        <p:sp>
          <p:nvSpPr>
            <p:cNvPr id="298" name="object 298"/>
            <p:cNvSpPr/>
            <p:nvPr/>
          </p:nvSpPr>
          <p:spPr>
            <a:xfrm>
              <a:off x="7520376" y="3593096"/>
              <a:ext cx="25400" cy="606425"/>
            </a:xfrm>
            <a:custGeom>
              <a:avLst/>
              <a:gdLst/>
              <a:ahLst/>
              <a:cxnLst/>
              <a:rect l="l" t="t" r="r" b="b"/>
              <a:pathLst>
                <a:path w="25400" h="606425">
                  <a:moveTo>
                    <a:pt x="0" y="606191"/>
                  </a:moveTo>
                  <a:lnTo>
                    <a:pt x="25291" y="606191"/>
                  </a:lnTo>
                  <a:lnTo>
                    <a:pt x="25291" y="0"/>
                  </a:lnTo>
                  <a:lnTo>
                    <a:pt x="0" y="0"/>
                  </a:lnTo>
                  <a:lnTo>
                    <a:pt x="0" y="606191"/>
                  </a:lnTo>
                  <a:close/>
                </a:path>
                <a:path w="25400" h="606425">
                  <a:moveTo>
                    <a:pt x="0" y="606191"/>
                  </a:moveTo>
                  <a:lnTo>
                    <a:pt x="25268" y="606191"/>
                  </a:lnTo>
                </a:path>
                <a:path w="25400" h="606425">
                  <a:moveTo>
                    <a:pt x="25268" y="606191"/>
                  </a:moveTo>
                  <a:lnTo>
                    <a:pt x="25268" y="67"/>
                  </a:lnTo>
                </a:path>
                <a:path w="25400" h="606425">
                  <a:moveTo>
                    <a:pt x="25268" y="67"/>
                  </a:moveTo>
                  <a:lnTo>
                    <a:pt x="0" y="67"/>
                  </a:lnTo>
                </a:path>
                <a:path w="25400" h="606425">
                  <a:moveTo>
                    <a:pt x="0" y="67"/>
                  </a:moveTo>
                  <a:lnTo>
                    <a:pt x="0" y="606191"/>
                  </a:lnTo>
                </a:path>
              </a:pathLst>
            </a:custGeom>
            <a:ln w="10606">
              <a:solidFill>
                <a:srgbClr val="000000"/>
              </a:solidFill>
            </a:ln>
          </p:spPr>
          <p:txBody>
            <a:bodyPr wrap="square" lIns="0" tIns="0" rIns="0" bIns="0" rtlCol="0"/>
            <a:lstStyle/>
            <a:p>
              <a:endParaRPr/>
            </a:p>
          </p:txBody>
        </p:sp>
        <p:sp>
          <p:nvSpPr>
            <p:cNvPr id="299" name="object 299"/>
            <p:cNvSpPr/>
            <p:nvPr/>
          </p:nvSpPr>
          <p:spPr>
            <a:xfrm>
              <a:off x="8096009" y="3731794"/>
              <a:ext cx="25400" cy="467995"/>
            </a:xfrm>
            <a:custGeom>
              <a:avLst/>
              <a:gdLst/>
              <a:ahLst/>
              <a:cxnLst/>
              <a:rect l="l" t="t" r="r" b="b"/>
              <a:pathLst>
                <a:path w="25400" h="467995">
                  <a:moveTo>
                    <a:pt x="25291" y="0"/>
                  </a:moveTo>
                  <a:lnTo>
                    <a:pt x="0" y="0"/>
                  </a:lnTo>
                  <a:lnTo>
                    <a:pt x="0" y="467493"/>
                  </a:lnTo>
                  <a:lnTo>
                    <a:pt x="25291" y="467493"/>
                  </a:lnTo>
                  <a:lnTo>
                    <a:pt x="25291" y="0"/>
                  </a:lnTo>
                  <a:close/>
                </a:path>
              </a:pathLst>
            </a:custGeom>
            <a:solidFill>
              <a:srgbClr val="FF0000"/>
            </a:solidFill>
          </p:spPr>
          <p:txBody>
            <a:bodyPr wrap="square" lIns="0" tIns="0" rIns="0" bIns="0" rtlCol="0"/>
            <a:lstStyle/>
            <a:p>
              <a:endParaRPr/>
            </a:p>
          </p:txBody>
        </p:sp>
        <p:sp>
          <p:nvSpPr>
            <p:cNvPr id="300" name="object 300"/>
            <p:cNvSpPr/>
            <p:nvPr/>
          </p:nvSpPr>
          <p:spPr>
            <a:xfrm>
              <a:off x="8096009" y="3731794"/>
              <a:ext cx="25400" cy="467995"/>
            </a:xfrm>
            <a:custGeom>
              <a:avLst/>
              <a:gdLst/>
              <a:ahLst/>
              <a:cxnLst/>
              <a:rect l="l" t="t" r="r" b="b"/>
              <a:pathLst>
                <a:path w="25400" h="467995">
                  <a:moveTo>
                    <a:pt x="0" y="467493"/>
                  </a:moveTo>
                  <a:lnTo>
                    <a:pt x="25291" y="467493"/>
                  </a:lnTo>
                  <a:lnTo>
                    <a:pt x="25291" y="0"/>
                  </a:lnTo>
                  <a:lnTo>
                    <a:pt x="0" y="0"/>
                  </a:lnTo>
                  <a:lnTo>
                    <a:pt x="0" y="467493"/>
                  </a:lnTo>
                  <a:close/>
                </a:path>
                <a:path w="25400" h="467995">
                  <a:moveTo>
                    <a:pt x="0" y="467493"/>
                  </a:moveTo>
                  <a:lnTo>
                    <a:pt x="25382" y="467493"/>
                  </a:lnTo>
                </a:path>
                <a:path w="25400" h="467995">
                  <a:moveTo>
                    <a:pt x="25382" y="467493"/>
                  </a:moveTo>
                  <a:lnTo>
                    <a:pt x="25382" y="67"/>
                  </a:lnTo>
                </a:path>
                <a:path w="25400" h="467995">
                  <a:moveTo>
                    <a:pt x="25382" y="67"/>
                  </a:moveTo>
                  <a:lnTo>
                    <a:pt x="0" y="67"/>
                  </a:lnTo>
                </a:path>
                <a:path w="25400" h="467995">
                  <a:moveTo>
                    <a:pt x="0" y="67"/>
                  </a:moveTo>
                  <a:lnTo>
                    <a:pt x="0" y="467493"/>
                  </a:lnTo>
                </a:path>
              </a:pathLst>
            </a:custGeom>
            <a:ln w="10606">
              <a:solidFill>
                <a:srgbClr val="000000"/>
              </a:solidFill>
            </a:ln>
          </p:spPr>
          <p:txBody>
            <a:bodyPr wrap="square" lIns="0" tIns="0" rIns="0" bIns="0" rtlCol="0"/>
            <a:lstStyle/>
            <a:p>
              <a:endParaRPr/>
            </a:p>
          </p:txBody>
        </p:sp>
        <p:sp>
          <p:nvSpPr>
            <p:cNvPr id="301" name="object 301"/>
            <p:cNvSpPr/>
            <p:nvPr/>
          </p:nvSpPr>
          <p:spPr>
            <a:xfrm>
              <a:off x="8671528" y="1868393"/>
              <a:ext cx="26034" cy="2331085"/>
            </a:xfrm>
            <a:custGeom>
              <a:avLst/>
              <a:gdLst/>
              <a:ahLst/>
              <a:cxnLst/>
              <a:rect l="l" t="t" r="r" b="b"/>
              <a:pathLst>
                <a:path w="26034" h="2331085">
                  <a:moveTo>
                    <a:pt x="25563" y="0"/>
                  </a:moveTo>
                  <a:lnTo>
                    <a:pt x="0" y="0"/>
                  </a:lnTo>
                  <a:lnTo>
                    <a:pt x="0" y="2330894"/>
                  </a:lnTo>
                  <a:lnTo>
                    <a:pt x="25563" y="2330894"/>
                  </a:lnTo>
                  <a:lnTo>
                    <a:pt x="25563" y="0"/>
                  </a:lnTo>
                  <a:close/>
                </a:path>
              </a:pathLst>
            </a:custGeom>
            <a:solidFill>
              <a:srgbClr val="FF0000"/>
            </a:solidFill>
          </p:spPr>
          <p:txBody>
            <a:bodyPr wrap="square" lIns="0" tIns="0" rIns="0" bIns="0" rtlCol="0"/>
            <a:lstStyle/>
            <a:p>
              <a:endParaRPr/>
            </a:p>
          </p:txBody>
        </p:sp>
        <p:sp>
          <p:nvSpPr>
            <p:cNvPr id="302" name="object 302"/>
            <p:cNvSpPr/>
            <p:nvPr/>
          </p:nvSpPr>
          <p:spPr>
            <a:xfrm>
              <a:off x="8671528" y="1868393"/>
              <a:ext cx="26034" cy="2331085"/>
            </a:xfrm>
            <a:custGeom>
              <a:avLst/>
              <a:gdLst/>
              <a:ahLst/>
              <a:cxnLst/>
              <a:rect l="l" t="t" r="r" b="b"/>
              <a:pathLst>
                <a:path w="26034" h="2331085">
                  <a:moveTo>
                    <a:pt x="0" y="2330894"/>
                  </a:moveTo>
                  <a:lnTo>
                    <a:pt x="25563" y="2330894"/>
                  </a:lnTo>
                  <a:lnTo>
                    <a:pt x="25563" y="0"/>
                  </a:lnTo>
                  <a:lnTo>
                    <a:pt x="0" y="0"/>
                  </a:lnTo>
                  <a:lnTo>
                    <a:pt x="0" y="2330894"/>
                  </a:lnTo>
                  <a:close/>
                </a:path>
                <a:path w="26034" h="2331085">
                  <a:moveTo>
                    <a:pt x="0" y="2330894"/>
                  </a:moveTo>
                  <a:lnTo>
                    <a:pt x="25495" y="2330894"/>
                  </a:lnTo>
                </a:path>
                <a:path w="26034" h="2331085">
                  <a:moveTo>
                    <a:pt x="25495" y="2330894"/>
                  </a:moveTo>
                  <a:lnTo>
                    <a:pt x="25495" y="0"/>
                  </a:lnTo>
                </a:path>
                <a:path w="26034" h="2331085">
                  <a:moveTo>
                    <a:pt x="25495" y="0"/>
                  </a:moveTo>
                  <a:lnTo>
                    <a:pt x="0" y="0"/>
                  </a:lnTo>
                </a:path>
                <a:path w="26034" h="2331085">
                  <a:moveTo>
                    <a:pt x="0" y="0"/>
                  </a:moveTo>
                  <a:lnTo>
                    <a:pt x="0" y="2330894"/>
                  </a:lnTo>
                </a:path>
              </a:pathLst>
            </a:custGeom>
            <a:ln w="10606">
              <a:solidFill>
                <a:srgbClr val="000000"/>
              </a:solidFill>
            </a:ln>
          </p:spPr>
          <p:txBody>
            <a:bodyPr wrap="square" lIns="0" tIns="0" rIns="0" bIns="0" rtlCol="0"/>
            <a:lstStyle/>
            <a:p>
              <a:endParaRPr/>
            </a:p>
          </p:txBody>
        </p:sp>
        <p:sp>
          <p:nvSpPr>
            <p:cNvPr id="303" name="object 303"/>
            <p:cNvSpPr/>
            <p:nvPr/>
          </p:nvSpPr>
          <p:spPr>
            <a:xfrm>
              <a:off x="9247275" y="969803"/>
              <a:ext cx="25400" cy="3229610"/>
            </a:xfrm>
            <a:custGeom>
              <a:avLst/>
              <a:gdLst/>
              <a:ahLst/>
              <a:cxnLst/>
              <a:rect l="l" t="t" r="r" b="b"/>
              <a:pathLst>
                <a:path w="25400" h="3229610">
                  <a:moveTo>
                    <a:pt x="25291" y="0"/>
                  </a:moveTo>
                  <a:lnTo>
                    <a:pt x="0" y="0"/>
                  </a:lnTo>
                  <a:lnTo>
                    <a:pt x="0" y="3229484"/>
                  </a:lnTo>
                  <a:lnTo>
                    <a:pt x="25291" y="3229484"/>
                  </a:lnTo>
                  <a:lnTo>
                    <a:pt x="25291" y="0"/>
                  </a:lnTo>
                  <a:close/>
                </a:path>
              </a:pathLst>
            </a:custGeom>
            <a:solidFill>
              <a:srgbClr val="FF0000"/>
            </a:solidFill>
          </p:spPr>
          <p:txBody>
            <a:bodyPr wrap="square" lIns="0" tIns="0" rIns="0" bIns="0" rtlCol="0"/>
            <a:lstStyle/>
            <a:p>
              <a:endParaRPr/>
            </a:p>
          </p:txBody>
        </p:sp>
        <p:sp>
          <p:nvSpPr>
            <p:cNvPr id="304" name="object 304"/>
            <p:cNvSpPr/>
            <p:nvPr/>
          </p:nvSpPr>
          <p:spPr>
            <a:xfrm>
              <a:off x="9247275" y="969803"/>
              <a:ext cx="25400" cy="3229610"/>
            </a:xfrm>
            <a:custGeom>
              <a:avLst/>
              <a:gdLst/>
              <a:ahLst/>
              <a:cxnLst/>
              <a:rect l="l" t="t" r="r" b="b"/>
              <a:pathLst>
                <a:path w="25400" h="3229610">
                  <a:moveTo>
                    <a:pt x="0" y="3229484"/>
                  </a:moveTo>
                  <a:lnTo>
                    <a:pt x="25291" y="3229484"/>
                  </a:lnTo>
                  <a:lnTo>
                    <a:pt x="25291" y="0"/>
                  </a:lnTo>
                  <a:lnTo>
                    <a:pt x="0" y="0"/>
                  </a:lnTo>
                  <a:lnTo>
                    <a:pt x="0" y="3229484"/>
                  </a:lnTo>
                  <a:close/>
                </a:path>
                <a:path w="25400" h="3229610">
                  <a:moveTo>
                    <a:pt x="0" y="3229484"/>
                  </a:moveTo>
                  <a:lnTo>
                    <a:pt x="25268" y="3229484"/>
                  </a:lnTo>
                </a:path>
                <a:path w="25400" h="3229610">
                  <a:moveTo>
                    <a:pt x="25268" y="3229484"/>
                  </a:moveTo>
                  <a:lnTo>
                    <a:pt x="25268" y="0"/>
                  </a:lnTo>
                </a:path>
                <a:path w="25400" h="3229610">
                  <a:moveTo>
                    <a:pt x="25268"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305" name="object 305"/>
            <p:cNvSpPr/>
            <p:nvPr/>
          </p:nvSpPr>
          <p:spPr>
            <a:xfrm>
              <a:off x="9822907" y="3562909"/>
              <a:ext cx="25400" cy="636905"/>
            </a:xfrm>
            <a:custGeom>
              <a:avLst/>
              <a:gdLst/>
              <a:ahLst/>
              <a:cxnLst/>
              <a:rect l="l" t="t" r="r" b="b"/>
              <a:pathLst>
                <a:path w="25400" h="636904">
                  <a:moveTo>
                    <a:pt x="25291" y="0"/>
                  </a:moveTo>
                  <a:lnTo>
                    <a:pt x="0" y="0"/>
                  </a:lnTo>
                  <a:lnTo>
                    <a:pt x="0" y="636378"/>
                  </a:lnTo>
                  <a:lnTo>
                    <a:pt x="25291" y="636378"/>
                  </a:lnTo>
                  <a:lnTo>
                    <a:pt x="25291" y="0"/>
                  </a:lnTo>
                  <a:close/>
                </a:path>
              </a:pathLst>
            </a:custGeom>
            <a:solidFill>
              <a:srgbClr val="FF0000"/>
            </a:solidFill>
          </p:spPr>
          <p:txBody>
            <a:bodyPr wrap="square" lIns="0" tIns="0" rIns="0" bIns="0" rtlCol="0"/>
            <a:lstStyle/>
            <a:p>
              <a:endParaRPr/>
            </a:p>
          </p:txBody>
        </p:sp>
        <p:sp>
          <p:nvSpPr>
            <p:cNvPr id="306" name="object 306"/>
            <p:cNvSpPr/>
            <p:nvPr/>
          </p:nvSpPr>
          <p:spPr>
            <a:xfrm>
              <a:off x="9822907" y="3562909"/>
              <a:ext cx="25400" cy="636905"/>
            </a:xfrm>
            <a:custGeom>
              <a:avLst/>
              <a:gdLst/>
              <a:ahLst/>
              <a:cxnLst/>
              <a:rect l="l" t="t" r="r" b="b"/>
              <a:pathLst>
                <a:path w="25400" h="636904">
                  <a:moveTo>
                    <a:pt x="0" y="636378"/>
                  </a:moveTo>
                  <a:lnTo>
                    <a:pt x="25291" y="636378"/>
                  </a:lnTo>
                  <a:lnTo>
                    <a:pt x="25291" y="0"/>
                  </a:lnTo>
                  <a:lnTo>
                    <a:pt x="0" y="0"/>
                  </a:lnTo>
                  <a:lnTo>
                    <a:pt x="0" y="636378"/>
                  </a:lnTo>
                  <a:close/>
                </a:path>
                <a:path w="25400" h="636904">
                  <a:moveTo>
                    <a:pt x="0" y="636378"/>
                  </a:moveTo>
                  <a:lnTo>
                    <a:pt x="25382" y="636378"/>
                  </a:lnTo>
                </a:path>
                <a:path w="25400" h="636904">
                  <a:moveTo>
                    <a:pt x="25382" y="636378"/>
                  </a:moveTo>
                  <a:lnTo>
                    <a:pt x="25382" y="0"/>
                  </a:lnTo>
                </a:path>
                <a:path w="25400" h="636904">
                  <a:moveTo>
                    <a:pt x="25382" y="0"/>
                  </a:moveTo>
                  <a:lnTo>
                    <a:pt x="0" y="0"/>
                  </a:lnTo>
                </a:path>
                <a:path w="25400" h="636904">
                  <a:moveTo>
                    <a:pt x="0" y="0"/>
                  </a:moveTo>
                  <a:lnTo>
                    <a:pt x="0" y="636378"/>
                  </a:lnTo>
                </a:path>
              </a:pathLst>
            </a:custGeom>
            <a:ln w="10606">
              <a:solidFill>
                <a:srgbClr val="000000"/>
              </a:solidFill>
            </a:ln>
          </p:spPr>
          <p:txBody>
            <a:bodyPr wrap="square" lIns="0" tIns="0" rIns="0" bIns="0" rtlCol="0"/>
            <a:lstStyle/>
            <a:p>
              <a:endParaRPr/>
            </a:p>
          </p:txBody>
        </p:sp>
        <p:sp>
          <p:nvSpPr>
            <p:cNvPr id="307" name="object 307"/>
            <p:cNvSpPr/>
            <p:nvPr/>
          </p:nvSpPr>
          <p:spPr>
            <a:xfrm>
              <a:off x="10398653" y="3907206"/>
              <a:ext cx="25400" cy="292100"/>
            </a:xfrm>
            <a:custGeom>
              <a:avLst/>
              <a:gdLst/>
              <a:ahLst/>
              <a:cxnLst/>
              <a:rect l="l" t="t" r="r" b="b"/>
              <a:pathLst>
                <a:path w="25400" h="292100">
                  <a:moveTo>
                    <a:pt x="25292" y="0"/>
                  </a:moveTo>
                  <a:lnTo>
                    <a:pt x="0" y="0"/>
                  </a:lnTo>
                  <a:lnTo>
                    <a:pt x="0" y="292081"/>
                  </a:lnTo>
                  <a:lnTo>
                    <a:pt x="25292" y="292081"/>
                  </a:lnTo>
                  <a:lnTo>
                    <a:pt x="25292" y="0"/>
                  </a:lnTo>
                  <a:close/>
                </a:path>
              </a:pathLst>
            </a:custGeom>
            <a:solidFill>
              <a:srgbClr val="FF0000"/>
            </a:solidFill>
          </p:spPr>
          <p:txBody>
            <a:bodyPr wrap="square" lIns="0" tIns="0" rIns="0" bIns="0" rtlCol="0"/>
            <a:lstStyle/>
            <a:p>
              <a:endParaRPr/>
            </a:p>
          </p:txBody>
        </p:sp>
        <p:sp>
          <p:nvSpPr>
            <p:cNvPr id="308" name="object 308"/>
            <p:cNvSpPr/>
            <p:nvPr/>
          </p:nvSpPr>
          <p:spPr>
            <a:xfrm>
              <a:off x="10398653" y="3907206"/>
              <a:ext cx="25400" cy="292100"/>
            </a:xfrm>
            <a:custGeom>
              <a:avLst/>
              <a:gdLst/>
              <a:ahLst/>
              <a:cxnLst/>
              <a:rect l="l" t="t" r="r" b="b"/>
              <a:pathLst>
                <a:path w="25400" h="292100">
                  <a:moveTo>
                    <a:pt x="0" y="292081"/>
                  </a:moveTo>
                  <a:lnTo>
                    <a:pt x="25292" y="292081"/>
                  </a:lnTo>
                  <a:lnTo>
                    <a:pt x="25292" y="0"/>
                  </a:lnTo>
                  <a:lnTo>
                    <a:pt x="0" y="0"/>
                  </a:lnTo>
                  <a:lnTo>
                    <a:pt x="0" y="292081"/>
                  </a:lnTo>
                  <a:close/>
                </a:path>
                <a:path w="25400" h="292100">
                  <a:moveTo>
                    <a:pt x="0" y="292081"/>
                  </a:moveTo>
                  <a:lnTo>
                    <a:pt x="25268" y="292081"/>
                  </a:lnTo>
                </a:path>
                <a:path w="25400" h="292100">
                  <a:moveTo>
                    <a:pt x="25268" y="292081"/>
                  </a:moveTo>
                  <a:lnTo>
                    <a:pt x="25268" y="67"/>
                  </a:lnTo>
                </a:path>
                <a:path w="25400" h="292100">
                  <a:moveTo>
                    <a:pt x="25268" y="67"/>
                  </a:moveTo>
                  <a:lnTo>
                    <a:pt x="0" y="67"/>
                  </a:lnTo>
                </a:path>
                <a:path w="25400" h="292100">
                  <a:moveTo>
                    <a:pt x="0" y="67"/>
                  </a:moveTo>
                  <a:lnTo>
                    <a:pt x="0" y="292081"/>
                  </a:lnTo>
                </a:path>
              </a:pathLst>
            </a:custGeom>
            <a:ln w="10606">
              <a:solidFill>
                <a:srgbClr val="000000"/>
              </a:solidFill>
            </a:ln>
          </p:spPr>
          <p:txBody>
            <a:bodyPr wrap="square" lIns="0" tIns="0" rIns="0" bIns="0" rtlCol="0"/>
            <a:lstStyle/>
            <a:p>
              <a:endParaRPr/>
            </a:p>
          </p:txBody>
        </p:sp>
        <p:sp>
          <p:nvSpPr>
            <p:cNvPr id="309" name="object 309"/>
            <p:cNvSpPr/>
            <p:nvPr/>
          </p:nvSpPr>
          <p:spPr>
            <a:xfrm>
              <a:off x="10974172" y="3882730"/>
              <a:ext cx="26670" cy="316865"/>
            </a:xfrm>
            <a:custGeom>
              <a:avLst/>
              <a:gdLst/>
              <a:ahLst/>
              <a:cxnLst/>
              <a:rect l="l" t="t" r="r" b="b"/>
              <a:pathLst>
                <a:path w="26670" h="316864">
                  <a:moveTo>
                    <a:pt x="26378" y="0"/>
                  </a:moveTo>
                  <a:lnTo>
                    <a:pt x="0" y="0"/>
                  </a:lnTo>
                  <a:lnTo>
                    <a:pt x="0" y="316557"/>
                  </a:lnTo>
                  <a:lnTo>
                    <a:pt x="26378" y="316557"/>
                  </a:lnTo>
                  <a:lnTo>
                    <a:pt x="26378" y="0"/>
                  </a:lnTo>
                  <a:close/>
                </a:path>
              </a:pathLst>
            </a:custGeom>
            <a:solidFill>
              <a:srgbClr val="FF0000"/>
            </a:solidFill>
          </p:spPr>
          <p:txBody>
            <a:bodyPr wrap="square" lIns="0" tIns="0" rIns="0" bIns="0" rtlCol="0"/>
            <a:lstStyle/>
            <a:p>
              <a:endParaRPr/>
            </a:p>
          </p:txBody>
        </p:sp>
        <p:sp>
          <p:nvSpPr>
            <p:cNvPr id="310" name="object 310"/>
            <p:cNvSpPr/>
            <p:nvPr/>
          </p:nvSpPr>
          <p:spPr>
            <a:xfrm>
              <a:off x="10974172" y="3882730"/>
              <a:ext cx="26670" cy="316865"/>
            </a:xfrm>
            <a:custGeom>
              <a:avLst/>
              <a:gdLst/>
              <a:ahLst/>
              <a:cxnLst/>
              <a:rect l="l" t="t" r="r" b="b"/>
              <a:pathLst>
                <a:path w="26670" h="316864">
                  <a:moveTo>
                    <a:pt x="0" y="316557"/>
                  </a:moveTo>
                  <a:lnTo>
                    <a:pt x="26378" y="316557"/>
                  </a:lnTo>
                  <a:lnTo>
                    <a:pt x="26378" y="0"/>
                  </a:lnTo>
                  <a:lnTo>
                    <a:pt x="0" y="0"/>
                  </a:lnTo>
                  <a:lnTo>
                    <a:pt x="0" y="316557"/>
                  </a:lnTo>
                  <a:close/>
                </a:path>
                <a:path w="26670" h="316864">
                  <a:moveTo>
                    <a:pt x="0" y="316557"/>
                  </a:moveTo>
                  <a:lnTo>
                    <a:pt x="26288" y="316557"/>
                  </a:lnTo>
                </a:path>
                <a:path w="26670" h="316864">
                  <a:moveTo>
                    <a:pt x="26288" y="316557"/>
                  </a:moveTo>
                  <a:lnTo>
                    <a:pt x="26288" y="67"/>
                  </a:lnTo>
                </a:path>
                <a:path w="26670" h="316864">
                  <a:moveTo>
                    <a:pt x="26288" y="67"/>
                  </a:moveTo>
                  <a:lnTo>
                    <a:pt x="0" y="67"/>
                  </a:lnTo>
                </a:path>
                <a:path w="26670" h="316864">
                  <a:moveTo>
                    <a:pt x="0" y="67"/>
                  </a:moveTo>
                  <a:lnTo>
                    <a:pt x="0" y="316557"/>
                  </a:lnTo>
                </a:path>
              </a:pathLst>
            </a:custGeom>
            <a:ln w="10606">
              <a:solidFill>
                <a:srgbClr val="000000"/>
              </a:solidFill>
            </a:ln>
          </p:spPr>
          <p:txBody>
            <a:bodyPr wrap="square" lIns="0" tIns="0" rIns="0" bIns="0" rtlCol="0"/>
            <a:lstStyle/>
            <a:p>
              <a:endParaRPr/>
            </a:p>
          </p:txBody>
        </p:sp>
        <p:sp>
          <p:nvSpPr>
            <p:cNvPr id="311" name="object 311"/>
            <p:cNvSpPr/>
            <p:nvPr/>
          </p:nvSpPr>
          <p:spPr>
            <a:xfrm>
              <a:off x="1789205" y="4094856"/>
              <a:ext cx="25400" cy="104775"/>
            </a:xfrm>
            <a:custGeom>
              <a:avLst/>
              <a:gdLst/>
              <a:ahLst/>
              <a:cxnLst/>
              <a:rect l="l" t="t" r="r" b="b"/>
              <a:pathLst>
                <a:path w="25400" h="104775">
                  <a:moveTo>
                    <a:pt x="25291" y="0"/>
                  </a:moveTo>
                  <a:lnTo>
                    <a:pt x="0" y="0"/>
                  </a:lnTo>
                  <a:lnTo>
                    <a:pt x="0" y="104431"/>
                  </a:lnTo>
                  <a:lnTo>
                    <a:pt x="25291" y="104431"/>
                  </a:lnTo>
                  <a:lnTo>
                    <a:pt x="25291" y="0"/>
                  </a:lnTo>
                  <a:close/>
                </a:path>
              </a:pathLst>
            </a:custGeom>
            <a:solidFill>
              <a:srgbClr val="00FF00"/>
            </a:solidFill>
          </p:spPr>
          <p:txBody>
            <a:bodyPr wrap="square" lIns="0" tIns="0" rIns="0" bIns="0" rtlCol="0"/>
            <a:lstStyle/>
            <a:p>
              <a:endParaRPr/>
            </a:p>
          </p:txBody>
        </p:sp>
        <p:sp>
          <p:nvSpPr>
            <p:cNvPr id="312" name="object 312"/>
            <p:cNvSpPr/>
            <p:nvPr/>
          </p:nvSpPr>
          <p:spPr>
            <a:xfrm>
              <a:off x="1789205" y="4094856"/>
              <a:ext cx="25400" cy="104775"/>
            </a:xfrm>
            <a:custGeom>
              <a:avLst/>
              <a:gdLst/>
              <a:ahLst/>
              <a:cxnLst/>
              <a:rect l="l" t="t" r="r" b="b"/>
              <a:pathLst>
                <a:path w="25400" h="104775">
                  <a:moveTo>
                    <a:pt x="0" y="104431"/>
                  </a:moveTo>
                  <a:lnTo>
                    <a:pt x="25291" y="104431"/>
                  </a:lnTo>
                  <a:lnTo>
                    <a:pt x="25291" y="0"/>
                  </a:lnTo>
                  <a:lnTo>
                    <a:pt x="0" y="0"/>
                  </a:lnTo>
                  <a:lnTo>
                    <a:pt x="0" y="104431"/>
                  </a:lnTo>
                  <a:close/>
                </a:path>
                <a:path w="25400" h="104775">
                  <a:moveTo>
                    <a:pt x="0" y="104431"/>
                  </a:moveTo>
                  <a:lnTo>
                    <a:pt x="25268" y="104431"/>
                  </a:lnTo>
                </a:path>
                <a:path w="25400" h="104775">
                  <a:moveTo>
                    <a:pt x="25268" y="104431"/>
                  </a:moveTo>
                  <a:lnTo>
                    <a:pt x="25268" y="67"/>
                  </a:lnTo>
                </a:path>
                <a:path w="25400" h="104775">
                  <a:moveTo>
                    <a:pt x="25268" y="67"/>
                  </a:moveTo>
                  <a:lnTo>
                    <a:pt x="0" y="67"/>
                  </a:lnTo>
                </a:path>
                <a:path w="25400" h="104775">
                  <a:moveTo>
                    <a:pt x="0" y="67"/>
                  </a:moveTo>
                  <a:lnTo>
                    <a:pt x="0" y="104431"/>
                  </a:lnTo>
                </a:path>
              </a:pathLst>
            </a:custGeom>
            <a:ln w="10606">
              <a:solidFill>
                <a:srgbClr val="000000"/>
              </a:solidFill>
            </a:ln>
          </p:spPr>
          <p:txBody>
            <a:bodyPr wrap="square" lIns="0" tIns="0" rIns="0" bIns="0" rtlCol="0"/>
            <a:lstStyle/>
            <a:p>
              <a:endParaRPr/>
            </a:p>
          </p:txBody>
        </p:sp>
        <p:sp>
          <p:nvSpPr>
            <p:cNvPr id="313" name="object 313"/>
            <p:cNvSpPr/>
            <p:nvPr/>
          </p:nvSpPr>
          <p:spPr>
            <a:xfrm>
              <a:off x="2364951" y="3907206"/>
              <a:ext cx="25400" cy="292100"/>
            </a:xfrm>
            <a:custGeom>
              <a:avLst/>
              <a:gdLst/>
              <a:ahLst/>
              <a:cxnLst/>
              <a:rect l="l" t="t" r="r" b="b"/>
              <a:pathLst>
                <a:path w="25400" h="292100">
                  <a:moveTo>
                    <a:pt x="25291" y="0"/>
                  </a:moveTo>
                  <a:lnTo>
                    <a:pt x="0" y="0"/>
                  </a:lnTo>
                  <a:lnTo>
                    <a:pt x="0" y="292081"/>
                  </a:lnTo>
                  <a:lnTo>
                    <a:pt x="25291" y="292081"/>
                  </a:lnTo>
                  <a:lnTo>
                    <a:pt x="25291" y="0"/>
                  </a:lnTo>
                  <a:close/>
                </a:path>
              </a:pathLst>
            </a:custGeom>
            <a:solidFill>
              <a:srgbClr val="00FF00"/>
            </a:solidFill>
          </p:spPr>
          <p:txBody>
            <a:bodyPr wrap="square" lIns="0" tIns="0" rIns="0" bIns="0" rtlCol="0"/>
            <a:lstStyle/>
            <a:p>
              <a:endParaRPr/>
            </a:p>
          </p:txBody>
        </p:sp>
        <p:sp>
          <p:nvSpPr>
            <p:cNvPr id="314" name="object 314"/>
            <p:cNvSpPr/>
            <p:nvPr/>
          </p:nvSpPr>
          <p:spPr>
            <a:xfrm>
              <a:off x="2364951" y="3907206"/>
              <a:ext cx="25400" cy="292100"/>
            </a:xfrm>
            <a:custGeom>
              <a:avLst/>
              <a:gdLst/>
              <a:ahLst/>
              <a:cxnLst/>
              <a:rect l="l" t="t" r="r" b="b"/>
              <a:pathLst>
                <a:path w="25400" h="292100">
                  <a:moveTo>
                    <a:pt x="0" y="292081"/>
                  </a:moveTo>
                  <a:lnTo>
                    <a:pt x="25291" y="292081"/>
                  </a:lnTo>
                  <a:lnTo>
                    <a:pt x="25291" y="0"/>
                  </a:lnTo>
                  <a:lnTo>
                    <a:pt x="0" y="0"/>
                  </a:lnTo>
                  <a:lnTo>
                    <a:pt x="0" y="292081"/>
                  </a:lnTo>
                  <a:close/>
                </a:path>
                <a:path w="25400" h="292100">
                  <a:moveTo>
                    <a:pt x="0" y="292081"/>
                  </a:moveTo>
                  <a:lnTo>
                    <a:pt x="25268" y="292081"/>
                  </a:lnTo>
                </a:path>
                <a:path w="25400" h="292100">
                  <a:moveTo>
                    <a:pt x="25268" y="292081"/>
                  </a:moveTo>
                  <a:lnTo>
                    <a:pt x="25268" y="67"/>
                  </a:lnTo>
                </a:path>
                <a:path w="25400" h="292100">
                  <a:moveTo>
                    <a:pt x="25268" y="67"/>
                  </a:moveTo>
                  <a:lnTo>
                    <a:pt x="0" y="67"/>
                  </a:lnTo>
                </a:path>
                <a:path w="25400" h="292100">
                  <a:moveTo>
                    <a:pt x="0" y="67"/>
                  </a:moveTo>
                  <a:lnTo>
                    <a:pt x="0" y="292081"/>
                  </a:lnTo>
                </a:path>
              </a:pathLst>
            </a:custGeom>
            <a:ln w="10606">
              <a:solidFill>
                <a:srgbClr val="000000"/>
              </a:solidFill>
            </a:ln>
          </p:spPr>
          <p:txBody>
            <a:bodyPr wrap="square" lIns="0" tIns="0" rIns="0" bIns="0" rtlCol="0"/>
            <a:lstStyle/>
            <a:p>
              <a:endParaRPr/>
            </a:p>
          </p:txBody>
        </p:sp>
        <p:sp>
          <p:nvSpPr>
            <p:cNvPr id="315" name="object 315"/>
            <p:cNvSpPr/>
            <p:nvPr/>
          </p:nvSpPr>
          <p:spPr>
            <a:xfrm>
              <a:off x="2940357" y="4141361"/>
              <a:ext cx="26034" cy="58419"/>
            </a:xfrm>
            <a:custGeom>
              <a:avLst/>
              <a:gdLst/>
              <a:ahLst/>
              <a:cxnLst/>
              <a:rect l="l" t="t" r="r" b="b"/>
              <a:pathLst>
                <a:path w="26035" h="58420">
                  <a:moveTo>
                    <a:pt x="25563" y="0"/>
                  </a:moveTo>
                  <a:lnTo>
                    <a:pt x="0" y="0"/>
                  </a:lnTo>
                  <a:lnTo>
                    <a:pt x="0" y="57926"/>
                  </a:lnTo>
                  <a:lnTo>
                    <a:pt x="25563" y="57926"/>
                  </a:lnTo>
                  <a:lnTo>
                    <a:pt x="25563" y="0"/>
                  </a:lnTo>
                  <a:close/>
                </a:path>
              </a:pathLst>
            </a:custGeom>
            <a:solidFill>
              <a:srgbClr val="00FF00"/>
            </a:solidFill>
          </p:spPr>
          <p:txBody>
            <a:bodyPr wrap="square" lIns="0" tIns="0" rIns="0" bIns="0" rtlCol="0"/>
            <a:lstStyle/>
            <a:p>
              <a:endParaRPr/>
            </a:p>
          </p:txBody>
        </p:sp>
        <p:sp>
          <p:nvSpPr>
            <p:cNvPr id="316" name="object 316"/>
            <p:cNvSpPr/>
            <p:nvPr/>
          </p:nvSpPr>
          <p:spPr>
            <a:xfrm>
              <a:off x="2940357" y="4141361"/>
              <a:ext cx="26034" cy="58419"/>
            </a:xfrm>
            <a:custGeom>
              <a:avLst/>
              <a:gdLst/>
              <a:ahLst/>
              <a:cxnLst/>
              <a:rect l="l" t="t" r="r" b="b"/>
              <a:pathLst>
                <a:path w="26035" h="58420">
                  <a:moveTo>
                    <a:pt x="0" y="57926"/>
                  </a:moveTo>
                  <a:lnTo>
                    <a:pt x="25563" y="57926"/>
                  </a:lnTo>
                  <a:lnTo>
                    <a:pt x="25563" y="0"/>
                  </a:lnTo>
                  <a:lnTo>
                    <a:pt x="0" y="0"/>
                  </a:lnTo>
                  <a:lnTo>
                    <a:pt x="0" y="57926"/>
                  </a:lnTo>
                  <a:close/>
                </a:path>
                <a:path w="26035" h="58420">
                  <a:moveTo>
                    <a:pt x="0" y="57926"/>
                  </a:moveTo>
                  <a:lnTo>
                    <a:pt x="25608" y="57926"/>
                  </a:lnTo>
                </a:path>
                <a:path w="26035" h="58420">
                  <a:moveTo>
                    <a:pt x="25608" y="57926"/>
                  </a:moveTo>
                  <a:lnTo>
                    <a:pt x="25608" y="22"/>
                  </a:lnTo>
                </a:path>
                <a:path w="26035" h="58420">
                  <a:moveTo>
                    <a:pt x="25608" y="22"/>
                  </a:moveTo>
                  <a:lnTo>
                    <a:pt x="0" y="22"/>
                  </a:lnTo>
                </a:path>
                <a:path w="26035" h="58420">
                  <a:moveTo>
                    <a:pt x="0" y="22"/>
                  </a:moveTo>
                  <a:lnTo>
                    <a:pt x="0" y="57926"/>
                  </a:lnTo>
                </a:path>
              </a:pathLst>
            </a:custGeom>
            <a:ln w="10606">
              <a:solidFill>
                <a:srgbClr val="000000"/>
              </a:solidFill>
            </a:ln>
          </p:spPr>
          <p:txBody>
            <a:bodyPr wrap="square" lIns="0" tIns="0" rIns="0" bIns="0" rtlCol="0"/>
            <a:lstStyle/>
            <a:p>
              <a:endParaRPr/>
            </a:p>
          </p:txBody>
        </p:sp>
        <p:sp>
          <p:nvSpPr>
            <p:cNvPr id="317" name="object 317"/>
            <p:cNvSpPr/>
            <p:nvPr/>
          </p:nvSpPr>
          <p:spPr>
            <a:xfrm>
              <a:off x="3516103" y="4088329"/>
              <a:ext cx="25400" cy="111125"/>
            </a:xfrm>
            <a:custGeom>
              <a:avLst/>
              <a:gdLst/>
              <a:ahLst/>
              <a:cxnLst/>
              <a:rect l="l" t="t" r="r" b="b"/>
              <a:pathLst>
                <a:path w="25400" h="111125">
                  <a:moveTo>
                    <a:pt x="25291" y="0"/>
                  </a:moveTo>
                  <a:lnTo>
                    <a:pt x="0" y="0"/>
                  </a:lnTo>
                  <a:lnTo>
                    <a:pt x="0" y="110958"/>
                  </a:lnTo>
                  <a:lnTo>
                    <a:pt x="25291" y="110958"/>
                  </a:lnTo>
                  <a:lnTo>
                    <a:pt x="25291" y="0"/>
                  </a:lnTo>
                  <a:close/>
                </a:path>
              </a:pathLst>
            </a:custGeom>
            <a:solidFill>
              <a:srgbClr val="00FF00"/>
            </a:solidFill>
          </p:spPr>
          <p:txBody>
            <a:bodyPr wrap="square" lIns="0" tIns="0" rIns="0" bIns="0" rtlCol="0"/>
            <a:lstStyle/>
            <a:p>
              <a:endParaRPr/>
            </a:p>
          </p:txBody>
        </p:sp>
        <p:sp>
          <p:nvSpPr>
            <p:cNvPr id="318" name="object 318"/>
            <p:cNvSpPr/>
            <p:nvPr/>
          </p:nvSpPr>
          <p:spPr>
            <a:xfrm>
              <a:off x="3516103" y="4088329"/>
              <a:ext cx="25400" cy="111125"/>
            </a:xfrm>
            <a:custGeom>
              <a:avLst/>
              <a:gdLst/>
              <a:ahLst/>
              <a:cxnLst/>
              <a:rect l="l" t="t" r="r" b="b"/>
              <a:pathLst>
                <a:path w="25400" h="111125">
                  <a:moveTo>
                    <a:pt x="0" y="110958"/>
                  </a:moveTo>
                  <a:lnTo>
                    <a:pt x="25291" y="110958"/>
                  </a:lnTo>
                  <a:lnTo>
                    <a:pt x="25291" y="0"/>
                  </a:lnTo>
                  <a:lnTo>
                    <a:pt x="0" y="0"/>
                  </a:lnTo>
                  <a:lnTo>
                    <a:pt x="0" y="110958"/>
                  </a:lnTo>
                  <a:close/>
                </a:path>
                <a:path w="25400" h="111125">
                  <a:moveTo>
                    <a:pt x="0" y="110958"/>
                  </a:moveTo>
                  <a:lnTo>
                    <a:pt x="25268" y="110958"/>
                  </a:lnTo>
                </a:path>
                <a:path w="25400" h="111125">
                  <a:moveTo>
                    <a:pt x="25268" y="110958"/>
                  </a:moveTo>
                  <a:lnTo>
                    <a:pt x="25268" y="22"/>
                  </a:lnTo>
                </a:path>
                <a:path w="25400" h="111125">
                  <a:moveTo>
                    <a:pt x="25268" y="22"/>
                  </a:moveTo>
                  <a:lnTo>
                    <a:pt x="0" y="22"/>
                  </a:lnTo>
                </a:path>
                <a:path w="25400" h="111125">
                  <a:moveTo>
                    <a:pt x="0" y="22"/>
                  </a:moveTo>
                  <a:lnTo>
                    <a:pt x="0" y="110958"/>
                  </a:lnTo>
                </a:path>
              </a:pathLst>
            </a:custGeom>
            <a:ln w="10606">
              <a:solidFill>
                <a:srgbClr val="000000"/>
              </a:solidFill>
            </a:ln>
          </p:spPr>
          <p:txBody>
            <a:bodyPr wrap="square" lIns="0" tIns="0" rIns="0" bIns="0" rtlCol="0"/>
            <a:lstStyle/>
            <a:p>
              <a:endParaRPr/>
            </a:p>
          </p:txBody>
        </p:sp>
        <p:sp>
          <p:nvSpPr>
            <p:cNvPr id="319" name="object 319"/>
            <p:cNvSpPr/>
            <p:nvPr/>
          </p:nvSpPr>
          <p:spPr>
            <a:xfrm>
              <a:off x="4091849" y="4150336"/>
              <a:ext cx="25400" cy="49530"/>
            </a:xfrm>
            <a:custGeom>
              <a:avLst/>
              <a:gdLst/>
              <a:ahLst/>
              <a:cxnLst/>
              <a:rect l="l" t="t" r="r" b="b"/>
              <a:pathLst>
                <a:path w="25400" h="49529">
                  <a:moveTo>
                    <a:pt x="25291" y="0"/>
                  </a:moveTo>
                  <a:lnTo>
                    <a:pt x="0" y="0"/>
                  </a:lnTo>
                  <a:lnTo>
                    <a:pt x="0" y="48952"/>
                  </a:lnTo>
                  <a:lnTo>
                    <a:pt x="25291" y="48952"/>
                  </a:lnTo>
                  <a:lnTo>
                    <a:pt x="25291" y="0"/>
                  </a:lnTo>
                  <a:close/>
                </a:path>
              </a:pathLst>
            </a:custGeom>
            <a:solidFill>
              <a:srgbClr val="00FF00"/>
            </a:solidFill>
          </p:spPr>
          <p:txBody>
            <a:bodyPr wrap="square" lIns="0" tIns="0" rIns="0" bIns="0" rtlCol="0"/>
            <a:lstStyle/>
            <a:p>
              <a:endParaRPr/>
            </a:p>
          </p:txBody>
        </p:sp>
        <p:sp>
          <p:nvSpPr>
            <p:cNvPr id="320" name="object 320"/>
            <p:cNvSpPr/>
            <p:nvPr/>
          </p:nvSpPr>
          <p:spPr>
            <a:xfrm>
              <a:off x="4091849" y="4150336"/>
              <a:ext cx="25400" cy="49530"/>
            </a:xfrm>
            <a:custGeom>
              <a:avLst/>
              <a:gdLst/>
              <a:ahLst/>
              <a:cxnLst/>
              <a:rect l="l" t="t" r="r" b="b"/>
              <a:pathLst>
                <a:path w="25400" h="49529">
                  <a:moveTo>
                    <a:pt x="0" y="48952"/>
                  </a:moveTo>
                  <a:lnTo>
                    <a:pt x="25291" y="48952"/>
                  </a:lnTo>
                  <a:lnTo>
                    <a:pt x="25291" y="0"/>
                  </a:lnTo>
                  <a:lnTo>
                    <a:pt x="0" y="0"/>
                  </a:lnTo>
                  <a:lnTo>
                    <a:pt x="0" y="48952"/>
                  </a:lnTo>
                  <a:close/>
                </a:path>
                <a:path w="25400" h="49529">
                  <a:moveTo>
                    <a:pt x="0" y="48952"/>
                  </a:moveTo>
                  <a:lnTo>
                    <a:pt x="25268" y="48952"/>
                  </a:lnTo>
                </a:path>
                <a:path w="25400" h="49529">
                  <a:moveTo>
                    <a:pt x="25268" y="48952"/>
                  </a:moveTo>
                  <a:lnTo>
                    <a:pt x="25268" y="0"/>
                  </a:lnTo>
                </a:path>
                <a:path w="25400" h="49529">
                  <a:moveTo>
                    <a:pt x="25268" y="0"/>
                  </a:moveTo>
                  <a:lnTo>
                    <a:pt x="0" y="0"/>
                  </a:lnTo>
                </a:path>
                <a:path w="25400" h="49529">
                  <a:moveTo>
                    <a:pt x="0" y="0"/>
                  </a:moveTo>
                  <a:lnTo>
                    <a:pt x="0" y="48952"/>
                  </a:lnTo>
                </a:path>
              </a:pathLst>
            </a:custGeom>
            <a:ln w="10606">
              <a:solidFill>
                <a:srgbClr val="000000"/>
              </a:solidFill>
            </a:ln>
          </p:spPr>
          <p:txBody>
            <a:bodyPr wrap="square" lIns="0" tIns="0" rIns="0" bIns="0" rtlCol="0"/>
            <a:lstStyle/>
            <a:p>
              <a:endParaRPr/>
            </a:p>
          </p:txBody>
        </p:sp>
        <p:sp>
          <p:nvSpPr>
            <p:cNvPr id="321" name="object 321"/>
            <p:cNvSpPr/>
            <p:nvPr/>
          </p:nvSpPr>
          <p:spPr>
            <a:xfrm>
              <a:off x="4667595" y="4150336"/>
              <a:ext cx="26670" cy="49530"/>
            </a:xfrm>
            <a:custGeom>
              <a:avLst/>
              <a:gdLst/>
              <a:ahLst/>
              <a:cxnLst/>
              <a:rect l="l" t="t" r="r" b="b"/>
              <a:pathLst>
                <a:path w="26670" h="49529">
                  <a:moveTo>
                    <a:pt x="26107" y="0"/>
                  </a:moveTo>
                  <a:lnTo>
                    <a:pt x="0" y="0"/>
                  </a:lnTo>
                  <a:lnTo>
                    <a:pt x="0" y="48952"/>
                  </a:lnTo>
                  <a:lnTo>
                    <a:pt x="26107" y="48952"/>
                  </a:lnTo>
                  <a:lnTo>
                    <a:pt x="26107" y="0"/>
                  </a:lnTo>
                  <a:close/>
                </a:path>
              </a:pathLst>
            </a:custGeom>
            <a:solidFill>
              <a:srgbClr val="00FF00"/>
            </a:solidFill>
          </p:spPr>
          <p:txBody>
            <a:bodyPr wrap="square" lIns="0" tIns="0" rIns="0" bIns="0" rtlCol="0"/>
            <a:lstStyle/>
            <a:p>
              <a:endParaRPr/>
            </a:p>
          </p:txBody>
        </p:sp>
        <p:sp>
          <p:nvSpPr>
            <p:cNvPr id="322" name="object 322"/>
            <p:cNvSpPr/>
            <p:nvPr/>
          </p:nvSpPr>
          <p:spPr>
            <a:xfrm>
              <a:off x="4667595" y="4150336"/>
              <a:ext cx="26670" cy="49530"/>
            </a:xfrm>
            <a:custGeom>
              <a:avLst/>
              <a:gdLst/>
              <a:ahLst/>
              <a:cxnLst/>
              <a:rect l="l" t="t" r="r" b="b"/>
              <a:pathLst>
                <a:path w="26670" h="49529">
                  <a:moveTo>
                    <a:pt x="0" y="48952"/>
                  </a:moveTo>
                  <a:lnTo>
                    <a:pt x="26107" y="48952"/>
                  </a:lnTo>
                  <a:lnTo>
                    <a:pt x="26107" y="0"/>
                  </a:lnTo>
                  <a:lnTo>
                    <a:pt x="0" y="0"/>
                  </a:lnTo>
                  <a:lnTo>
                    <a:pt x="0" y="48952"/>
                  </a:lnTo>
                  <a:close/>
                </a:path>
                <a:path w="26670" h="49529">
                  <a:moveTo>
                    <a:pt x="0" y="48952"/>
                  </a:moveTo>
                  <a:lnTo>
                    <a:pt x="26062" y="48952"/>
                  </a:lnTo>
                </a:path>
                <a:path w="26670" h="49529">
                  <a:moveTo>
                    <a:pt x="26062" y="48952"/>
                  </a:moveTo>
                  <a:lnTo>
                    <a:pt x="26062" y="0"/>
                  </a:lnTo>
                </a:path>
                <a:path w="26670" h="49529">
                  <a:moveTo>
                    <a:pt x="26062" y="0"/>
                  </a:moveTo>
                  <a:lnTo>
                    <a:pt x="0" y="0"/>
                  </a:lnTo>
                </a:path>
                <a:path w="26670" h="49529">
                  <a:moveTo>
                    <a:pt x="0" y="0"/>
                  </a:moveTo>
                  <a:lnTo>
                    <a:pt x="0" y="48952"/>
                  </a:lnTo>
                </a:path>
              </a:pathLst>
            </a:custGeom>
            <a:ln w="10606">
              <a:solidFill>
                <a:srgbClr val="000000"/>
              </a:solidFill>
            </a:ln>
          </p:spPr>
          <p:txBody>
            <a:bodyPr wrap="square" lIns="0" tIns="0" rIns="0" bIns="0" rtlCol="0"/>
            <a:lstStyle/>
            <a:p>
              <a:endParaRPr/>
            </a:p>
          </p:txBody>
        </p:sp>
        <p:sp>
          <p:nvSpPr>
            <p:cNvPr id="323" name="object 323"/>
            <p:cNvSpPr/>
            <p:nvPr/>
          </p:nvSpPr>
          <p:spPr>
            <a:xfrm>
              <a:off x="5243001" y="4070380"/>
              <a:ext cx="26670" cy="128905"/>
            </a:xfrm>
            <a:custGeom>
              <a:avLst/>
              <a:gdLst/>
              <a:ahLst/>
              <a:cxnLst/>
              <a:rect l="l" t="t" r="r" b="b"/>
              <a:pathLst>
                <a:path w="26670" h="128904">
                  <a:moveTo>
                    <a:pt x="26379" y="0"/>
                  </a:moveTo>
                  <a:lnTo>
                    <a:pt x="0" y="0"/>
                  </a:lnTo>
                  <a:lnTo>
                    <a:pt x="0" y="128907"/>
                  </a:lnTo>
                  <a:lnTo>
                    <a:pt x="26379" y="128907"/>
                  </a:lnTo>
                  <a:lnTo>
                    <a:pt x="26379" y="0"/>
                  </a:lnTo>
                  <a:close/>
                </a:path>
              </a:pathLst>
            </a:custGeom>
            <a:solidFill>
              <a:srgbClr val="00FF00"/>
            </a:solidFill>
          </p:spPr>
          <p:txBody>
            <a:bodyPr wrap="square" lIns="0" tIns="0" rIns="0" bIns="0" rtlCol="0"/>
            <a:lstStyle/>
            <a:p>
              <a:endParaRPr/>
            </a:p>
          </p:txBody>
        </p:sp>
        <p:sp>
          <p:nvSpPr>
            <p:cNvPr id="324" name="object 324"/>
            <p:cNvSpPr/>
            <p:nvPr/>
          </p:nvSpPr>
          <p:spPr>
            <a:xfrm>
              <a:off x="5243001" y="4070380"/>
              <a:ext cx="26670" cy="128905"/>
            </a:xfrm>
            <a:custGeom>
              <a:avLst/>
              <a:gdLst/>
              <a:ahLst/>
              <a:cxnLst/>
              <a:rect l="l" t="t" r="r" b="b"/>
              <a:pathLst>
                <a:path w="26670" h="128904">
                  <a:moveTo>
                    <a:pt x="0" y="128907"/>
                  </a:moveTo>
                  <a:lnTo>
                    <a:pt x="26379" y="128907"/>
                  </a:lnTo>
                  <a:lnTo>
                    <a:pt x="26379" y="0"/>
                  </a:lnTo>
                  <a:lnTo>
                    <a:pt x="0" y="0"/>
                  </a:lnTo>
                  <a:lnTo>
                    <a:pt x="0" y="128907"/>
                  </a:lnTo>
                  <a:close/>
                </a:path>
                <a:path w="26670" h="128904">
                  <a:moveTo>
                    <a:pt x="0" y="128907"/>
                  </a:moveTo>
                  <a:lnTo>
                    <a:pt x="26402" y="128907"/>
                  </a:lnTo>
                </a:path>
                <a:path w="26670" h="128904">
                  <a:moveTo>
                    <a:pt x="26402" y="128907"/>
                  </a:moveTo>
                  <a:lnTo>
                    <a:pt x="26402" y="67"/>
                  </a:lnTo>
                </a:path>
                <a:path w="26670" h="128904">
                  <a:moveTo>
                    <a:pt x="26402" y="67"/>
                  </a:moveTo>
                  <a:lnTo>
                    <a:pt x="0" y="67"/>
                  </a:lnTo>
                </a:path>
                <a:path w="26670" h="128904">
                  <a:moveTo>
                    <a:pt x="0" y="67"/>
                  </a:moveTo>
                  <a:lnTo>
                    <a:pt x="0" y="128907"/>
                  </a:lnTo>
                </a:path>
              </a:pathLst>
            </a:custGeom>
            <a:ln w="10606">
              <a:solidFill>
                <a:srgbClr val="000000"/>
              </a:solidFill>
            </a:ln>
          </p:spPr>
          <p:txBody>
            <a:bodyPr wrap="square" lIns="0" tIns="0" rIns="0" bIns="0" rtlCol="0"/>
            <a:lstStyle/>
            <a:p>
              <a:endParaRPr/>
            </a:p>
          </p:txBody>
        </p:sp>
        <p:sp>
          <p:nvSpPr>
            <p:cNvPr id="325" name="object 325"/>
            <p:cNvSpPr/>
            <p:nvPr/>
          </p:nvSpPr>
          <p:spPr>
            <a:xfrm>
              <a:off x="5819540" y="4030403"/>
              <a:ext cx="25400" cy="168910"/>
            </a:xfrm>
            <a:custGeom>
              <a:avLst/>
              <a:gdLst/>
              <a:ahLst/>
              <a:cxnLst/>
              <a:rect l="l" t="t" r="r" b="b"/>
              <a:pathLst>
                <a:path w="25400" h="168910">
                  <a:moveTo>
                    <a:pt x="25291" y="0"/>
                  </a:moveTo>
                  <a:lnTo>
                    <a:pt x="0" y="0"/>
                  </a:lnTo>
                  <a:lnTo>
                    <a:pt x="0" y="168885"/>
                  </a:lnTo>
                  <a:lnTo>
                    <a:pt x="25291" y="168885"/>
                  </a:lnTo>
                  <a:lnTo>
                    <a:pt x="25291" y="0"/>
                  </a:lnTo>
                  <a:close/>
                </a:path>
              </a:pathLst>
            </a:custGeom>
            <a:solidFill>
              <a:srgbClr val="00FF00"/>
            </a:solidFill>
          </p:spPr>
          <p:txBody>
            <a:bodyPr wrap="square" lIns="0" tIns="0" rIns="0" bIns="0" rtlCol="0"/>
            <a:lstStyle/>
            <a:p>
              <a:endParaRPr/>
            </a:p>
          </p:txBody>
        </p:sp>
        <p:sp>
          <p:nvSpPr>
            <p:cNvPr id="326" name="object 326"/>
            <p:cNvSpPr/>
            <p:nvPr/>
          </p:nvSpPr>
          <p:spPr>
            <a:xfrm>
              <a:off x="5819540" y="4030403"/>
              <a:ext cx="25400" cy="168910"/>
            </a:xfrm>
            <a:custGeom>
              <a:avLst/>
              <a:gdLst/>
              <a:ahLst/>
              <a:cxnLst/>
              <a:rect l="l" t="t" r="r" b="b"/>
              <a:pathLst>
                <a:path w="25400" h="168910">
                  <a:moveTo>
                    <a:pt x="0" y="168885"/>
                  </a:moveTo>
                  <a:lnTo>
                    <a:pt x="25291" y="168885"/>
                  </a:lnTo>
                  <a:lnTo>
                    <a:pt x="25291" y="0"/>
                  </a:lnTo>
                  <a:lnTo>
                    <a:pt x="0" y="0"/>
                  </a:lnTo>
                  <a:lnTo>
                    <a:pt x="0" y="168885"/>
                  </a:lnTo>
                  <a:close/>
                </a:path>
                <a:path w="25400" h="168910">
                  <a:moveTo>
                    <a:pt x="0" y="168885"/>
                  </a:moveTo>
                  <a:lnTo>
                    <a:pt x="25268" y="168885"/>
                  </a:lnTo>
                </a:path>
                <a:path w="25400" h="168910">
                  <a:moveTo>
                    <a:pt x="25268" y="168885"/>
                  </a:moveTo>
                  <a:lnTo>
                    <a:pt x="25268" y="45"/>
                  </a:lnTo>
                </a:path>
                <a:path w="25400" h="168910">
                  <a:moveTo>
                    <a:pt x="25268" y="45"/>
                  </a:moveTo>
                  <a:lnTo>
                    <a:pt x="0" y="45"/>
                  </a:lnTo>
                </a:path>
                <a:path w="25400" h="168910">
                  <a:moveTo>
                    <a:pt x="0" y="45"/>
                  </a:moveTo>
                  <a:lnTo>
                    <a:pt x="0" y="168885"/>
                  </a:lnTo>
                </a:path>
              </a:pathLst>
            </a:custGeom>
            <a:ln w="10606">
              <a:solidFill>
                <a:srgbClr val="000000"/>
              </a:solidFill>
            </a:ln>
          </p:spPr>
          <p:txBody>
            <a:bodyPr wrap="square" lIns="0" tIns="0" rIns="0" bIns="0" rtlCol="0"/>
            <a:lstStyle/>
            <a:p>
              <a:endParaRPr/>
            </a:p>
          </p:txBody>
        </p:sp>
        <p:sp>
          <p:nvSpPr>
            <p:cNvPr id="327" name="object 327"/>
            <p:cNvSpPr/>
            <p:nvPr/>
          </p:nvSpPr>
          <p:spPr>
            <a:xfrm>
              <a:off x="6394493" y="4107094"/>
              <a:ext cx="25400" cy="92710"/>
            </a:xfrm>
            <a:custGeom>
              <a:avLst/>
              <a:gdLst/>
              <a:ahLst/>
              <a:cxnLst/>
              <a:rect l="l" t="t" r="r" b="b"/>
              <a:pathLst>
                <a:path w="25400" h="92710">
                  <a:moveTo>
                    <a:pt x="25291" y="0"/>
                  </a:moveTo>
                  <a:lnTo>
                    <a:pt x="0" y="0"/>
                  </a:lnTo>
                  <a:lnTo>
                    <a:pt x="0" y="92193"/>
                  </a:lnTo>
                  <a:lnTo>
                    <a:pt x="25291" y="92193"/>
                  </a:lnTo>
                  <a:lnTo>
                    <a:pt x="25291" y="0"/>
                  </a:lnTo>
                  <a:close/>
                </a:path>
              </a:pathLst>
            </a:custGeom>
            <a:solidFill>
              <a:srgbClr val="00FF00"/>
            </a:solidFill>
          </p:spPr>
          <p:txBody>
            <a:bodyPr wrap="square" lIns="0" tIns="0" rIns="0" bIns="0" rtlCol="0"/>
            <a:lstStyle/>
            <a:p>
              <a:endParaRPr/>
            </a:p>
          </p:txBody>
        </p:sp>
        <p:sp>
          <p:nvSpPr>
            <p:cNvPr id="328" name="object 328"/>
            <p:cNvSpPr/>
            <p:nvPr/>
          </p:nvSpPr>
          <p:spPr>
            <a:xfrm>
              <a:off x="6394493" y="4107094"/>
              <a:ext cx="25400" cy="92710"/>
            </a:xfrm>
            <a:custGeom>
              <a:avLst/>
              <a:gdLst/>
              <a:ahLst/>
              <a:cxnLst/>
              <a:rect l="l" t="t" r="r" b="b"/>
              <a:pathLst>
                <a:path w="25400" h="92710">
                  <a:moveTo>
                    <a:pt x="0" y="92193"/>
                  </a:moveTo>
                  <a:lnTo>
                    <a:pt x="25291" y="92193"/>
                  </a:lnTo>
                  <a:lnTo>
                    <a:pt x="25291" y="0"/>
                  </a:lnTo>
                  <a:lnTo>
                    <a:pt x="0" y="0"/>
                  </a:lnTo>
                  <a:lnTo>
                    <a:pt x="0" y="92193"/>
                  </a:lnTo>
                  <a:close/>
                </a:path>
                <a:path w="25400" h="92710">
                  <a:moveTo>
                    <a:pt x="0" y="92193"/>
                  </a:moveTo>
                  <a:lnTo>
                    <a:pt x="25268" y="92193"/>
                  </a:lnTo>
                </a:path>
                <a:path w="25400" h="92710">
                  <a:moveTo>
                    <a:pt x="25268" y="92193"/>
                  </a:moveTo>
                  <a:lnTo>
                    <a:pt x="25268" y="67"/>
                  </a:lnTo>
                </a:path>
                <a:path w="25400" h="92710">
                  <a:moveTo>
                    <a:pt x="25268" y="67"/>
                  </a:moveTo>
                  <a:lnTo>
                    <a:pt x="0" y="67"/>
                  </a:lnTo>
                </a:path>
                <a:path w="25400" h="92710">
                  <a:moveTo>
                    <a:pt x="0" y="67"/>
                  </a:moveTo>
                  <a:lnTo>
                    <a:pt x="0" y="92193"/>
                  </a:lnTo>
                </a:path>
              </a:pathLst>
            </a:custGeom>
            <a:ln w="10606">
              <a:solidFill>
                <a:srgbClr val="000000"/>
              </a:solidFill>
            </a:ln>
          </p:spPr>
          <p:txBody>
            <a:bodyPr wrap="square" lIns="0" tIns="0" rIns="0" bIns="0" rtlCol="0"/>
            <a:lstStyle/>
            <a:p>
              <a:endParaRPr/>
            </a:p>
          </p:txBody>
        </p:sp>
        <p:sp>
          <p:nvSpPr>
            <p:cNvPr id="329" name="object 329"/>
            <p:cNvSpPr/>
            <p:nvPr/>
          </p:nvSpPr>
          <p:spPr>
            <a:xfrm>
              <a:off x="6969899" y="3805223"/>
              <a:ext cx="26034" cy="394335"/>
            </a:xfrm>
            <a:custGeom>
              <a:avLst/>
              <a:gdLst/>
              <a:ahLst/>
              <a:cxnLst/>
              <a:rect l="l" t="t" r="r" b="b"/>
              <a:pathLst>
                <a:path w="26034" h="394335">
                  <a:moveTo>
                    <a:pt x="25563" y="0"/>
                  </a:moveTo>
                  <a:lnTo>
                    <a:pt x="0" y="0"/>
                  </a:lnTo>
                  <a:lnTo>
                    <a:pt x="0" y="394065"/>
                  </a:lnTo>
                  <a:lnTo>
                    <a:pt x="25563" y="394065"/>
                  </a:lnTo>
                  <a:lnTo>
                    <a:pt x="25563" y="0"/>
                  </a:lnTo>
                  <a:close/>
                </a:path>
              </a:pathLst>
            </a:custGeom>
            <a:solidFill>
              <a:srgbClr val="00FF00"/>
            </a:solidFill>
          </p:spPr>
          <p:txBody>
            <a:bodyPr wrap="square" lIns="0" tIns="0" rIns="0" bIns="0" rtlCol="0"/>
            <a:lstStyle/>
            <a:p>
              <a:endParaRPr/>
            </a:p>
          </p:txBody>
        </p:sp>
        <p:sp>
          <p:nvSpPr>
            <p:cNvPr id="330" name="object 330"/>
            <p:cNvSpPr/>
            <p:nvPr/>
          </p:nvSpPr>
          <p:spPr>
            <a:xfrm>
              <a:off x="6969899" y="3805223"/>
              <a:ext cx="26034" cy="394335"/>
            </a:xfrm>
            <a:custGeom>
              <a:avLst/>
              <a:gdLst/>
              <a:ahLst/>
              <a:cxnLst/>
              <a:rect l="l" t="t" r="r" b="b"/>
              <a:pathLst>
                <a:path w="26034" h="394335">
                  <a:moveTo>
                    <a:pt x="0" y="394065"/>
                  </a:moveTo>
                  <a:lnTo>
                    <a:pt x="25563" y="394065"/>
                  </a:lnTo>
                  <a:lnTo>
                    <a:pt x="25563" y="0"/>
                  </a:lnTo>
                  <a:lnTo>
                    <a:pt x="0" y="0"/>
                  </a:lnTo>
                  <a:lnTo>
                    <a:pt x="0" y="394065"/>
                  </a:lnTo>
                  <a:close/>
                </a:path>
                <a:path w="26034" h="394335">
                  <a:moveTo>
                    <a:pt x="0" y="394065"/>
                  </a:moveTo>
                  <a:lnTo>
                    <a:pt x="25608" y="394065"/>
                  </a:lnTo>
                </a:path>
                <a:path w="26034" h="394335">
                  <a:moveTo>
                    <a:pt x="25608" y="394065"/>
                  </a:moveTo>
                  <a:lnTo>
                    <a:pt x="25608" y="67"/>
                  </a:lnTo>
                </a:path>
                <a:path w="26034" h="394335">
                  <a:moveTo>
                    <a:pt x="25608" y="67"/>
                  </a:moveTo>
                  <a:lnTo>
                    <a:pt x="0" y="67"/>
                  </a:lnTo>
                </a:path>
                <a:path w="26034" h="394335">
                  <a:moveTo>
                    <a:pt x="0" y="67"/>
                  </a:moveTo>
                  <a:lnTo>
                    <a:pt x="0" y="394065"/>
                  </a:lnTo>
                </a:path>
              </a:pathLst>
            </a:custGeom>
            <a:ln w="10606">
              <a:solidFill>
                <a:srgbClr val="000000"/>
              </a:solidFill>
            </a:ln>
          </p:spPr>
          <p:txBody>
            <a:bodyPr wrap="square" lIns="0" tIns="0" rIns="0" bIns="0" rtlCol="0"/>
            <a:lstStyle/>
            <a:p>
              <a:endParaRPr/>
            </a:p>
          </p:txBody>
        </p:sp>
        <p:sp>
          <p:nvSpPr>
            <p:cNvPr id="331" name="object 331"/>
            <p:cNvSpPr/>
            <p:nvPr/>
          </p:nvSpPr>
          <p:spPr>
            <a:xfrm>
              <a:off x="7545645" y="4051615"/>
              <a:ext cx="25400" cy="147955"/>
            </a:xfrm>
            <a:custGeom>
              <a:avLst/>
              <a:gdLst/>
              <a:ahLst/>
              <a:cxnLst/>
              <a:rect l="l" t="t" r="r" b="b"/>
              <a:pathLst>
                <a:path w="25400" h="147954">
                  <a:moveTo>
                    <a:pt x="25291" y="0"/>
                  </a:moveTo>
                  <a:lnTo>
                    <a:pt x="0" y="0"/>
                  </a:lnTo>
                  <a:lnTo>
                    <a:pt x="0" y="147672"/>
                  </a:lnTo>
                  <a:lnTo>
                    <a:pt x="25291" y="147672"/>
                  </a:lnTo>
                  <a:lnTo>
                    <a:pt x="25291" y="0"/>
                  </a:lnTo>
                  <a:close/>
                </a:path>
              </a:pathLst>
            </a:custGeom>
            <a:solidFill>
              <a:srgbClr val="00FF00"/>
            </a:solidFill>
          </p:spPr>
          <p:txBody>
            <a:bodyPr wrap="square" lIns="0" tIns="0" rIns="0" bIns="0" rtlCol="0"/>
            <a:lstStyle/>
            <a:p>
              <a:endParaRPr/>
            </a:p>
          </p:txBody>
        </p:sp>
        <p:sp>
          <p:nvSpPr>
            <p:cNvPr id="332" name="object 332"/>
            <p:cNvSpPr/>
            <p:nvPr/>
          </p:nvSpPr>
          <p:spPr>
            <a:xfrm>
              <a:off x="7545645" y="4051615"/>
              <a:ext cx="25400" cy="147955"/>
            </a:xfrm>
            <a:custGeom>
              <a:avLst/>
              <a:gdLst/>
              <a:ahLst/>
              <a:cxnLst/>
              <a:rect l="l" t="t" r="r" b="b"/>
              <a:pathLst>
                <a:path w="25400" h="147954">
                  <a:moveTo>
                    <a:pt x="0" y="147672"/>
                  </a:moveTo>
                  <a:lnTo>
                    <a:pt x="25291" y="147672"/>
                  </a:lnTo>
                  <a:lnTo>
                    <a:pt x="25291" y="0"/>
                  </a:lnTo>
                  <a:lnTo>
                    <a:pt x="0" y="0"/>
                  </a:lnTo>
                  <a:lnTo>
                    <a:pt x="0" y="147672"/>
                  </a:lnTo>
                  <a:close/>
                </a:path>
                <a:path w="25400" h="147954">
                  <a:moveTo>
                    <a:pt x="0" y="147672"/>
                  </a:moveTo>
                  <a:lnTo>
                    <a:pt x="25268" y="147672"/>
                  </a:lnTo>
                </a:path>
                <a:path w="25400" h="147954">
                  <a:moveTo>
                    <a:pt x="25268" y="147672"/>
                  </a:moveTo>
                  <a:lnTo>
                    <a:pt x="25268" y="22"/>
                  </a:lnTo>
                </a:path>
                <a:path w="25400" h="147954">
                  <a:moveTo>
                    <a:pt x="25268" y="22"/>
                  </a:moveTo>
                  <a:lnTo>
                    <a:pt x="0" y="22"/>
                  </a:lnTo>
                </a:path>
                <a:path w="25400" h="147954">
                  <a:moveTo>
                    <a:pt x="0" y="22"/>
                  </a:moveTo>
                  <a:lnTo>
                    <a:pt x="0" y="147672"/>
                  </a:lnTo>
                </a:path>
              </a:pathLst>
            </a:custGeom>
            <a:ln w="10606">
              <a:solidFill>
                <a:srgbClr val="000000"/>
              </a:solidFill>
            </a:ln>
          </p:spPr>
          <p:txBody>
            <a:bodyPr wrap="square" lIns="0" tIns="0" rIns="0" bIns="0" rtlCol="0"/>
            <a:lstStyle/>
            <a:p>
              <a:endParaRPr/>
            </a:p>
          </p:txBody>
        </p:sp>
        <p:sp>
          <p:nvSpPr>
            <p:cNvPr id="333" name="object 333"/>
            <p:cNvSpPr/>
            <p:nvPr/>
          </p:nvSpPr>
          <p:spPr>
            <a:xfrm>
              <a:off x="8121391" y="4058142"/>
              <a:ext cx="25400" cy="141605"/>
            </a:xfrm>
            <a:custGeom>
              <a:avLst/>
              <a:gdLst/>
              <a:ahLst/>
              <a:cxnLst/>
              <a:rect l="l" t="t" r="r" b="b"/>
              <a:pathLst>
                <a:path w="25400" h="141604">
                  <a:moveTo>
                    <a:pt x="25291" y="0"/>
                  </a:moveTo>
                  <a:lnTo>
                    <a:pt x="0" y="0"/>
                  </a:lnTo>
                  <a:lnTo>
                    <a:pt x="0" y="141145"/>
                  </a:lnTo>
                  <a:lnTo>
                    <a:pt x="25291" y="141145"/>
                  </a:lnTo>
                  <a:lnTo>
                    <a:pt x="25291" y="0"/>
                  </a:lnTo>
                  <a:close/>
                </a:path>
              </a:pathLst>
            </a:custGeom>
            <a:solidFill>
              <a:srgbClr val="00FF00"/>
            </a:solidFill>
          </p:spPr>
          <p:txBody>
            <a:bodyPr wrap="square" lIns="0" tIns="0" rIns="0" bIns="0" rtlCol="0"/>
            <a:lstStyle/>
            <a:p>
              <a:endParaRPr/>
            </a:p>
          </p:txBody>
        </p:sp>
        <p:sp>
          <p:nvSpPr>
            <p:cNvPr id="334" name="object 334"/>
            <p:cNvSpPr/>
            <p:nvPr/>
          </p:nvSpPr>
          <p:spPr>
            <a:xfrm>
              <a:off x="8121391" y="4058142"/>
              <a:ext cx="25400" cy="141605"/>
            </a:xfrm>
            <a:custGeom>
              <a:avLst/>
              <a:gdLst/>
              <a:ahLst/>
              <a:cxnLst/>
              <a:rect l="l" t="t" r="r" b="b"/>
              <a:pathLst>
                <a:path w="25400" h="141604">
                  <a:moveTo>
                    <a:pt x="0" y="141145"/>
                  </a:moveTo>
                  <a:lnTo>
                    <a:pt x="25291" y="141145"/>
                  </a:lnTo>
                  <a:lnTo>
                    <a:pt x="25291" y="0"/>
                  </a:lnTo>
                  <a:lnTo>
                    <a:pt x="0" y="0"/>
                  </a:lnTo>
                  <a:lnTo>
                    <a:pt x="0" y="141145"/>
                  </a:lnTo>
                  <a:close/>
                </a:path>
                <a:path w="25400" h="141604">
                  <a:moveTo>
                    <a:pt x="0" y="141145"/>
                  </a:moveTo>
                  <a:lnTo>
                    <a:pt x="25268" y="141145"/>
                  </a:lnTo>
                </a:path>
                <a:path w="25400" h="141604">
                  <a:moveTo>
                    <a:pt x="25268" y="141145"/>
                  </a:moveTo>
                  <a:lnTo>
                    <a:pt x="25268" y="67"/>
                  </a:lnTo>
                </a:path>
                <a:path w="25400" h="141604">
                  <a:moveTo>
                    <a:pt x="25268" y="67"/>
                  </a:moveTo>
                  <a:lnTo>
                    <a:pt x="0" y="67"/>
                  </a:lnTo>
                </a:path>
                <a:path w="25400" h="141604">
                  <a:moveTo>
                    <a:pt x="0" y="67"/>
                  </a:moveTo>
                  <a:lnTo>
                    <a:pt x="0" y="141145"/>
                  </a:lnTo>
                </a:path>
              </a:pathLst>
            </a:custGeom>
            <a:ln w="10606">
              <a:solidFill>
                <a:srgbClr val="000000"/>
              </a:solidFill>
            </a:ln>
          </p:spPr>
          <p:txBody>
            <a:bodyPr wrap="square" lIns="0" tIns="0" rIns="0" bIns="0" rtlCol="0"/>
            <a:lstStyle/>
            <a:p>
              <a:endParaRPr/>
            </a:p>
          </p:txBody>
        </p:sp>
        <p:sp>
          <p:nvSpPr>
            <p:cNvPr id="335" name="object 335"/>
            <p:cNvSpPr/>
            <p:nvPr/>
          </p:nvSpPr>
          <p:spPr>
            <a:xfrm>
              <a:off x="8697024" y="1763916"/>
              <a:ext cx="25400" cy="2435860"/>
            </a:xfrm>
            <a:custGeom>
              <a:avLst/>
              <a:gdLst/>
              <a:ahLst/>
              <a:cxnLst/>
              <a:rect l="l" t="t" r="r" b="b"/>
              <a:pathLst>
                <a:path w="25400" h="2435860">
                  <a:moveTo>
                    <a:pt x="25291" y="0"/>
                  </a:moveTo>
                  <a:lnTo>
                    <a:pt x="0" y="0"/>
                  </a:lnTo>
                  <a:lnTo>
                    <a:pt x="0" y="2435371"/>
                  </a:lnTo>
                  <a:lnTo>
                    <a:pt x="25291" y="2435371"/>
                  </a:lnTo>
                  <a:lnTo>
                    <a:pt x="25291" y="0"/>
                  </a:lnTo>
                  <a:close/>
                </a:path>
              </a:pathLst>
            </a:custGeom>
            <a:solidFill>
              <a:srgbClr val="00FF00"/>
            </a:solidFill>
          </p:spPr>
          <p:txBody>
            <a:bodyPr wrap="square" lIns="0" tIns="0" rIns="0" bIns="0" rtlCol="0"/>
            <a:lstStyle/>
            <a:p>
              <a:endParaRPr/>
            </a:p>
          </p:txBody>
        </p:sp>
        <p:sp>
          <p:nvSpPr>
            <p:cNvPr id="336" name="object 336"/>
            <p:cNvSpPr/>
            <p:nvPr/>
          </p:nvSpPr>
          <p:spPr>
            <a:xfrm>
              <a:off x="8697024" y="1763916"/>
              <a:ext cx="25400" cy="2435860"/>
            </a:xfrm>
            <a:custGeom>
              <a:avLst/>
              <a:gdLst/>
              <a:ahLst/>
              <a:cxnLst/>
              <a:rect l="l" t="t" r="r" b="b"/>
              <a:pathLst>
                <a:path w="25400" h="2435860">
                  <a:moveTo>
                    <a:pt x="0" y="2435371"/>
                  </a:moveTo>
                  <a:lnTo>
                    <a:pt x="25291" y="2435371"/>
                  </a:lnTo>
                  <a:lnTo>
                    <a:pt x="25291" y="0"/>
                  </a:lnTo>
                  <a:lnTo>
                    <a:pt x="0" y="0"/>
                  </a:lnTo>
                  <a:lnTo>
                    <a:pt x="0" y="2435371"/>
                  </a:lnTo>
                  <a:close/>
                </a:path>
                <a:path w="25400" h="2435860">
                  <a:moveTo>
                    <a:pt x="0" y="2435371"/>
                  </a:moveTo>
                  <a:lnTo>
                    <a:pt x="25382" y="2435371"/>
                  </a:lnTo>
                </a:path>
                <a:path w="25400" h="2435860">
                  <a:moveTo>
                    <a:pt x="25382" y="2435371"/>
                  </a:moveTo>
                  <a:lnTo>
                    <a:pt x="25382" y="0"/>
                  </a:lnTo>
                </a:path>
                <a:path w="25400" h="2435860">
                  <a:moveTo>
                    <a:pt x="25382" y="0"/>
                  </a:moveTo>
                  <a:lnTo>
                    <a:pt x="0" y="0"/>
                  </a:lnTo>
                </a:path>
                <a:path w="25400" h="2435860">
                  <a:moveTo>
                    <a:pt x="0" y="0"/>
                  </a:moveTo>
                  <a:lnTo>
                    <a:pt x="0" y="2435371"/>
                  </a:lnTo>
                </a:path>
              </a:pathLst>
            </a:custGeom>
            <a:ln w="10606">
              <a:solidFill>
                <a:srgbClr val="000000"/>
              </a:solidFill>
            </a:ln>
          </p:spPr>
          <p:txBody>
            <a:bodyPr wrap="square" lIns="0" tIns="0" rIns="0" bIns="0" rtlCol="0"/>
            <a:lstStyle/>
            <a:p>
              <a:endParaRPr/>
            </a:p>
          </p:txBody>
        </p:sp>
        <p:sp>
          <p:nvSpPr>
            <p:cNvPr id="337" name="object 337"/>
            <p:cNvSpPr/>
            <p:nvPr/>
          </p:nvSpPr>
          <p:spPr>
            <a:xfrm>
              <a:off x="9272543" y="969803"/>
              <a:ext cx="26034" cy="3229610"/>
            </a:xfrm>
            <a:custGeom>
              <a:avLst/>
              <a:gdLst/>
              <a:ahLst/>
              <a:cxnLst/>
              <a:rect l="l" t="t" r="r" b="b"/>
              <a:pathLst>
                <a:path w="26034" h="3229610">
                  <a:moveTo>
                    <a:pt x="25563" y="0"/>
                  </a:moveTo>
                  <a:lnTo>
                    <a:pt x="0" y="0"/>
                  </a:lnTo>
                  <a:lnTo>
                    <a:pt x="0" y="3229484"/>
                  </a:lnTo>
                  <a:lnTo>
                    <a:pt x="25563" y="3229484"/>
                  </a:lnTo>
                  <a:lnTo>
                    <a:pt x="25563" y="0"/>
                  </a:lnTo>
                  <a:close/>
                </a:path>
              </a:pathLst>
            </a:custGeom>
            <a:solidFill>
              <a:srgbClr val="00FF00"/>
            </a:solidFill>
          </p:spPr>
          <p:txBody>
            <a:bodyPr wrap="square" lIns="0" tIns="0" rIns="0" bIns="0" rtlCol="0"/>
            <a:lstStyle/>
            <a:p>
              <a:endParaRPr/>
            </a:p>
          </p:txBody>
        </p:sp>
        <p:sp>
          <p:nvSpPr>
            <p:cNvPr id="338" name="object 338"/>
            <p:cNvSpPr/>
            <p:nvPr/>
          </p:nvSpPr>
          <p:spPr>
            <a:xfrm>
              <a:off x="9272543" y="969803"/>
              <a:ext cx="26034" cy="3229610"/>
            </a:xfrm>
            <a:custGeom>
              <a:avLst/>
              <a:gdLst/>
              <a:ahLst/>
              <a:cxnLst/>
              <a:rect l="l" t="t" r="r" b="b"/>
              <a:pathLst>
                <a:path w="26034" h="3229610">
                  <a:moveTo>
                    <a:pt x="0" y="3229484"/>
                  </a:moveTo>
                  <a:lnTo>
                    <a:pt x="25563" y="3229484"/>
                  </a:lnTo>
                  <a:lnTo>
                    <a:pt x="25563" y="0"/>
                  </a:lnTo>
                  <a:lnTo>
                    <a:pt x="0" y="0"/>
                  </a:lnTo>
                  <a:lnTo>
                    <a:pt x="0" y="3229484"/>
                  </a:lnTo>
                  <a:close/>
                </a:path>
                <a:path w="26034" h="3229610">
                  <a:moveTo>
                    <a:pt x="0" y="3229484"/>
                  </a:moveTo>
                  <a:lnTo>
                    <a:pt x="25495" y="3229484"/>
                  </a:lnTo>
                </a:path>
                <a:path w="26034" h="3229610">
                  <a:moveTo>
                    <a:pt x="25495" y="3229484"/>
                  </a:moveTo>
                  <a:lnTo>
                    <a:pt x="25495" y="0"/>
                  </a:lnTo>
                </a:path>
                <a:path w="26034" h="3229610">
                  <a:moveTo>
                    <a:pt x="25495" y="0"/>
                  </a:moveTo>
                  <a:lnTo>
                    <a:pt x="0" y="0"/>
                  </a:lnTo>
                </a:path>
                <a:path w="26034" h="3229610">
                  <a:moveTo>
                    <a:pt x="0" y="0"/>
                  </a:moveTo>
                  <a:lnTo>
                    <a:pt x="0" y="3229484"/>
                  </a:lnTo>
                </a:path>
              </a:pathLst>
            </a:custGeom>
            <a:ln w="10606">
              <a:solidFill>
                <a:srgbClr val="000000"/>
              </a:solidFill>
            </a:ln>
          </p:spPr>
          <p:txBody>
            <a:bodyPr wrap="square" lIns="0" tIns="0" rIns="0" bIns="0" rtlCol="0"/>
            <a:lstStyle/>
            <a:p>
              <a:endParaRPr/>
            </a:p>
          </p:txBody>
        </p:sp>
        <p:sp>
          <p:nvSpPr>
            <p:cNvPr id="339" name="object 339"/>
            <p:cNvSpPr/>
            <p:nvPr/>
          </p:nvSpPr>
          <p:spPr>
            <a:xfrm>
              <a:off x="9848289" y="3359758"/>
              <a:ext cx="26670" cy="840105"/>
            </a:xfrm>
            <a:custGeom>
              <a:avLst/>
              <a:gdLst/>
              <a:ahLst/>
              <a:cxnLst/>
              <a:rect l="l" t="t" r="r" b="b"/>
              <a:pathLst>
                <a:path w="26670" h="840104">
                  <a:moveTo>
                    <a:pt x="26107" y="0"/>
                  </a:moveTo>
                  <a:lnTo>
                    <a:pt x="0" y="0"/>
                  </a:lnTo>
                  <a:lnTo>
                    <a:pt x="0" y="839530"/>
                  </a:lnTo>
                  <a:lnTo>
                    <a:pt x="26107" y="839530"/>
                  </a:lnTo>
                  <a:lnTo>
                    <a:pt x="26107" y="0"/>
                  </a:lnTo>
                  <a:close/>
                </a:path>
              </a:pathLst>
            </a:custGeom>
            <a:solidFill>
              <a:srgbClr val="00FF00"/>
            </a:solidFill>
          </p:spPr>
          <p:txBody>
            <a:bodyPr wrap="square" lIns="0" tIns="0" rIns="0" bIns="0" rtlCol="0"/>
            <a:lstStyle/>
            <a:p>
              <a:endParaRPr/>
            </a:p>
          </p:txBody>
        </p:sp>
        <p:sp>
          <p:nvSpPr>
            <p:cNvPr id="340" name="object 340"/>
            <p:cNvSpPr/>
            <p:nvPr/>
          </p:nvSpPr>
          <p:spPr>
            <a:xfrm>
              <a:off x="9848289" y="3359758"/>
              <a:ext cx="26670" cy="840105"/>
            </a:xfrm>
            <a:custGeom>
              <a:avLst/>
              <a:gdLst/>
              <a:ahLst/>
              <a:cxnLst/>
              <a:rect l="l" t="t" r="r" b="b"/>
              <a:pathLst>
                <a:path w="26670" h="840104">
                  <a:moveTo>
                    <a:pt x="0" y="839530"/>
                  </a:moveTo>
                  <a:lnTo>
                    <a:pt x="26107" y="839530"/>
                  </a:lnTo>
                  <a:lnTo>
                    <a:pt x="26107" y="0"/>
                  </a:lnTo>
                  <a:lnTo>
                    <a:pt x="0" y="0"/>
                  </a:lnTo>
                  <a:lnTo>
                    <a:pt x="0" y="839530"/>
                  </a:lnTo>
                  <a:close/>
                </a:path>
                <a:path w="26670" h="840104">
                  <a:moveTo>
                    <a:pt x="0" y="839530"/>
                  </a:moveTo>
                  <a:lnTo>
                    <a:pt x="26062" y="839530"/>
                  </a:lnTo>
                </a:path>
                <a:path w="26670" h="840104">
                  <a:moveTo>
                    <a:pt x="26062" y="839530"/>
                  </a:moveTo>
                  <a:lnTo>
                    <a:pt x="26062" y="90"/>
                  </a:lnTo>
                </a:path>
                <a:path w="26670" h="840104">
                  <a:moveTo>
                    <a:pt x="26062" y="90"/>
                  </a:moveTo>
                  <a:lnTo>
                    <a:pt x="0" y="90"/>
                  </a:lnTo>
                </a:path>
                <a:path w="26670" h="840104">
                  <a:moveTo>
                    <a:pt x="0" y="90"/>
                  </a:moveTo>
                  <a:lnTo>
                    <a:pt x="0" y="839530"/>
                  </a:lnTo>
                </a:path>
              </a:pathLst>
            </a:custGeom>
            <a:ln w="10606">
              <a:solidFill>
                <a:srgbClr val="000000"/>
              </a:solidFill>
            </a:ln>
          </p:spPr>
          <p:txBody>
            <a:bodyPr wrap="square" lIns="0" tIns="0" rIns="0" bIns="0" rtlCol="0"/>
            <a:lstStyle/>
            <a:p>
              <a:endParaRPr/>
            </a:p>
          </p:txBody>
        </p:sp>
        <p:sp>
          <p:nvSpPr>
            <p:cNvPr id="341" name="object 341"/>
            <p:cNvSpPr/>
            <p:nvPr/>
          </p:nvSpPr>
          <p:spPr>
            <a:xfrm>
              <a:off x="10423922" y="4073644"/>
              <a:ext cx="26670" cy="125730"/>
            </a:xfrm>
            <a:custGeom>
              <a:avLst/>
              <a:gdLst/>
              <a:ahLst/>
              <a:cxnLst/>
              <a:rect l="l" t="t" r="r" b="b"/>
              <a:pathLst>
                <a:path w="26670" h="125729">
                  <a:moveTo>
                    <a:pt x="26107" y="0"/>
                  </a:moveTo>
                  <a:lnTo>
                    <a:pt x="0" y="0"/>
                  </a:lnTo>
                  <a:lnTo>
                    <a:pt x="0" y="125643"/>
                  </a:lnTo>
                  <a:lnTo>
                    <a:pt x="26107" y="125643"/>
                  </a:lnTo>
                  <a:lnTo>
                    <a:pt x="26107" y="0"/>
                  </a:lnTo>
                  <a:close/>
                </a:path>
              </a:pathLst>
            </a:custGeom>
            <a:solidFill>
              <a:srgbClr val="00FF00"/>
            </a:solidFill>
          </p:spPr>
          <p:txBody>
            <a:bodyPr wrap="square" lIns="0" tIns="0" rIns="0" bIns="0" rtlCol="0"/>
            <a:lstStyle/>
            <a:p>
              <a:endParaRPr/>
            </a:p>
          </p:txBody>
        </p:sp>
        <p:sp>
          <p:nvSpPr>
            <p:cNvPr id="342" name="object 342"/>
            <p:cNvSpPr/>
            <p:nvPr/>
          </p:nvSpPr>
          <p:spPr>
            <a:xfrm>
              <a:off x="10423922" y="4073644"/>
              <a:ext cx="26670" cy="125730"/>
            </a:xfrm>
            <a:custGeom>
              <a:avLst/>
              <a:gdLst/>
              <a:ahLst/>
              <a:cxnLst/>
              <a:rect l="l" t="t" r="r" b="b"/>
              <a:pathLst>
                <a:path w="26670" h="125729">
                  <a:moveTo>
                    <a:pt x="0" y="125643"/>
                  </a:moveTo>
                  <a:lnTo>
                    <a:pt x="26107" y="125643"/>
                  </a:lnTo>
                  <a:lnTo>
                    <a:pt x="26107" y="0"/>
                  </a:lnTo>
                  <a:lnTo>
                    <a:pt x="0" y="0"/>
                  </a:lnTo>
                  <a:lnTo>
                    <a:pt x="0" y="125643"/>
                  </a:lnTo>
                  <a:close/>
                </a:path>
                <a:path w="26670" h="125729">
                  <a:moveTo>
                    <a:pt x="0" y="125643"/>
                  </a:moveTo>
                  <a:lnTo>
                    <a:pt x="26175" y="125643"/>
                  </a:lnTo>
                </a:path>
                <a:path w="26670" h="125729">
                  <a:moveTo>
                    <a:pt x="26175" y="125643"/>
                  </a:moveTo>
                  <a:lnTo>
                    <a:pt x="26175" y="90"/>
                  </a:lnTo>
                </a:path>
                <a:path w="26670" h="125729">
                  <a:moveTo>
                    <a:pt x="26175" y="90"/>
                  </a:moveTo>
                  <a:lnTo>
                    <a:pt x="0" y="90"/>
                  </a:lnTo>
                </a:path>
                <a:path w="26670" h="125729">
                  <a:moveTo>
                    <a:pt x="0" y="90"/>
                  </a:moveTo>
                  <a:lnTo>
                    <a:pt x="0" y="125643"/>
                  </a:lnTo>
                </a:path>
              </a:pathLst>
            </a:custGeom>
            <a:ln w="10606">
              <a:solidFill>
                <a:srgbClr val="000000"/>
              </a:solidFill>
            </a:ln>
          </p:spPr>
          <p:txBody>
            <a:bodyPr wrap="square" lIns="0" tIns="0" rIns="0" bIns="0" rtlCol="0"/>
            <a:lstStyle/>
            <a:p>
              <a:endParaRPr/>
            </a:p>
          </p:txBody>
        </p:sp>
        <p:sp>
          <p:nvSpPr>
            <p:cNvPr id="343" name="object 343"/>
            <p:cNvSpPr/>
            <p:nvPr/>
          </p:nvSpPr>
          <p:spPr>
            <a:xfrm>
              <a:off x="11000461" y="3940657"/>
              <a:ext cx="25400" cy="259079"/>
            </a:xfrm>
            <a:custGeom>
              <a:avLst/>
              <a:gdLst/>
              <a:ahLst/>
              <a:cxnLst/>
              <a:rect l="l" t="t" r="r" b="b"/>
              <a:pathLst>
                <a:path w="25400" h="259079">
                  <a:moveTo>
                    <a:pt x="25292" y="0"/>
                  </a:moveTo>
                  <a:lnTo>
                    <a:pt x="0" y="0"/>
                  </a:lnTo>
                  <a:lnTo>
                    <a:pt x="0" y="258630"/>
                  </a:lnTo>
                  <a:lnTo>
                    <a:pt x="25292" y="258630"/>
                  </a:lnTo>
                  <a:lnTo>
                    <a:pt x="25292" y="0"/>
                  </a:lnTo>
                  <a:close/>
                </a:path>
              </a:pathLst>
            </a:custGeom>
            <a:solidFill>
              <a:srgbClr val="00FF00"/>
            </a:solidFill>
          </p:spPr>
          <p:txBody>
            <a:bodyPr wrap="square" lIns="0" tIns="0" rIns="0" bIns="0" rtlCol="0"/>
            <a:lstStyle/>
            <a:p>
              <a:endParaRPr/>
            </a:p>
          </p:txBody>
        </p:sp>
        <p:sp>
          <p:nvSpPr>
            <p:cNvPr id="344" name="object 344"/>
            <p:cNvSpPr/>
            <p:nvPr/>
          </p:nvSpPr>
          <p:spPr>
            <a:xfrm>
              <a:off x="11000461" y="3940657"/>
              <a:ext cx="25400" cy="259079"/>
            </a:xfrm>
            <a:custGeom>
              <a:avLst/>
              <a:gdLst/>
              <a:ahLst/>
              <a:cxnLst/>
              <a:rect l="l" t="t" r="r" b="b"/>
              <a:pathLst>
                <a:path w="25400" h="259079">
                  <a:moveTo>
                    <a:pt x="0" y="258630"/>
                  </a:moveTo>
                  <a:lnTo>
                    <a:pt x="25292" y="258630"/>
                  </a:lnTo>
                  <a:lnTo>
                    <a:pt x="25292" y="0"/>
                  </a:lnTo>
                  <a:lnTo>
                    <a:pt x="0" y="0"/>
                  </a:lnTo>
                  <a:lnTo>
                    <a:pt x="0" y="258630"/>
                  </a:lnTo>
                  <a:close/>
                </a:path>
                <a:path w="25400" h="259079">
                  <a:moveTo>
                    <a:pt x="0" y="258630"/>
                  </a:moveTo>
                  <a:lnTo>
                    <a:pt x="25382" y="258630"/>
                  </a:lnTo>
                </a:path>
                <a:path w="25400" h="259079">
                  <a:moveTo>
                    <a:pt x="25382" y="258630"/>
                  </a:moveTo>
                  <a:lnTo>
                    <a:pt x="25382" y="45"/>
                  </a:lnTo>
                </a:path>
                <a:path w="25400" h="259079">
                  <a:moveTo>
                    <a:pt x="25382" y="45"/>
                  </a:moveTo>
                  <a:lnTo>
                    <a:pt x="0" y="45"/>
                  </a:lnTo>
                </a:path>
                <a:path w="25400" h="259079">
                  <a:moveTo>
                    <a:pt x="0" y="45"/>
                  </a:moveTo>
                  <a:lnTo>
                    <a:pt x="0" y="258630"/>
                  </a:lnTo>
                </a:path>
              </a:pathLst>
            </a:custGeom>
            <a:ln w="10606">
              <a:solidFill>
                <a:srgbClr val="000000"/>
              </a:solidFill>
            </a:ln>
          </p:spPr>
          <p:txBody>
            <a:bodyPr wrap="square" lIns="0" tIns="0" rIns="0" bIns="0" rtlCol="0"/>
            <a:lstStyle/>
            <a:p>
              <a:endParaRPr/>
            </a:p>
          </p:txBody>
        </p:sp>
        <p:sp>
          <p:nvSpPr>
            <p:cNvPr id="345" name="object 345"/>
            <p:cNvSpPr/>
            <p:nvPr/>
          </p:nvSpPr>
          <p:spPr>
            <a:xfrm>
              <a:off x="1814474" y="4100567"/>
              <a:ext cx="25400" cy="99060"/>
            </a:xfrm>
            <a:custGeom>
              <a:avLst/>
              <a:gdLst/>
              <a:ahLst/>
              <a:cxnLst/>
              <a:rect l="l" t="t" r="r" b="b"/>
              <a:pathLst>
                <a:path w="25400" h="99060">
                  <a:moveTo>
                    <a:pt x="25291" y="0"/>
                  </a:moveTo>
                  <a:lnTo>
                    <a:pt x="0" y="0"/>
                  </a:lnTo>
                  <a:lnTo>
                    <a:pt x="0" y="98720"/>
                  </a:lnTo>
                  <a:lnTo>
                    <a:pt x="25291" y="98720"/>
                  </a:lnTo>
                  <a:lnTo>
                    <a:pt x="25291" y="0"/>
                  </a:lnTo>
                  <a:close/>
                </a:path>
              </a:pathLst>
            </a:custGeom>
            <a:solidFill>
              <a:srgbClr val="0000FF"/>
            </a:solidFill>
          </p:spPr>
          <p:txBody>
            <a:bodyPr wrap="square" lIns="0" tIns="0" rIns="0" bIns="0" rtlCol="0"/>
            <a:lstStyle/>
            <a:p>
              <a:endParaRPr/>
            </a:p>
          </p:txBody>
        </p:sp>
        <p:sp>
          <p:nvSpPr>
            <p:cNvPr id="346" name="object 346"/>
            <p:cNvSpPr/>
            <p:nvPr/>
          </p:nvSpPr>
          <p:spPr>
            <a:xfrm>
              <a:off x="1814474" y="4100567"/>
              <a:ext cx="25400" cy="99060"/>
            </a:xfrm>
            <a:custGeom>
              <a:avLst/>
              <a:gdLst/>
              <a:ahLst/>
              <a:cxnLst/>
              <a:rect l="l" t="t" r="r" b="b"/>
              <a:pathLst>
                <a:path w="25400" h="99060">
                  <a:moveTo>
                    <a:pt x="0" y="98720"/>
                  </a:moveTo>
                  <a:lnTo>
                    <a:pt x="25291" y="98720"/>
                  </a:lnTo>
                  <a:lnTo>
                    <a:pt x="25291" y="0"/>
                  </a:lnTo>
                  <a:lnTo>
                    <a:pt x="0" y="0"/>
                  </a:lnTo>
                  <a:lnTo>
                    <a:pt x="0" y="98720"/>
                  </a:lnTo>
                  <a:close/>
                </a:path>
                <a:path w="25400" h="99060">
                  <a:moveTo>
                    <a:pt x="0" y="98720"/>
                  </a:moveTo>
                  <a:lnTo>
                    <a:pt x="25268" y="98720"/>
                  </a:lnTo>
                </a:path>
                <a:path w="25400" h="99060">
                  <a:moveTo>
                    <a:pt x="25268" y="98720"/>
                  </a:moveTo>
                  <a:lnTo>
                    <a:pt x="25268" y="22"/>
                  </a:lnTo>
                </a:path>
                <a:path w="25400" h="99060">
                  <a:moveTo>
                    <a:pt x="25268" y="22"/>
                  </a:moveTo>
                  <a:lnTo>
                    <a:pt x="0" y="22"/>
                  </a:lnTo>
                </a:path>
                <a:path w="25400" h="99060">
                  <a:moveTo>
                    <a:pt x="0" y="22"/>
                  </a:moveTo>
                  <a:lnTo>
                    <a:pt x="0" y="98720"/>
                  </a:lnTo>
                </a:path>
              </a:pathLst>
            </a:custGeom>
            <a:ln w="10606">
              <a:solidFill>
                <a:srgbClr val="000000"/>
              </a:solidFill>
            </a:ln>
          </p:spPr>
          <p:txBody>
            <a:bodyPr wrap="square" lIns="0" tIns="0" rIns="0" bIns="0" rtlCol="0"/>
            <a:lstStyle/>
            <a:p>
              <a:endParaRPr/>
            </a:p>
          </p:txBody>
        </p:sp>
        <p:sp>
          <p:nvSpPr>
            <p:cNvPr id="347" name="object 347"/>
            <p:cNvSpPr/>
            <p:nvPr/>
          </p:nvSpPr>
          <p:spPr>
            <a:xfrm>
              <a:off x="2390220" y="4085882"/>
              <a:ext cx="25400" cy="113664"/>
            </a:xfrm>
            <a:custGeom>
              <a:avLst/>
              <a:gdLst/>
              <a:ahLst/>
              <a:cxnLst/>
              <a:rect l="l" t="t" r="r" b="b"/>
              <a:pathLst>
                <a:path w="25400" h="113664">
                  <a:moveTo>
                    <a:pt x="25291" y="0"/>
                  </a:moveTo>
                  <a:lnTo>
                    <a:pt x="0" y="0"/>
                  </a:lnTo>
                  <a:lnTo>
                    <a:pt x="0" y="113405"/>
                  </a:lnTo>
                  <a:lnTo>
                    <a:pt x="25291" y="113405"/>
                  </a:lnTo>
                  <a:lnTo>
                    <a:pt x="25291" y="0"/>
                  </a:lnTo>
                  <a:close/>
                </a:path>
              </a:pathLst>
            </a:custGeom>
            <a:solidFill>
              <a:srgbClr val="0000FF"/>
            </a:solidFill>
          </p:spPr>
          <p:txBody>
            <a:bodyPr wrap="square" lIns="0" tIns="0" rIns="0" bIns="0" rtlCol="0"/>
            <a:lstStyle/>
            <a:p>
              <a:endParaRPr/>
            </a:p>
          </p:txBody>
        </p:sp>
        <p:sp>
          <p:nvSpPr>
            <p:cNvPr id="348" name="object 348"/>
            <p:cNvSpPr/>
            <p:nvPr/>
          </p:nvSpPr>
          <p:spPr>
            <a:xfrm>
              <a:off x="2390220" y="4085882"/>
              <a:ext cx="25400" cy="113664"/>
            </a:xfrm>
            <a:custGeom>
              <a:avLst/>
              <a:gdLst/>
              <a:ahLst/>
              <a:cxnLst/>
              <a:rect l="l" t="t" r="r" b="b"/>
              <a:pathLst>
                <a:path w="25400" h="113664">
                  <a:moveTo>
                    <a:pt x="0" y="113405"/>
                  </a:moveTo>
                  <a:lnTo>
                    <a:pt x="25291" y="113405"/>
                  </a:lnTo>
                  <a:lnTo>
                    <a:pt x="25291" y="0"/>
                  </a:lnTo>
                  <a:lnTo>
                    <a:pt x="0" y="0"/>
                  </a:lnTo>
                  <a:lnTo>
                    <a:pt x="0" y="113405"/>
                  </a:lnTo>
                  <a:close/>
                </a:path>
                <a:path w="25400" h="113664">
                  <a:moveTo>
                    <a:pt x="0" y="113405"/>
                  </a:moveTo>
                  <a:lnTo>
                    <a:pt x="25268" y="113405"/>
                  </a:lnTo>
                </a:path>
                <a:path w="25400" h="113664">
                  <a:moveTo>
                    <a:pt x="25268" y="113405"/>
                  </a:moveTo>
                  <a:lnTo>
                    <a:pt x="25268" y="90"/>
                  </a:lnTo>
                </a:path>
                <a:path w="25400" h="113664">
                  <a:moveTo>
                    <a:pt x="25268" y="90"/>
                  </a:moveTo>
                  <a:lnTo>
                    <a:pt x="0" y="90"/>
                  </a:lnTo>
                </a:path>
                <a:path w="25400" h="113664">
                  <a:moveTo>
                    <a:pt x="0" y="90"/>
                  </a:moveTo>
                  <a:lnTo>
                    <a:pt x="0" y="113405"/>
                  </a:lnTo>
                </a:path>
              </a:pathLst>
            </a:custGeom>
            <a:ln w="10606">
              <a:solidFill>
                <a:srgbClr val="000000"/>
              </a:solidFill>
            </a:ln>
          </p:spPr>
          <p:txBody>
            <a:bodyPr wrap="square" lIns="0" tIns="0" rIns="0" bIns="0" rtlCol="0"/>
            <a:lstStyle/>
            <a:p>
              <a:endParaRPr/>
            </a:p>
          </p:txBody>
        </p:sp>
        <p:sp>
          <p:nvSpPr>
            <p:cNvPr id="349" name="object 349"/>
            <p:cNvSpPr/>
            <p:nvPr/>
          </p:nvSpPr>
          <p:spPr>
            <a:xfrm>
              <a:off x="2965966" y="4033666"/>
              <a:ext cx="25400" cy="165735"/>
            </a:xfrm>
            <a:custGeom>
              <a:avLst/>
              <a:gdLst/>
              <a:ahLst/>
              <a:cxnLst/>
              <a:rect l="l" t="t" r="r" b="b"/>
              <a:pathLst>
                <a:path w="25400" h="165735">
                  <a:moveTo>
                    <a:pt x="25291" y="0"/>
                  </a:moveTo>
                  <a:lnTo>
                    <a:pt x="0" y="0"/>
                  </a:lnTo>
                  <a:lnTo>
                    <a:pt x="0" y="165621"/>
                  </a:lnTo>
                  <a:lnTo>
                    <a:pt x="25291" y="165621"/>
                  </a:lnTo>
                  <a:lnTo>
                    <a:pt x="25291" y="0"/>
                  </a:lnTo>
                  <a:close/>
                </a:path>
              </a:pathLst>
            </a:custGeom>
            <a:solidFill>
              <a:srgbClr val="0000FF"/>
            </a:solidFill>
          </p:spPr>
          <p:txBody>
            <a:bodyPr wrap="square" lIns="0" tIns="0" rIns="0" bIns="0" rtlCol="0"/>
            <a:lstStyle/>
            <a:p>
              <a:endParaRPr/>
            </a:p>
          </p:txBody>
        </p:sp>
        <p:sp>
          <p:nvSpPr>
            <p:cNvPr id="350" name="object 350"/>
            <p:cNvSpPr/>
            <p:nvPr/>
          </p:nvSpPr>
          <p:spPr>
            <a:xfrm>
              <a:off x="2965966" y="4033666"/>
              <a:ext cx="25400" cy="165735"/>
            </a:xfrm>
            <a:custGeom>
              <a:avLst/>
              <a:gdLst/>
              <a:ahLst/>
              <a:cxnLst/>
              <a:rect l="l" t="t" r="r" b="b"/>
              <a:pathLst>
                <a:path w="25400" h="165735">
                  <a:moveTo>
                    <a:pt x="0" y="165621"/>
                  </a:moveTo>
                  <a:lnTo>
                    <a:pt x="25291" y="165621"/>
                  </a:lnTo>
                  <a:lnTo>
                    <a:pt x="25291" y="0"/>
                  </a:lnTo>
                  <a:lnTo>
                    <a:pt x="0" y="0"/>
                  </a:lnTo>
                  <a:lnTo>
                    <a:pt x="0" y="165621"/>
                  </a:lnTo>
                  <a:close/>
                </a:path>
                <a:path w="25400" h="165735">
                  <a:moveTo>
                    <a:pt x="0" y="165621"/>
                  </a:moveTo>
                  <a:lnTo>
                    <a:pt x="25268" y="165621"/>
                  </a:lnTo>
                </a:path>
                <a:path w="25400" h="165735">
                  <a:moveTo>
                    <a:pt x="25268" y="165621"/>
                  </a:moveTo>
                  <a:lnTo>
                    <a:pt x="25268" y="67"/>
                  </a:lnTo>
                </a:path>
                <a:path w="25400" h="165735">
                  <a:moveTo>
                    <a:pt x="25268" y="67"/>
                  </a:moveTo>
                  <a:lnTo>
                    <a:pt x="0" y="67"/>
                  </a:lnTo>
                </a:path>
                <a:path w="25400" h="165735">
                  <a:moveTo>
                    <a:pt x="0" y="67"/>
                  </a:moveTo>
                  <a:lnTo>
                    <a:pt x="0" y="165621"/>
                  </a:lnTo>
                </a:path>
              </a:pathLst>
            </a:custGeom>
            <a:ln w="10606">
              <a:solidFill>
                <a:srgbClr val="000000"/>
              </a:solidFill>
            </a:ln>
          </p:spPr>
          <p:txBody>
            <a:bodyPr wrap="square" lIns="0" tIns="0" rIns="0" bIns="0" rtlCol="0"/>
            <a:lstStyle/>
            <a:p>
              <a:endParaRPr/>
            </a:p>
          </p:txBody>
        </p:sp>
        <p:sp>
          <p:nvSpPr>
            <p:cNvPr id="351" name="object 351"/>
            <p:cNvSpPr/>
            <p:nvPr/>
          </p:nvSpPr>
          <p:spPr>
            <a:xfrm>
              <a:off x="3541372" y="3940657"/>
              <a:ext cx="26670" cy="259079"/>
            </a:xfrm>
            <a:custGeom>
              <a:avLst/>
              <a:gdLst/>
              <a:ahLst/>
              <a:cxnLst/>
              <a:rect l="l" t="t" r="r" b="b"/>
              <a:pathLst>
                <a:path w="26670" h="259079">
                  <a:moveTo>
                    <a:pt x="26379" y="0"/>
                  </a:moveTo>
                  <a:lnTo>
                    <a:pt x="0" y="0"/>
                  </a:lnTo>
                  <a:lnTo>
                    <a:pt x="0" y="258630"/>
                  </a:lnTo>
                  <a:lnTo>
                    <a:pt x="26379" y="258630"/>
                  </a:lnTo>
                  <a:lnTo>
                    <a:pt x="26379" y="0"/>
                  </a:lnTo>
                  <a:close/>
                </a:path>
              </a:pathLst>
            </a:custGeom>
            <a:solidFill>
              <a:srgbClr val="0000FF"/>
            </a:solidFill>
          </p:spPr>
          <p:txBody>
            <a:bodyPr wrap="square" lIns="0" tIns="0" rIns="0" bIns="0" rtlCol="0"/>
            <a:lstStyle/>
            <a:p>
              <a:endParaRPr/>
            </a:p>
          </p:txBody>
        </p:sp>
        <p:sp>
          <p:nvSpPr>
            <p:cNvPr id="352" name="object 352"/>
            <p:cNvSpPr/>
            <p:nvPr/>
          </p:nvSpPr>
          <p:spPr>
            <a:xfrm>
              <a:off x="3541372" y="3940657"/>
              <a:ext cx="26670" cy="259079"/>
            </a:xfrm>
            <a:custGeom>
              <a:avLst/>
              <a:gdLst/>
              <a:ahLst/>
              <a:cxnLst/>
              <a:rect l="l" t="t" r="r" b="b"/>
              <a:pathLst>
                <a:path w="26670" h="259079">
                  <a:moveTo>
                    <a:pt x="0" y="258630"/>
                  </a:moveTo>
                  <a:lnTo>
                    <a:pt x="26379" y="258630"/>
                  </a:lnTo>
                  <a:lnTo>
                    <a:pt x="26379" y="0"/>
                  </a:lnTo>
                  <a:lnTo>
                    <a:pt x="0" y="0"/>
                  </a:lnTo>
                  <a:lnTo>
                    <a:pt x="0" y="258630"/>
                  </a:lnTo>
                  <a:close/>
                </a:path>
                <a:path w="26670" h="259079">
                  <a:moveTo>
                    <a:pt x="0" y="258630"/>
                  </a:moveTo>
                  <a:lnTo>
                    <a:pt x="26402" y="258630"/>
                  </a:lnTo>
                </a:path>
                <a:path w="26670" h="259079">
                  <a:moveTo>
                    <a:pt x="26402" y="258630"/>
                  </a:moveTo>
                  <a:lnTo>
                    <a:pt x="26402" y="45"/>
                  </a:lnTo>
                </a:path>
                <a:path w="26670" h="259079">
                  <a:moveTo>
                    <a:pt x="26402" y="45"/>
                  </a:moveTo>
                  <a:lnTo>
                    <a:pt x="0" y="45"/>
                  </a:lnTo>
                </a:path>
                <a:path w="26670" h="259079">
                  <a:moveTo>
                    <a:pt x="0" y="45"/>
                  </a:moveTo>
                  <a:lnTo>
                    <a:pt x="0" y="258630"/>
                  </a:lnTo>
                </a:path>
              </a:pathLst>
            </a:custGeom>
            <a:ln w="10606">
              <a:solidFill>
                <a:srgbClr val="000000"/>
              </a:solidFill>
            </a:ln>
          </p:spPr>
          <p:txBody>
            <a:bodyPr wrap="square" lIns="0" tIns="0" rIns="0" bIns="0" rtlCol="0"/>
            <a:lstStyle/>
            <a:p>
              <a:endParaRPr/>
            </a:p>
          </p:txBody>
        </p:sp>
        <p:sp>
          <p:nvSpPr>
            <p:cNvPr id="353" name="object 353"/>
            <p:cNvSpPr/>
            <p:nvPr/>
          </p:nvSpPr>
          <p:spPr>
            <a:xfrm>
              <a:off x="4117118" y="4091593"/>
              <a:ext cx="26670" cy="107950"/>
            </a:xfrm>
            <a:custGeom>
              <a:avLst/>
              <a:gdLst/>
              <a:ahLst/>
              <a:cxnLst/>
              <a:rect l="l" t="t" r="r" b="b"/>
              <a:pathLst>
                <a:path w="26670" h="107950">
                  <a:moveTo>
                    <a:pt x="26107" y="0"/>
                  </a:moveTo>
                  <a:lnTo>
                    <a:pt x="0" y="0"/>
                  </a:lnTo>
                  <a:lnTo>
                    <a:pt x="0" y="107694"/>
                  </a:lnTo>
                  <a:lnTo>
                    <a:pt x="26107" y="107694"/>
                  </a:lnTo>
                  <a:lnTo>
                    <a:pt x="26107" y="0"/>
                  </a:lnTo>
                  <a:close/>
                </a:path>
              </a:pathLst>
            </a:custGeom>
            <a:solidFill>
              <a:srgbClr val="0000FF"/>
            </a:solidFill>
          </p:spPr>
          <p:txBody>
            <a:bodyPr wrap="square" lIns="0" tIns="0" rIns="0" bIns="0" rtlCol="0"/>
            <a:lstStyle/>
            <a:p>
              <a:endParaRPr/>
            </a:p>
          </p:txBody>
        </p:sp>
        <p:sp>
          <p:nvSpPr>
            <p:cNvPr id="354" name="object 354"/>
            <p:cNvSpPr/>
            <p:nvPr/>
          </p:nvSpPr>
          <p:spPr>
            <a:xfrm>
              <a:off x="4117118" y="4091593"/>
              <a:ext cx="26670" cy="107950"/>
            </a:xfrm>
            <a:custGeom>
              <a:avLst/>
              <a:gdLst/>
              <a:ahLst/>
              <a:cxnLst/>
              <a:rect l="l" t="t" r="r" b="b"/>
              <a:pathLst>
                <a:path w="26670" h="107950">
                  <a:moveTo>
                    <a:pt x="0" y="107694"/>
                  </a:moveTo>
                  <a:lnTo>
                    <a:pt x="26107" y="107694"/>
                  </a:lnTo>
                  <a:lnTo>
                    <a:pt x="26107" y="0"/>
                  </a:lnTo>
                  <a:lnTo>
                    <a:pt x="0" y="0"/>
                  </a:lnTo>
                  <a:lnTo>
                    <a:pt x="0" y="107694"/>
                  </a:lnTo>
                  <a:close/>
                </a:path>
                <a:path w="26670" h="107950">
                  <a:moveTo>
                    <a:pt x="0" y="107694"/>
                  </a:moveTo>
                  <a:lnTo>
                    <a:pt x="26062" y="107694"/>
                  </a:lnTo>
                </a:path>
                <a:path w="26670" h="107950">
                  <a:moveTo>
                    <a:pt x="26062" y="107694"/>
                  </a:moveTo>
                  <a:lnTo>
                    <a:pt x="26062" y="45"/>
                  </a:lnTo>
                </a:path>
                <a:path w="26670" h="107950">
                  <a:moveTo>
                    <a:pt x="26062" y="45"/>
                  </a:moveTo>
                  <a:lnTo>
                    <a:pt x="0" y="45"/>
                  </a:lnTo>
                </a:path>
                <a:path w="26670" h="107950">
                  <a:moveTo>
                    <a:pt x="0" y="45"/>
                  </a:moveTo>
                  <a:lnTo>
                    <a:pt x="0" y="107694"/>
                  </a:lnTo>
                </a:path>
              </a:pathLst>
            </a:custGeom>
            <a:ln w="10606">
              <a:solidFill>
                <a:srgbClr val="000000"/>
              </a:solidFill>
            </a:ln>
          </p:spPr>
          <p:txBody>
            <a:bodyPr wrap="square" lIns="0" tIns="0" rIns="0" bIns="0" rtlCol="0"/>
            <a:lstStyle/>
            <a:p>
              <a:endParaRPr/>
            </a:p>
          </p:txBody>
        </p:sp>
        <p:sp>
          <p:nvSpPr>
            <p:cNvPr id="355" name="object 355"/>
            <p:cNvSpPr/>
            <p:nvPr/>
          </p:nvSpPr>
          <p:spPr>
            <a:xfrm>
              <a:off x="4693657" y="3738321"/>
              <a:ext cx="25400" cy="461009"/>
            </a:xfrm>
            <a:custGeom>
              <a:avLst/>
              <a:gdLst/>
              <a:ahLst/>
              <a:cxnLst/>
              <a:rect l="l" t="t" r="r" b="b"/>
              <a:pathLst>
                <a:path w="25400" h="461010">
                  <a:moveTo>
                    <a:pt x="25291" y="0"/>
                  </a:moveTo>
                  <a:lnTo>
                    <a:pt x="0" y="0"/>
                  </a:lnTo>
                  <a:lnTo>
                    <a:pt x="0" y="460966"/>
                  </a:lnTo>
                  <a:lnTo>
                    <a:pt x="25291" y="460966"/>
                  </a:lnTo>
                  <a:lnTo>
                    <a:pt x="25291" y="0"/>
                  </a:lnTo>
                  <a:close/>
                </a:path>
              </a:pathLst>
            </a:custGeom>
            <a:solidFill>
              <a:srgbClr val="0000FF"/>
            </a:solidFill>
          </p:spPr>
          <p:txBody>
            <a:bodyPr wrap="square" lIns="0" tIns="0" rIns="0" bIns="0" rtlCol="0"/>
            <a:lstStyle/>
            <a:p>
              <a:endParaRPr/>
            </a:p>
          </p:txBody>
        </p:sp>
        <p:sp>
          <p:nvSpPr>
            <p:cNvPr id="356" name="object 356"/>
            <p:cNvSpPr/>
            <p:nvPr/>
          </p:nvSpPr>
          <p:spPr>
            <a:xfrm>
              <a:off x="4693657" y="3738321"/>
              <a:ext cx="25400" cy="461009"/>
            </a:xfrm>
            <a:custGeom>
              <a:avLst/>
              <a:gdLst/>
              <a:ahLst/>
              <a:cxnLst/>
              <a:rect l="l" t="t" r="r" b="b"/>
              <a:pathLst>
                <a:path w="25400" h="461010">
                  <a:moveTo>
                    <a:pt x="0" y="460966"/>
                  </a:moveTo>
                  <a:lnTo>
                    <a:pt x="25291" y="460966"/>
                  </a:lnTo>
                  <a:lnTo>
                    <a:pt x="25291" y="0"/>
                  </a:lnTo>
                  <a:lnTo>
                    <a:pt x="0" y="0"/>
                  </a:lnTo>
                  <a:lnTo>
                    <a:pt x="0" y="460966"/>
                  </a:lnTo>
                  <a:close/>
                </a:path>
                <a:path w="25400" h="461010">
                  <a:moveTo>
                    <a:pt x="0" y="460966"/>
                  </a:moveTo>
                  <a:lnTo>
                    <a:pt x="25268" y="460966"/>
                  </a:lnTo>
                </a:path>
                <a:path w="25400" h="461010">
                  <a:moveTo>
                    <a:pt x="25268" y="460966"/>
                  </a:moveTo>
                  <a:lnTo>
                    <a:pt x="25268" y="0"/>
                  </a:lnTo>
                </a:path>
                <a:path w="25400" h="461010">
                  <a:moveTo>
                    <a:pt x="25268" y="0"/>
                  </a:moveTo>
                  <a:lnTo>
                    <a:pt x="0" y="0"/>
                  </a:lnTo>
                </a:path>
                <a:path w="25400" h="461010">
                  <a:moveTo>
                    <a:pt x="0" y="0"/>
                  </a:moveTo>
                  <a:lnTo>
                    <a:pt x="0" y="460966"/>
                  </a:lnTo>
                </a:path>
              </a:pathLst>
            </a:custGeom>
            <a:ln w="10606">
              <a:solidFill>
                <a:srgbClr val="000000"/>
              </a:solidFill>
            </a:ln>
          </p:spPr>
          <p:txBody>
            <a:bodyPr wrap="square" lIns="0" tIns="0" rIns="0" bIns="0" rtlCol="0"/>
            <a:lstStyle/>
            <a:p>
              <a:endParaRPr/>
            </a:p>
          </p:txBody>
        </p:sp>
        <p:sp>
          <p:nvSpPr>
            <p:cNvPr id="357" name="object 357"/>
            <p:cNvSpPr/>
            <p:nvPr/>
          </p:nvSpPr>
          <p:spPr>
            <a:xfrm>
              <a:off x="5269403" y="4116069"/>
              <a:ext cx="25400" cy="83820"/>
            </a:xfrm>
            <a:custGeom>
              <a:avLst/>
              <a:gdLst/>
              <a:ahLst/>
              <a:cxnLst/>
              <a:rect l="l" t="t" r="r" b="b"/>
              <a:pathLst>
                <a:path w="25400" h="83820">
                  <a:moveTo>
                    <a:pt x="25291" y="0"/>
                  </a:moveTo>
                  <a:lnTo>
                    <a:pt x="0" y="0"/>
                  </a:lnTo>
                  <a:lnTo>
                    <a:pt x="0" y="83218"/>
                  </a:lnTo>
                  <a:lnTo>
                    <a:pt x="25291" y="83218"/>
                  </a:lnTo>
                  <a:lnTo>
                    <a:pt x="25291" y="0"/>
                  </a:lnTo>
                  <a:close/>
                </a:path>
              </a:pathLst>
            </a:custGeom>
            <a:solidFill>
              <a:srgbClr val="0000FF"/>
            </a:solidFill>
          </p:spPr>
          <p:txBody>
            <a:bodyPr wrap="square" lIns="0" tIns="0" rIns="0" bIns="0" rtlCol="0"/>
            <a:lstStyle/>
            <a:p>
              <a:endParaRPr/>
            </a:p>
          </p:txBody>
        </p:sp>
        <p:sp>
          <p:nvSpPr>
            <p:cNvPr id="358" name="object 358"/>
            <p:cNvSpPr/>
            <p:nvPr/>
          </p:nvSpPr>
          <p:spPr>
            <a:xfrm>
              <a:off x="5269403" y="4116069"/>
              <a:ext cx="25400" cy="83820"/>
            </a:xfrm>
            <a:custGeom>
              <a:avLst/>
              <a:gdLst/>
              <a:ahLst/>
              <a:cxnLst/>
              <a:rect l="l" t="t" r="r" b="b"/>
              <a:pathLst>
                <a:path w="25400" h="83820">
                  <a:moveTo>
                    <a:pt x="0" y="83218"/>
                  </a:moveTo>
                  <a:lnTo>
                    <a:pt x="25291" y="83218"/>
                  </a:lnTo>
                  <a:lnTo>
                    <a:pt x="25291" y="0"/>
                  </a:lnTo>
                  <a:lnTo>
                    <a:pt x="0" y="0"/>
                  </a:lnTo>
                  <a:lnTo>
                    <a:pt x="0" y="83218"/>
                  </a:lnTo>
                  <a:close/>
                </a:path>
                <a:path w="25400" h="83820">
                  <a:moveTo>
                    <a:pt x="0" y="83218"/>
                  </a:moveTo>
                  <a:lnTo>
                    <a:pt x="25268" y="83218"/>
                  </a:lnTo>
                </a:path>
                <a:path w="25400" h="83820">
                  <a:moveTo>
                    <a:pt x="25268" y="83218"/>
                  </a:moveTo>
                  <a:lnTo>
                    <a:pt x="25268" y="45"/>
                  </a:lnTo>
                </a:path>
                <a:path w="25400" h="83820">
                  <a:moveTo>
                    <a:pt x="25268" y="45"/>
                  </a:moveTo>
                  <a:lnTo>
                    <a:pt x="0" y="45"/>
                  </a:lnTo>
                </a:path>
                <a:path w="25400" h="83820">
                  <a:moveTo>
                    <a:pt x="0" y="45"/>
                  </a:moveTo>
                  <a:lnTo>
                    <a:pt x="0" y="83218"/>
                  </a:lnTo>
                </a:path>
              </a:pathLst>
            </a:custGeom>
            <a:ln w="10606">
              <a:solidFill>
                <a:srgbClr val="000000"/>
              </a:solidFill>
            </a:ln>
          </p:spPr>
          <p:txBody>
            <a:bodyPr wrap="square" lIns="0" tIns="0" rIns="0" bIns="0" rtlCol="0"/>
            <a:lstStyle/>
            <a:p>
              <a:endParaRPr/>
            </a:p>
          </p:txBody>
        </p:sp>
        <p:sp>
          <p:nvSpPr>
            <p:cNvPr id="359" name="object 359"/>
            <p:cNvSpPr/>
            <p:nvPr/>
          </p:nvSpPr>
          <p:spPr>
            <a:xfrm>
              <a:off x="5844809" y="3993688"/>
              <a:ext cx="25400" cy="205740"/>
            </a:xfrm>
            <a:custGeom>
              <a:avLst/>
              <a:gdLst/>
              <a:ahLst/>
              <a:cxnLst/>
              <a:rect l="l" t="t" r="r" b="b"/>
              <a:pathLst>
                <a:path w="25400" h="205739">
                  <a:moveTo>
                    <a:pt x="25291" y="0"/>
                  </a:moveTo>
                  <a:lnTo>
                    <a:pt x="0" y="0"/>
                  </a:lnTo>
                  <a:lnTo>
                    <a:pt x="0" y="205599"/>
                  </a:lnTo>
                  <a:lnTo>
                    <a:pt x="25291" y="205599"/>
                  </a:lnTo>
                  <a:lnTo>
                    <a:pt x="25291" y="0"/>
                  </a:lnTo>
                  <a:close/>
                </a:path>
              </a:pathLst>
            </a:custGeom>
            <a:solidFill>
              <a:srgbClr val="0000FF"/>
            </a:solidFill>
          </p:spPr>
          <p:txBody>
            <a:bodyPr wrap="square" lIns="0" tIns="0" rIns="0" bIns="0" rtlCol="0"/>
            <a:lstStyle/>
            <a:p>
              <a:endParaRPr/>
            </a:p>
          </p:txBody>
        </p:sp>
        <p:sp>
          <p:nvSpPr>
            <p:cNvPr id="360" name="object 360"/>
            <p:cNvSpPr/>
            <p:nvPr/>
          </p:nvSpPr>
          <p:spPr>
            <a:xfrm>
              <a:off x="5844809" y="3993688"/>
              <a:ext cx="25400" cy="205740"/>
            </a:xfrm>
            <a:custGeom>
              <a:avLst/>
              <a:gdLst/>
              <a:ahLst/>
              <a:cxnLst/>
              <a:rect l="l" t="t" r="r" b="b"/>
              <a:pathLst>
                <a:path w="25400" h="205739">
                  <a:moveTo>
                    <a:pt x="0" y="205599"/>
                  </a:moveTo>
                  <a:lnTo>
                    <a:pt x="25291" y="205599"/>
                  </a:lnTo>
                  <a:lnTo>
                    <a:pt x="25291" y="0"/>
                  </a:lnTo>
                  <a:lnTo>
                    <a:pt x="0" y="0"/>
                  </a:lnTo>
                  <a:lnTo>
                    <a:pt x="0" y="205599"/>
                  </a:lnTo>
                  <a:close/>
                </a:path>
                <a:path w="25400" h="205739">
                  <a:moveTo>
                    <a:pt x="0" y="205599"/>
                  </a:moveTo>
                  <a:lnTo>
                    <a:pt x="25268" y="205599"/>
                  </a:lnTo>
                </a:path>
                <a:path w="25400" h="205739">
                  <a:moveTo>
                    <a:pt x="25268" y="205599"/>
                  </a:moveTo>
                  <a:lnTo>
                    <a:pt x="25268" y="45"/>
                  </a:lnTo>
                </a:path>
                <a:path w="25400" h="205739">
                  <a:moveTo>
                    <a:pt x="25268" y="45"/>
                  </a:moveTo>
                  <a:lnTo>
                    <a:pt x="0" y="45"/>
                  </a:lnTo>
                </a:path>
                <a:path w="25400" h="205739">
                  <a:moveTo>
                    <a:pt x="0" y="45"/>
                  </a:moveTo>
                  <a:lnTo>
                    <a:pt x="0" y="205599"/>
                  </a:lnTo>
                </a:path>
              </a:pathLst>
            </a:custGeom>
            <a:ln w="10606">
              <a:solidFill>
                <a:srgbClr val="000000"/>
              </a:solidFill>
            </a:ln>
          </p:spPr>
          <p:txBody>
            <a:bodyPr wrap="square" lIns="0" tIns="0" rIns="0" bIns="0" rtlCol="0"/>
            <a:lstStyle/>
            <a:p>
              <a:endParaRPr/>
            </a:p>
          </p:txBody>
        </p:sp>
        <p:sp>
          <p:nvSpPr>
            <p:cNvPr id="361" name="object 361"/>
            <p:cNvSpPr/>
            <p:nvPr/>
          </p:nvSpPr>
          <p:spPr>
            <a:xfrm>
              <a:off x="6419762" y="4091593"/>
              <a:ext cx="25400" cy="107950"/>
            </a:xfrm>
            <a:custGeom>
              <a:avLst/>
              <a:gdLst/>
              <a:ahLst/>
              <a:cxnLst/>
              <a:rect l="l" t="t" r="r" b="b"/>
              <a:pathLst>
                <a:path w="25400" h="107950">
                  <a:moveTo>
                    <a:pt x="25291" y="0"/>
                  </a:moveTo>
                  <a:lnTo>
                    <a:pt x="0" y="0"/>
                  </a:lnTo>
                  <a:lnTo>
                    <a:pt x="0" y="107694"/>
                  </a:lnTo>
                  <a:lnTo>
                    <a:pt x="25291" y="107694"/>
                  </a:lnTo>
                  <a:lnTo>
                    <a:pt x="25291" y="0"/>
                  </a:lnTo>
                  <a:close/>
                </a:path>
              </a:pathLst>
            </a:custGeom>
            <a:solidFill>
              <a:srgbClr val="0000FF"/>
            </a:solidFill>
          </p:spPr>
          <p:txBody>
            <a:bodyPr wrap="square" lIns="0" tIns="0" rIns="0" bIns="0" rtlCol="0"/>
            <a:lstStyle/>
            <a:p>
              <a:endParaRPr/>
            </a:p>
          </p:txBody>
        </p:sp>
        <p:sp>
          <p:nvSpPr>
            <p:cNvPr id="362" name="object 362"/>
            <p:cNvSpPr/>
            <p:nvPr/>
          </p:nvSpPr>
          <p:spPr>
            <a:xfrm>
              <a:off x="6419762" y="4091593"/>
              <a:ext cx="25400" cy="107950"/>
            </a:xfrm>
            <a:custGeom>
              <a:avLst/>
              <a:gdLst/>
              <a:ahLst/>
              <a:cxnLst/>
              <a:rect l="l" t="t" r="r" b="b"/>
              <a:pathLst>
                <a:path w="25400" h="107950">
                  <a:moveTo>
                    <a:pt x="0" y="107694"/>
                  </a:moveTo>
                  <a:lnTo>
                    <a:pt x="25291" y="107694"/>
                  </a:lnTo>
                  <a:lnTo>
                    <a:pt x="25291" y="0"/>
                  </a:lnTo>
                  <a:lnTo>
                    <a:pt x="0" y="0"/>
                  </a:lnTo>
                  <a:lnTo>
                    <a:pt x="0" y="107694"/>
                  </a:lnTo>
                  <a:close/>
                </a:path>
                <a:path w="25400" h="107950">
                  <a:moveTo>
                    <a:pt x="0" y="107694"/>
                  </a:moveTo>
                  <a:lnTo>
                    <a:pt x="25268" y="107694"/>
                  </a:lnTo>
                </a:path>
                <a:path w="25400" h="107950">
                  <a:moveTo>
                    <a:pt x="25268" y="107694"/>
                  </a:moveTo>
                  <a:lnTo>
                    <a:pt x="25268" y="45"/>
                  </a:lnTo>
                </a:path>
                <a:path w="25400" h="107950">
                  <a:moveTo>
                    <a:pt x="25268" y="45"/>
                  </a:moveTo>
                  <a:lnTo>
                    <a:pt x="0" y="45"/>
                  </a:lnTo>
                </a:path>
                <a:path w="25400" h="107950">
                  <a:moveTo>
                    <a:pt x="0" y="45"/>
                  </a:moveTo>
                  <a:lnTo>
                    <a:pt x="0" y="107694"/>
                  </a:lnTo>
                </a:path>
              </a:pathLst>
            </a:custGeom>
            <a:ln w="10606">
              <a:solidFill>
                <a:srgbClr val="000000"/>
              </a:solidFill>
            </a:ln>
          </p:spPr>
          <p:txBody>
            <a:bodyPr wrap="square" lIns="0" tIns="0" rIns="0" bIns="0" rtlCol="0"/>
            <a:lstStyle/>
            <a:p>
              <a:endParaRPr/>
            </a:p>
          </p:txBody>
        </p:sp>
        <p:sp>
          <p:nvSpPr>
            <p:cNvPr id="363" name="object 363"/>
            <p:cNvSpPr/>
            <p:nvPr/>
          </p:nvSpPr>
          <p:spPr>
            <a:xfrm>
              <a:off x="6995508" y="4018165"/>
              <a:ext cx="25400" cy="181610"/>
            </a:xfrm>
            <a:custGeom>
              <a:avLst/>
              <a:gdLst/>
              <a:ahLst/>
              <a:cxnLst/>
              <a:rect l="l" t="t" r="r" b="b"/>
              <a:pathLst>
                <a:path w="25400" h="181610">
                  <a:moveTo>
                    <a:pt x="25291" y="0"/>
                  </a:moveTo>
                  <a:lnTo>
                    <a:pt x="0" y="0"/>
                  </a:lnTo>
                  <a:lnTo>
                    <a:pt x="0" y="181123"/>
                  </a:lnTo>
                  <a:lnTo>
                    <a:pt x="25291" y="181123"/>
                  </a:lnTo>
                  <a:lnTo>
                    <a:pt x="25291" y="0"/>
                  </a:lnTo>
                  <a:close/>
                </a:path>
              </a:pathLst>
            </a:custGeom>
            <a:solidFill>
              <a:srgbClr val="0000FF"/>
            </a:solidFill>
          </p:spPr>
          <p:txBody>
            <a:bodyPr wrap="square" lIns="0" tIns="0" rIns="0" bIns="0" rtlCol="0"/>
            <a:lstStyle/>
            <a:p>
              <a:endParaRPr/>
            </a:p>
          </p:txBody>
        </p:sp>
        <p:sp>
          <p:nvSpPr>
            <p:cNvPr id="364" name="object 364"/>
            <p:cNvSpPr/>
            <p:nvPr/>
          </p:nvSpPr>
          <p:spPr>
            <a:xfrm>
              <a:off x="6995508" y="4018165"/>
              <a:ext cx="25400" cy="181610"/>
            </a:xfrm>
            <a:custGeom>
              <a:avLst/>
              <a:gdLst/>
              <a:ahLst/>
              <a:cxnLst/>
              <a:rect l="l" t="t" r="r" b="b"/>
              <a:pathLst>
                <a:path w="25400" h="181610">
                  <a:moveTo>
                    <a:pt x="0" y="181123"/>
                  </a:moveTo>
                  <a:lnTo>
                    <a:pt x="25291" y="181123"/>
                  </a:lnTo>
                  <a:lnTo>
                    <a:pt x="25291" y="0"/>
                  </a:lnTo>
                  <a:lnTo>
                    <a:pt x="0" y="0"/>
                  </a:lnTo>
                  <a:lnTo>
                    <a:pt x="0" y="181123"/>
                  </a:lnTo>
                  <a:close/>
                </a:path>
                <a:path w="25400" h="181610">
                  <a:moveTo>
                    <a:pt x="0" y="181123"/>
                  </a:moveTo>
                  <a:lnTo>
                    <a:pt x="25268" y="181123"/>
                  </a:lnTo>
                </a:path>
                <a:path w="25400" h="181610">
                  <a:moveTo>
                    <a:pt x="25268" y="181123"/>
                  </a:moveTo>
                  <a:lnTo>
                    <a:pt x="25268" y="45"/>
                  </a:lnTo>
                </a:path>
                <a:path w="25400" h="181610">
                  <a:moveTo>
                    <a:pt x="25268" y="45"/>
                  </a:moveTo>
                  <a:lnTo>
                    <a:pt x="0" y="45"/>
                  </a:lnTo>
                </a:path>
                <a:path w="25400" h="181610">
                  <a:moveTo>
                    <a:pt x="0" y="45"/>
                  </a:moveTo>
                  <a:lnTo>
                    <a:pt x="0" y="181123"/>
                  </a:lnTo>
                </a:path>
              </a:pathLst>
            </a:custGeom>
            <a:ln w="10606">
              <a:solidFill>
                <a:srgbClr val="000000"/>
              </a:solidFill>
            </a:ln>
          </p:spPr>
          <p:txBody>
            <a:bodyPr wrap="square" lIns="0" tIns="0" rIns="0" bIns="0" rtlCol="0"/>
            <a:lstStyle/>
            <a:p>
              <a:endParaRPr/>
            </a:p>
          </p:txBody>
        </p:sp>
        <p:sp>
          <p:nvSpPr>
            <p:cNvPr id="365" name="object 365"/>
            <p:cNvSpPr/>
            <p:nvPr/>
          </p:nvSpPr>
          <p:spPr>
            <a:xfrm>
              <a:off x="7570914" y="4116069"/>
              <a:ext cx="26034" cy="83820"/>
            </a:xfrm>
            <a:custGeom>
              <a:avLst/>
              <a:gdLst/>
              <a:ahLst/>
              <a:cxnLst/>
              <a:rect l="l" t="t" r="r" b="b"/>
              <a:pathLst>
                <a:path w="26034" h="83820">
                  <a:moveTo>
                    <a:pt x="25563" y="0"/>
                  </a:moveTo>
                  <a:lnTo>
                    <a:pt x="0" y="0"/>
                  </a:lnTo>
                  <a:lnTo>
                    <a:pt x="0" y="83218"/>
                  </a:lnTo>
                  <a:lnTo>
                    <a:pt x="25563" y="83218"/>
                  </a:lnTo>
                  <a:lnTo>
                    <a:pt x="25563" y="0"/>
                  </a:lnTo>
                  <a:close/>
                </a:path>
              </a:pathLst>
            </a:custGeom>
            <a:solidFill>
              <a:srgbClr val="0000FF"/>
            </a:solidFill>
          </p:spPr>
          <p:txBody>
            <a:bodyPr wrap="square" lIns="0" tIns="0" rIns="0" bIns="0" rtlCol="0"/>
            <a:lstStyle/>
            <a:p>
              <a:endParaRPr/>
            </a:p>
          </p:txBody>
        </p:sp>
        <p:sp>
          <p:nvSpPr>
            <p:cNvPr id="366" name="object 366"/>
            <p:cNvSpPr/>
            <p:nvPr/>
          </p:nvSpPr>
          <p:spPr>
            <a:xfrm>
              <a:off x="7570914" y="4116069"/>
              <a:ext cx="26034" cy="83820"/>
            </a:xfrm>
            <a:custGeom>
              <a:avLst/>
              <a:gdLst/>
              <a:ahLst/>
              <a:cxnLst/>
              <a:rect l="l" t="t" r="r" b="b"/>
              <a:pathLst>
                <a:path w="26034" h="83820">
                  <a:moveTo>
                    <a:pt x="0" y="83218"/>
                  </a:moveTo>
                  <a:lnTo>
                    <a:pt x="25563" y="83218"/>
                  </a:lnTo>
                  <a:lnTo>
                    <a:pt x="25563" y="0"/>
                  </a:lnTo>
                  <a:lnTo>
                    <a:pt x="0" y="0"/>
                  </a:lnTo>
                  <a:lnTo>
                    <a:pt x="0" y="83218"/>
                  </a:lnTo>
                  <a:close/>
                </a:path>
                <a:path w="26034" h="83820">
                  <a:moveTo>
                    <a:pt x="0" y="83218"/>
                  </a:moveTo>
                  <a:lnTo>
                    <a:pt x="25608" y="83218"/>
                  </a:lnTo>
                </a:path>
                <a:path w="26034" h="83820">
                  <a:moveTo>
                    <a:pt x="25608" y="83218"/>
                  </a:moveTo>
                  <a:lnTo>
                    <a:pt x="25608" y="45"/>
                  </a:lnTo>
                </a:path>
                <a:path w="26034" h="83820">
                  <a:moveTo>
                    <a:pt x="25608" y="45"/>
                  </a:moveTo>
                  <a:lnTo>
                    <a:pt x="0" y="45"/>
                  </a:lnTo>
                </a:path>
                <a:path w="26034" h="83820">
                  <a:moveTo>
                    <a:pt x="0" y="45"/>
                  </a:moveTo>
                  <a:lnTo>
                    <a:pt x="0" y="83218"/>
                  </a:lnTo>
                </a:path>
              </a:pathLst>
            </a:custGeom>
            <a:ln w="10606">
              <a:solidFill>
                <a:srgbClr val="000000"/>
              </a:solidFill>
            </a:ln>
          </p:spPr>
          <p:txBody>
            <a:bodyPr wrap="square" lIns="0" tIns="0" rIns="0" bIns="0" rtlCol="0"/>
            <a:lstStyle/>
            <a:p>
              <a:endParaRPr/>
            </a:p>
          </p:txBody>
        </p:sp>
        <p:sp>
          <p:nvSpPr>
            <p:cNvPr id="367" name="object 367"/>
            <p:cNvSpPr/>
            <p:nvPr/>
          </p:nvSpPr>
          <p:spPr>
            <a:xfrm>
              <a:off x="8146660" y="3962685"/>
              <a:ext cx="25400" cy="236854"/>
            </a:xfrm>
            <a:custGeom>
              <a:avLst/>
              <a:gdLst/>
              <a:ahLst/>
              <a:cxnLst/>
              <a:rect l="l" t="t" r="r" b="b"/>
              <a:pathLst>
                <a:path w="25400" h="236854">
                  <a:moveTo>
                    <a:pt x="25291" y="0"/>
                  </a:moveTo>
                  <a:lnTo>
                    <a:pt x="0" y="0"/>
                  </a:lnTo>
                  <a:lnTo>
                    <a:pt x="0" y="236602"/>
                  </a:lnTo>
                  <a:lnTo>
                    <a:pt x="25291" y="236602"/>
                  </a:lnTo>
                  <a:lnTo>
                    <a:pt x="25291" y="0"/>
                  </a:lnTo>
                  <a:close/>
                </a:path>
              </a:pathLst>
            </a:custGeom>
            <a:solidFill>
              <a:srgbClr val="0000FF"/>
            </a:solidFill>
          </p:spPr>
          <p:txBody>
            <a:bodyPr wrap="square" lIns="0" tIns="0" rIns="0" bIns="0" rtlCol="0"/>
            <a:lstStyle/>
            <a:p>
              <a:endParaRPr/>
            </a:p>
          </p:txBody>
        </p:sp>
        <p:sp>
          <p:nvSpPr>
            <p:cNvPr id="368" name="object 368"/>
            <p:cNvSpPr/>
            <p:nvPr/>
          </p:nvSpPr>
          <p:spPr>
            <a:xfrm>
              <a:off x="8146660" y="3962685"/>
              <a:ext cx="25400" cy="236854"/>
            </a:xfrm>
            <a:custGeom>
              <a:avLst/>
              <a:gdLst/>
              <a:ahLst/>
              <a:cxnLst/>
              <a:rect l="l" t="t" r="r" b="b"/>
              <a:pathLst>
                <a:path w="25400" h="236854">
                  <a:moveTo>
                    <a:pt x="0" y="236602"/>
                  </a:moveTo>
                  <a:lnTo>
                    <a:pt x="25291" y="236602"/>
                  </a:lnTo>
                  <a:lnTo>
                    <a:pt x="25291" y="0"/>
                  </a:lnTo>
                  <a:lnTo>
                    <a:pt x="0" y="0"/>
                  </a:lnTo>
                  <a:lnTo>
                    <a:pt x="0" y="236602"/>
                  </a:lnTo>
                  <a:close/>
                </a:path>
                <a:path w="25400" h="236854">
                  <a:moveTo>
                    <a:pt x="0" y="236602"/>
                  </a:moveTo>
                  <a:lnTo>
                    <a:pt x="25268" y="236602"/>
                  </a:lnTo>
                </a:path>
                <a:path w="25400" h="236854">
                  <a:moveTo>
                    <a:pt x="25268" y="236602"/>
                  </a:moveTo>
                  <a:lnTo>
                    <a:pt x="25268" y="0"/>
                  </a:lnTo>
                </a:path>
                <a:path w="25400" h="236854">
                  <a:moveTo>
                    <a:pt x="25268" y="0"/>
                  </a:moveTo>
                  <a:lnTo>
                    <a:pt x="0" y="0"/>
                  </a:lnTo>
                </a:path>
                <a:path w="25400" h="236854">
                  <a:moveTo>
                    <a:pt x="0" y="0"/>
                  </a:moveTo>
                  <a:lnTo>
                    <a:pt x="0" y="236602"/>
                  </a:lnTo>
                </a:path>
              </a:pathLst>
            </a:custGeom>
            <a:ln w="10606">
              <a:solidFill>
                <a:srgbClr val="000000"/>
              </a:solidFill>
            </a:ln>
          </p:spPr>
          <p:txBody>
            <a:bodyPr wrap="square" lIns="0" tIns="0" rIns="0" bIns="0" rtlCol="0"/>
            <a:lstStyle/>
            <a:p>
              <a:endParaRPr/>
            </a:p>
          </p:txBody>
        </p:sp>
        <p:sp>
          <p:nvSpPr>
            <p:cNvPr id="369" name="object 369"/>
            <p:cNvSpPr/>
            <p:nvPr/>
          </p:nvSpPr>
          <p:spPr>
            <a:xfrm>
              <a:off x="8722406" y="3611862"/>
              <a:ext cx="26670" cy="588010"/>
            </a:xfrm>
            <a:custGeom>
              <a:avLst/>
              <a:gdLst/>
              <a:ahLst/>
              <a:cxnLst/>
              <a:rect l="l" t="t" r="r" b="b"/>
              <a:pathLst>
                <a:path w="26670" h="588010">
                  <a:moveTo>
                    <a:pt x="26107" y="0"/>
                  </a:moveTo>
                  <a:lnTo>
                    <a:pt x="0" y="0"/>
                  </a:lnTo>
                  <a:lnTo>
                    <a:pt x="0" y="587426"/>
                  </a:lnTo>
                  <a:lnTo>
                    <a:pt x="26107" y="587426"/>
                  </a:lnTo>
                  <a:lnTo>
                    <a:pt x="26107" y="0"/>
                  </a:lnTo>
                  <a:close/>
                </a:path>
              </a:pathLst>
            </a:custGeom>
            <a:solidFill>
              <a:srgbClr val="0000FF"/>
            </a:solidFill>
          </p:spPr>
          <p:txBody>
            <a:bodyPr wrap="square" lIns="0" tIns="0" rIns="0" bIns="0" rtlCol="0"/>
            <a:lstStyle/>
            <a:p>
              <a:endParaRPr/>
            </a:p>
          </p:txBody>
        </p:sp>
        <p:sp>
          <p:nvSpPr>
            <p:cNvPr id="370" name="object 370"/>
            <p:cNvSpPr/>
            <p:nvPr/>
          </p:nvSpPr>
          <p:spPr>
            <a:xfrm>
              <a:off x="8722406" y="3611862"/>
              <a:ext cx="26670" cy="588010"/>
            </a:xfrm>
            <a:custGeom>
              <a:avLst/>
              <a:gdLst/>
              <a:ahLst/>
              <a:cxnLst/>
              <a:rect l="l" t="t" r="r" b="b"/>
              <a:pathLst>
                <a:path w="26670" h="588010">
                  <a:moveTo>
                    <a:pt x="0" y="587426"/>
                  </a:moveTo>
                  <a:lnTo>
                    <a:pt x="26107" y="587426"/>
                  </a:lnTo>
                  <a:lnTo>
                    <a:pt x="26107" y="0"/>
                  </a:lnTo>
                  <a:lnTo>
                    <a:pt x="0" y="0"/>
                  </a:lnTo>
                  <a:lnTo>
                    <a:pt x="0" y="587426"/>
                  </a:lnTo>
                  <a:close/>
                </a:path>
                <a:path w="26670" h="588010">
                  <a:moveTo>
                    <a:pt x="0" y="587426"/>
                  </a:moveTo>
                  <a:lnTo>
                    <a:pt x="26062" y="587426"/>
                  </a:lnTo>
                </a:path>
                <a:path w="26670" h="588010">
                  <a:moveTo>
                    <a:pt x="26062" y="587426"/>
                  </a:moveTo>
                  <a:lnTo>
                    <a:pt x="26062" y="0"/>
                  </a:lnTo>
                </a:path>
                <a:path w="26670" h="588010">
                  <a:moveTo>
                    <a:pt x="26062" y="0"/>
                  </a:moveTo>
                  <a:lnTo>
                    <a:pt x="0" y="0"/>
                  </a:lnTo>
                </a:path>
                <a:path w="26670" h="588010">
                  <a:moveTo>
                    <a:pt x="0" y="0"/>
                  </a:moveTo>
                  <a:lnTo>
                    <a:pt x="0" y="587426"/>
                  </a:lnTo>
                </a:path>
              </a:pathLst>
            </a:custGeom>
            <a:ln w="10606">
              <a:solidFill>
                <a:srgbClr val="000000"/>
              </a:solidFill>
            </a:ln>
          </p:spPr>
          <p:txBody>
            <a:bodyPr wrap="square" lIns="0" tIns="0" rIns="0" bIns="0" rtlCol="0"/>
            <a:lstStyle/>
            <a:p>
              <a:endParaRPr/>
            </a:p>
          </p:txBody>
        </p:sp>
        <p:sp>
          <p:nvSpPr>
            <p:cNvPr id="371" name="object 371"/>
            <p:cNvSpPr/>
            <p:nvPr/>
          </p:nvSpPr>
          <p:spPr>
            <a:xfrm>
              <a:off x="9298039" y="2941262"/>
              <a:ext cx="26670" cy="1258570"/>
            </a:xfrm>
            <a:custGeom>
              <a:avLst/>
              <a:gdLst/>
              <a:ahLst/>
              <a:cxnLst/>
              <a:rect l="l" t="t" r="r" b="b"/>
              <a:pathLst>
                <a:path w="26670" h="1258570">
                  <a:moveTo>
                    <a:pt x="26107" y="0"/>
                  </a:moveTo>
                  <a:lnTo>
                    <a:pt x="0" y="0"/>
                  </a:lnTo>
                  <a:lnTo>
                    <a:pt x="0" y="1258025"/>
                  </a:lnTo>
                  <a:lnTo>
                    <a:pt x="26107" y="1258025"/>
                  </a:lnTo>
                  <a:lnTo>
                    <a:pt x="26107" y="0"/>
                  </a:lnTo>
                  <a:close/>
                </a:path>
              </a:pathLst>
            </a:custGeom>
            <a:solidFill>
              <a:srgbClr val="0000FF"/>
            </a:solidFill>
          </p:spPr>
          <p:txBody>
            <a:bodyPr wrap="square" lIns="0" tIns="0" rIns="0" bIns="0" rtlCol="0"/>
            <a:lstStyle/>
            <a:p>
              <a:endParaRPr/>
            </a:p>
          </p:txBody>
        </p:sp>
        <p:sp>
          <p:nvSpPr>
            <p:cNvPr id="372" name="object 372"/>
            <p:cNvSpPr/>
            <p:nvPr/>
          </p:nvSpPr>
          <p:spPr>
            <a:xfrm>
              <a:off x="9298039" y="2941262"/>
              <a:ext cx="26670" cy="1258570"/>
            </a:xfrm>
            <a:custGeom>
              <a:avLst/>
              <a:gdLst/>
              <a:ahLst/>
              <a:cxnLst/>
              <a:rect l="l" t="t" r="r" b="b"/>
              <a:pathLst>
                <a:path w="26670" h="1258570">
                  <a:moveTo>
                    <a:pt x="0" y="1258025"/>
                  </a:moveTo>
                  <a:lnTo>
                    <a:pt x="26107" y="1258025"/>
                  </a:lnTo>
                  <a:lnTo>
                    <a:pt x="26107" y="0"/>
                  </a:lnTo>
                  <a:lnTo>
                    <a:pt x="0" y="0"/>
                  </a:lnTo>
                  <a:lnTo>
                    <a:pt x="0" y="1258025"/>
                  </a:lnTo>
                  <a:close/>
                </a:path>
                <a:path w="26670" h="1258570">
                  <a:moveTo>
                    <a:pt x="0" y="1258025"/>
                  </a:moveTo>
                  <a:lnTo>
                    <a:pt x="26175" y="1258025"/>
                  </a:lnTo>
                </a:path>
                <a:path w="26670" h="1258570">
                  <a:moveTo>
                    <a:pt x="26175" y="1258025"/>
                  </a:moveTo>
                  <a:lnTo>
                    <a:pt x="26175" y="0"/>
                  </a:lnTo>
                </a:path>
                <a:path w="26670" h="1258570">
                  <a:moveTo>
                    <a:pt x="26175" y="0"/>
                  </a:moveTo>
                  <a:lnTo>
                    <a:pt x="0" y="0"/>
                  </a:lnTo>
                </a:path>
                <a:path w="26670" h="1258570">
                  <a:moveTo>
                    <a:pt x="0" y="0"/>
                  </a:moveTo>
                  <a:lnTo>
                    <a:pt x="0" y="1258025"/>
                  </a:lnTo>
                </a:path>
              </a:pathLst>
            </a:custGeom>
            <a:ln w="10606">
              <a:solidFill>
                <a:srgbClr val="000000"/>
              </a:solidFill>
            </a:ln>
          </p:spPr>
          <p:txBody>
            <a:bodyPr wrap="square" lIns="0" tIns="0" rIns="0" bIns="0" rtlCol="0"/>
            <a:lstStyle/>
            <a:p>
              <a:endParaRPr/>
            </a:p>
          </p:txBody>
        </p:sp>
        <p:sp>
          <p:nvSpPr>
            <p:cNvPr id="373" name="object 373"/>
            <p:cNvSpPr/>
            <p:nvPr/>
          </p:nvSpPr>
          <p:spPr>
            <a:xfrm>
              <a:off x="9874351" y="3584122"/>
              <a:ext cx="26034" cy="615315"/>
            </a:xfrm>
            <a:custGeom>
              <a:avLst/>
              <a:gdLst/>
              <a:ahLst/>
              <a:cxnLst/>
              <a:rect l="l" t="t" r="r" b="b"/>
              <a:pathLst>
                <a:path w="26034" h="615314">
                  <a:moveTo>
                    <a:pt x="25563" y="0"/>
                  </a:moveTo>
                  <a:lnTo>
                    <a:pt x="0" y="0"/>
                  </a:lnTo>
                  <a:lnTo>
                    <a:pt x="0" y="615165"/>
                  </a:lnTo>
                  <a:lnTo>
                    <a:pt x="25563" y="615165"/>
                  </a:lnTo>
                  <a:lnTo>
                    <a:pt x="25563" y="0"/>
                  </a:lnTo>
                  <a:close/>
                </a:path>
              </a:pathLst>
            </a:custGeom>
            <a:solidFill>
              <a:srgbClr val="0000FF"/>
            </a:solidFill>
          </p:spPr>
          <p:txBody>
            <a:bodyPr wrap="square" lIns="0" tIns="0" rIns="0" bIns="0" rtlCol="0"/>
            <a:lstStyle/>
            <a:p>
              <a:endParaRPr/>
            </a:p>
          </p:txBody>
        </p:sp>
        <p:sp>
          <p:nvSpPr>
            <p:cNvPr id="374" name="object 374"/>
            <p:cNvSpPr/>
            <p:nvPr/>
          </p:nvSpPr>
          <p:spPr>
            <a:xfrm>
              <a:off x="9874351" y="3584122"/>
              <a:ext cx="26034" cy="615315"/>
            </a:xfrm>
            <a:custGeom>
              <a:avLst/>
              <a:gdLst/>
              <a:ahLst/>
              <a:cxnLst/>
              <a:rect l="l" t="t" r="r" b="b"/>
              <a:pathLst>
                <a:path w="26034" h="615314">
                  <a:moveTo>
                    <a:pt x="0" y="615165"/>
                  </a:moveTo>
                  <a:lnTo>
                    <a:pt x="25563" y="615165"/>
                  </a:lnTo>
                  <a:lnTo>
                    <a:pt x="25563" y="0"/>
                  </a:lnTo>
                  <a:lnTo>
                    <a:pt x="0" y="0"/>
                  </a:lnTo>
                  <a:lnTo>
                    <a:pt x="0" y="615165"/>
                  </a:lnTo>
                  <a:close/>
                </a:path>
                <a:path w="26034" h="615314">
                  <a:moveTo>
                    <a:pt x="0" y="615165"/>
                  </a:moveTo>
                  <a:lnTo>
                    <a:pt x="25608" y="615165"/>
                  </a:lnTo>
                </a:path>
                <a:path w="26034" h="615314">
                  <a:moveTo>
                    <a:pt x="25608" y="615165"/>
                  </a:moveTo>
                  <a:lnTo>
                    <a:pt x="25608" y="90"/>
                  </a:lnTo>
                </a:path>
                <a:path w="26034" h="615314">
                  <a:moveTo>
                    <a:pt x="25608" y="90"/>
                  </a:moveTo>
                  <a:lnTo>
                    <a:pt x="0" y="90"/>
                  </a:lnTo>
                </a:path>
                <a:path w="26034" h="615314">
                  <a:moveTo>
                    <a:pt x="0" y="90"/>
                  </a:moveTo>
                  <a:lnTo>
                    <a:pt x="0" y="615165"/>
                  </a:lnTo>
                </a:path>
              </a:pathLst>
            </a:custGeom>
            <a:ln w="10606">
              <a:solidFill>
                <a:srgbClr val="000000"/>
              </a:solidFill>
            </a:ln>
          </p:spPr>
          <p:txBody>
            <a:bodyPr wrap="square" lIns="0" tIns="0" rIns="0" bIns="0" rtlCol="0"/>
            <a:lstStyle/>
            <a:p>
              <a:endParaRPr/>
            </a:p>
          </p:txBody>
        </p:sp>
        <p:sp>
          <p:nvSpPr>
            <p:cNvPr id="375" name="object 375"/>
            <p:cNvSpPr/>
            <p:nvPr/>
          </p:nvSpPr>
          <p:spPr>
            <a:xfrm>
              <a:off x="10450097" y="4134834"/>
              <a:ext cx="25400" cy="64769"/>
            </a:xfrm>
            <a:custGeom>
              <a:avLst/>
              <a:gdLst/>
              <a:ahLst/>
              <a:cxnLst/>
              <a:rect l="l" t="t" r="r" b="b"/>
              <a:pathLst>
                <a:path w="25400" h="64770">
                  <a:moveTo>
                    <a:pt x="25291" y="0"/>
                  </a:moveTo>
                  <a:lnTo>
                    <a:pt x="0" y="0"/>
                  </a:lnTo>
                  <a:lnTo>
                    <a:pt x="0" y="64453"/>
                  </a:lnTo>
                  <a:lnTo>
                    <a:pt x="25291" y="64453"/>
                  </a:lnTo>
                  <a:lnTo>
                    <a:pt x="25291" y="0"/>
                  </a:lnTo>
                  <a:close/>
                </a:path>
              </a:pathLst>
            </a:custGeom>
            <a:solidFill>
              <a:srgbClr val="0000FF"/>
            </a:solidFill>
          </p:spPr>
          <p:txBody>
            <a:bodyPr wrap="square" lIns="0" tIns="0" rIns="0" bIns="0" rtlCol="0"/>
            <a:lstStyle/>
            <a:p>
              <a:endParaRPr/>
            </a:p>
          </p:txBody>
        </p:sp>
        <p:sp>
          <p:nvSpPr>
            <p:cNvPr id="376" name="object 376"/>
            <p:cNvSpPr/>
            <p:nvPr/>
          </p:nvSpPr>
          <p:spPr>
            <a:xfrm>
              <a:off x="10450097" y="4134834"/>
              <a:ext cx="25400" cy="64769"/>
            </a:xfrm>
            <a:custGeom>
              <a:avLst/>
              <a:gdLst/>
              <a:ahLst/>
              <a:cxnLst/>
              <a:rect l="l" t="t" r="r" b="b"/>
              <a:pathLst>
                <a:path w="25400" h="64770">
                  <a:moveTo>
                    <a:pt x="0" y="64453"/>
                  </a:moveTo>
                  <a:lnTo>
                    <a:pt x="25291" y="64453"/>
                  </a:lnTo>
                  <a:lnTo>
                    <a:pt x="25291" y="0"/>
                  </a:lnTo>
                  <a:lnTo>
                    <a:pt x="0" y="0"/>
                  </a:lnTo>
                  <a:lnTo>
                    <a:pt x="0" y="64453"/>
                  </a:lnTo>
                  <a:close/>
                </a:path>
                <a:path w="25400" h="64770">
                  <a:moveTo>
                    <a:pt x="0" y="64453"/>
                  </a:moveTo>
                  <a:lnTo>
                    <a:pt x="25268" y="64453"/>
                  </a:lnTo>
                </a:path>
                <a:path w="25400" h="64770">
                  <a:moveTo>
                    <a:pt x="25268" y="64453"/>
                  </a:moveTo>
                  <a:lnTo>
                    <a:pt x="25268" y="90"/>
                  </a:lnTo>
                </a:path>
                <a:path w="25400" h="64770">
                  <a:moveTo>
                    <a:pt x="25268" y="90"/>
                  </a:moveTo>
                  <a:lnTo>
                    <a:pt x="0" y="90"/>
                  </a:lnTo>
                </a:path>
                <a:path w="25400" h="64770">
                  <a:moveTo>
                    <a:pt x="0" y="90"/>
                  </a:moveTo>
                  <a:lnTo>
                    <a:pt x="0" y="64453"/>
                  </a:lnTo>
                </a:path>
              </a:pathLst>
            </a:custGeom>
            <a:ln w="10606">
              <a:solidFill>
                <a:srgbClr val="000000"/>
              </a:solidFill>
            </a:ln>
          </p:spPr>
          <p:txBody>
            <a:bodyPr wrap="square" lIns="0" tIns="0" rIns="0" bIns="0" rtlCol="0"/>
            <a:lstStyle/>
            <a:p>
              <a:endParaRPr/>
            </a:p>
          </p:txBody>
        </p:sp>
        <p:sp>
          <p:nvSpPr>
            <p:cNvPr id="377" name="object 377"/>
            <p:cNvSpPr/>
            <p:nvPr/>
          </p:nvSpPr>
          <p:spPr>
            <a:xfrm>
              <a:off x="11025844" y="4011638"/>
              <a:ext cx="25400" cy="187960"/>
            </a:xfrm>
            <a:custGeom>
              <a:avLst/>
              <a:gdLst/>
              <a:ahLst/>
              <a:cxnLst/>
              <a:rect l="l" t="t" r="r" b="b"/>
              <a:pathLst>
                <a:path w="25400" h="187960">
                  <a:moveTo>
                    <a:pt x="25291" y="0"/>
                  </a:moveTo>
                  <a:lnTo>
                    <a:pt x="0" y="0"/>
                  </a:lnTo>
                  <a:lnTo>
                    <a:pt x="0" y="187650"/>
                  </a:lnTo>
                  <a:lnTo>
                    <a:pt x="25291" y="187650"/>
                  </a:lnTo>
                  <a:lnTo>
                    <a:pt x="25291" y="0"/>
                  </a:lnTo>
                  <a:close/>
                </a:path>
              </a:pathLst>
            </a:custGeom>
            <a:solidFill>
              <a:srgbClr val="0000FF"/>
            </a:solidFill>
          </p:spPr>
          <p:txBody>
            <a:bodyPr wrap="square" lIns="0" tIns="0" rIns="0" bIns="0" rtlCol="0"/>
            <a:lstStyle/>
            <a:p>
              <a:endParaRPr/>
            </a:p>
          </p:txBody>
        </p:sp>
        <p:sp>
          <p:nvSpPr>
            <p:cNvPr id="378" name="object 378"/>
            <p:cNvSpPr/>
            <p:nvPr/>
          </p:nvSpPr>
          <p:spPr>
            <a:xfrm>
              <a:off x="11025844" y="4011638"/>
              <a:ext cx="25400" cy="187960"/>
            </a:xfrm>
            <a:custGeom>
              <a:avLst/>
              <a:gdLst/>
              <a:ahLst/>
              <a:cxnLst/>
              <a:rect l="l" t="t" r="r" b="b"/>
              <a:pathLst>
                <a:path w="25400" h="187960">
                  <a:moveTo>
                    <a:pt x="0" y="187650"/>
                  </a:moveTo>
                  <a:lnTo>
                    <a:pt x="25291" y="187650"/>
                  </a:lnTo>
                  <a:lnTo>
                    <a:pt x="25291" y="0"/>
                  </a:lnTo>
                  <a:lnTo>
                    <a:pt x="0" y="0"/>
                  </a:lnTo>
                  <a:lnTo>
                    <a:pt x="0" y="187650"/>
                  </a:lnTo>
                  <a:close/>
                </a:path>
                <a:path w="25400" h="187960">
                  <a:moveTo>
                    <a:pt x="0" y="187650"/>
                  </a:moveTo>
                  <a:lnTo>
                    <a:pt x="25268" y="187650"/>
                  </a:lnTo>
                </a:path>
                <a:path w="25400" h="187960">
                  <a:moveTo>
                    <a:pt x="25268" y="187650"/>
                  </a:moveTo>
                  <a:lnTo>
                    <a:pt x="25268" y="0"/>
                  </a:lnTo>
                </a:path>
                <a:path w="25400" h="187960">
                  <a:moveTo>
                    <a:pt x="25268" y="0"/>
                  </a:moveTo>
                  <a:lnTo>
                    <a:pt x="0" y="0"/>
                  </a:lnTo>
                </a:path>
                <a:path w="25400" h="187960">
                  <a:moveTo>
                    <a:pt x="0" y="0"/>
                  </a:moveTo>
                  <a:lnTo>
                    <a:pt x="0" y="187650"/>
                  </a:lnTo>
                </a:path>
              </a:pathLst>
            </a:custGeom>
            <a:ln w="10606">
              <a:solidFill>
                <a:srgbClr val="000000"/>
              </a:solidFill>
            </a:ln>
          </p:spPr>
          <p:txBody>
            <a:bodyPr wrap="square" lIns="0" tIns="0" rIns="0" bIns="0" rtlCol="0"/>
            <a:lstStyle/>
            <a:p>
              <a:endParaRPr/>
            </a:p>
          </p:txBody>
        </p:sp>
        <p:sp>
          <p:nvSpPr>
            <p:cNvPr id="379" name="object 379"/>
            <p:cNvSpPr/>
            <p:nvPr/>
          </p:nvSpPr>
          <p:spPr>
            <a:xfrm>
              <a:off x="1839743" y="4082618"/>
              <a:ext cx="26034" cy="116839"/>
            </a:xfrm>
            <a:custGeom>
              <a:avLst/>
              <a:gdLst/>
              <a:ahLst/>
              <a:cxnLst/>
              <a:rect l="l" t="t" r="r" b="b"/>
              <a:pathLst>
                <a:path w="26035" h="116839">
                  <a:moveTo>
                    <a:pt x="25563" y="0"/>
                  </a:moveTo>
                  <a:lnTo>
                    <a:pt x="0" y="0"/>
                  </a:lnTo>
                  <a:lnTo>
                    <a:pt x="0" y="116669"/>
                  </a:lnTo>
                  <a:lnTo>
                    <a:pt x="25563" y="116669"/>
                  </a:lnTo>
                  <a:lnTo>
                    <a:pt x="25563" y="0"/>
                  </a:lnTo>
                  <a:close/>
                </a:path>
              </a:pathLst>
            </a:custGeom>
            <a:solidFill>
              <a:srgbClr val="FF00FF"/>
            </a:solidFill>
          </p:spPr>
          <p:txBody>
            <a:bodyPr wrap="square" lIns="0" tIns="0" rIns="0" bIns="0" rtlCol="0"/>
            <a:lstStyle/>
            <a:p>
              <a:endParaRPr/>
            </a:p>
          </p:txBody>
        </p:sp>
        <p:sp>
          <p:nvSpPr>
            <p:cNvPr id="380" name="object 380"/>
            <p:cNvSpPr/>
            <p:nvPr/>
          </p:nvSpPr>
          <p:spPr>
            <a:xfrm>
              <a:off x="1839743" y="4082618"/>
              <a:ext cx="26034" cy="116839"/>
            </a:xfrm>
            <a:custGeom>
              <a:avLst/>
              <a:gdLst/>
              <a:ahLst/>
              <a:cxnLst/>
              <a:rect l="l" t="t" r="r" b="b"/>
              <a:pathLst>
                <a:path w="26035" h="116839">
                  <a:moveTo>
                    <a:pt x="0" y="116669"/>
                  </a:moveTo>
                  <a:lnTo>
                    <a:pt x="25563" y="116669"/>
                  </a:lnTo>
                  <a:lnTo>
                    <a:pt x="25563" y="0"/>
                  </a:lnTo>
                  <a:lnTo>
                    <a:pt x="0" y="0"/>
                  </a:lnTo>
                  <a:lnTo>
                    <a:pt x="0" y="116669"/>
                  </a:lnTo>
                  <a:close/>
                </a:path>
                <a:path w="26035" h="116839">
                  <a:moveTo>
                    <a:pt x="0" y="116669"/>
                  </a:moveTo>
                  <a:lnTo>
                    <a:pt x="25608" y="116669"/>
                  </a:lnTo>
                </a:path>
                <a:path w="26035" h="116839">
                  <a:moveTo>
                    <a:pt x="25608" y="116669"/>
                  </a:moveTo>
                  <a:lnTo>
                    <a:pt x="25608" y="67"/>
                  </a:lnTo>
                </a:path>
                <a:path w="26035" h="116839">
                  <a:moveTo>
                    <a:pt x="25608" y="67"/>
                  </a:moveTo>
                  <a:lnTo>
                    <a:pt x="0" y="67"/>
                  </a:lnTo>
                </a:path>
                <a:path w="26035" h="116839">
                  <a:moveTo>
                    <a:pt x="0" y="67"/>
                  </a:moveTo>
                  <a:lnTo>
                    <a:pt x="0" y="116669"/>
                  </a:lnTo>
                </a:path>
              </a:pathLst>
            </a:custGeom>
            <a:ln w="10606">
              <a:solidFill>
                <a:srgbClr val="000000"/>
              </a:solidFill>
            </a:ln>
          </p:spPr>
          <p:txBody>
            <a:bodyPr wrap="square" lIns="0" tIns="0" rIns="0" bIns="0" rtlCol="0"/>
            <a:lstStyle/>
            <a:p>
              <a:endParaRPr/>
            </a:p>
          </p:txBody>
        </p:sp>
        <p:sp>
          <p:nvSpPr>
            <p:cNvPr id="381" name="object 381"/>
            <p:cNvSpPr/>
            <p:nvPr/>
          </p:nvSpPr>
          <p:spPr>
            <a:xfrm>
              <a:off x="2415489" y="4073644"/>
              <a:ext cx="26670" cy="125730"/>
            </a:xfrm>
            <a:custGeom>
              <a:avLst/>
              <a:gdLst/>
              <a:ahLst/>
              <a:cxnLst/>
              <a:rect l="l" t="t" r="r" b="b"/>
              <a:pathLst>
                <a:path w="26669" h="125729">
                  <a:moveTo>
                    <a:pt x="26107" y="0"/>
                  </a:moveTo>
                  <a:lnTo>
                    <a:pt x="0" y="0"/>
                  </a:lnTo>
                  <a:lnTo>
                    <a:pt x="0" y="125643"/>
                  </a:lnTo>
                  <a:lnTo>
                    <a:pt x="26107" y="125643"/>
                  </a:lnTo>
                  <a:lnTo>
                    <a:pt x="26107" y="0"/>
                  </a:lnTo>
                  <a:close/>
                </a:path>
              </a:pathLst>
            </a:custGeom>
            <a:solidFill>
              <a:srgbClr val="FF00FF"/>
            </a:solidFill>
          </p:spPr>
          <p:txBody>
            <a:bodyPr wrap="square" lIns="0" tIns="0" rIns="0" bIns="0" rtlCol="0"/>
            <a:lstStyle/>
            <a:p>
              <a:endParaRPr/>
            </a:p>
          </p:txBody>
        </p:sp>
        <p:sp>
          <p:nvSpPr>
            <p:cNvPr id="382" name="object 382"/>
            <p:cNvSpPr/>
            <p:nvPr/>
          </p:nvSpPr>
          <p:spPr>
            <a:xfrm>
              <a:off x="2415489" y="4073644"/>
              <a:ext cx="26670" cy="125730"/>
            </a:xfrm>
            <a:custGeom>
              <a:avLst/>
              <a:gdLst/>
              <a:ahLst/>
              <a:cxnLst/>
              <a:rect l="l" t="t" r="r" b="b"/>
              <a:pathLst>
                <a:path w="26669" h="125729">
                  <a:moveTo>
                    <a:pt x="0" y="125643"/>
                  </a:moveTo>
                  <a:lnTo>
                    <a:pt x="26107" y="125643"/>
                  </a:lnTo>
                  <a:lnTo>
                    <a:pt x="26107" y="0"/>
                  </a:lnTo>
                  <a:lnTo>
                    <a:pt x="0" y="0"/>
                  </a:lnTo>
                  <a:lnTo>
                    <a:pt x="0" y="125643"/>
                  </a:lnTo>
                  <a:close/>
                </a:path>
                <a:path w="26669" h="125729">
                  <a:moveTo>
                    <a:pt x="0" y="125643"/>
                  </a:moveTo>
                  <a:lnTo>
                    <a:pt x="26175" y="125643"/>
                  </a:lnTo>
                </a:path>
                <a:path w="26669" h="125729">
                  <a:moveTo>
                    <a:pt x="26175" y="125643"/>
                  </a:moveTo>
                  <a:lnTo>
                    <a:pt x="26175" y="90"/>
                  </a:lnTo>
                </a:path>
                <a:path w="26669" h="125729">
                  <a:moveTo>
                    <a:pt x="26175" y="90"/>
                  </a:moveTo>
                  <a:lnTo>
                    <a:pt x="0" y="90"/>
                  </a:lnTo>
                </a:path>
                <a:path w="26669" h="125729">
                  <a:moveTo>
                    <a:pt x="0" y="90"/>
                  </a:moveTo>
                  <a:lnTo>
                    <a:pt x="0" y="125643"/>
                  </a:lnTo>
                </a:path>
              </a:pathLst>
            </a:custGeom>
            <a:ln w="10606">
              <a:solidFill>
                <a:srgbClr val="000000"/>
              </a:solidFill>
            </a:ln>
          </p:spPr>
          <p:txBody>
            <a:bodyPr wrap="square" lIns="0" tIns="0" rIns="0" bIns="0" rtlCol="0"/>
            <a:lstStyle/>
            <a:p>
              <a:endParaRPr/>
            </a:p>
          </p:txBody>
        </p:sp>
        <p:sp>
          <p:nvSpPr>
            <p:cNvPr id="383" name="object 383"/>
            <p:cNvSpPr/>
            <p:nvPr/>
          </p:nvSpPr>
          <p:spPr>
            <a:xfrm>
              <a:off x="2991235" y="3790537"/>
              <a:ext cx="26670" cy="408940"/>
            </a:xfrm>
            <a:custGeom>
              <a:avLst/>
              <a:gdLst/>
              <a:ahLst/>
              <a:cxnLst/>
              <a:rect l="l" t="t" r="r" b="b"/>
              <a:pathLst>
                <a:path w="26669" h="408939">
                  <a:moveTo>
                    <a:pt x="26107" y="0"/>
                  </a:moveTo>
                  <a:lnTo>
                    <a:pt x="0" y="0"/>
                  </a:lnTo>
                  <a:lnTo>
                    <a:pt x="0" y="408750"/>
                  </a:lnTo>
                  <a:lnTo>
                    <a:pt x="26107" y="408750"/>
                  </a:lnTo>
                  <a:lnTo>
                    <a:pt x="26107" y="0"/>
                  </a:lnTo>
                  <a:close/>
                </a:path>
              </a:pathLst>
            </a:custGeom>
            <a:solidFill>
              <a:srgbClr val="FF00FF"/>
            </a:solidFill>
          </p:spPr>
          <p:txBody>
            <a:bodyPr wrap="square" lIns="0" tIns="0" rIns="0" bIns="0" rtlCol="0"/>
            <a:lstStyle/>
            <a:p>
              <a:endParaRPr/>
            </a:p>
          </p:txBody>
        </p:sp>
        <p:sp>
          <p:nvSpPr>
            <p:cNvPr id="384" name="object 384"/>
            <p:cNvSpPr/>
            <p:nvPr/>
          </p:nvSpPr>
          <p:spPr>
            <a:xfrm>
              <a:off x="2991235" y="3790537"/>
              <a:ext cx="26670" cy="408940"/>
            </a:xfrm>
            <a:custGeom>
              <a:avLst/>
              <a:gdLst/>
              <a:ahLst/>
              <a:cxnLst/>
              <a:rect l="l" t="t" r="r" b="b"/>
              <a:pathLst>
                <a:path w="26669" h="408939">
                  <a:moveTo>
                    <a:pt x="0" y="408750"/>
                  </a:moveTo>
                  <a:lnTo>
                    <a:pt x="26107" y="408750"/>
                  </a:lnTo>
                  <a:lnTo>
                    <a:pt x="26107" y="0"/>
                  </a:lnTo>
                  <a:lnTo>
                    <a:pt x="0" y="0"/>
                  </a:lnTo>
                  <a:lnTo>
                    <a:pt x="0" y="408750"/>
                  </a:lnTo>
                  <a:close/>
                </a:path>
                <a:path w="26669" h="408939">
                  <a:moveTo>
                    <a:pt x="0" y="408750"/>
                  </a:moveTo>
                  <a:lnTo>
                    <a:pt x="26062" y="408750"/>
                  </a:lnTo>
                </a:path>
                <a:path w="26669" h="408939">
                  <a:moveTo>
                    <a:pt x="26062" y="408750"/>
                  </a:moveTo>
                  <a:lnTo>
                    <a:pt x="26062" y="22"/>
                  </a:lnTo>
                </a:path>
                <a:path w="26669" h="408939">
                  <a:moveTo>
                    <a:pt x="26062" y="22"/>
                  </a:moveTo>
                  <a:lnTo>
                    <a:pt x="0" y="22"/>
                  </a:lnTo>
                </a:path>
                <a:path w="26669" h="408939">
                  <a:moveTo>
                    <a:pt x="0" y="22"/>
                  </a:moveTo>
                  <a:lnTo>
                    <a:pt x="0" y="408750"/>
                  </a:lnTo>
                </a:path>
              </a:pathLst>
            </a:custGeom>
            <a:ln w="10606">
              <a:solidFill>
                <a:srgbClr val="000000"/>
              </a:solidFill>
            </a:ln>
          </p:spPr>
          <p:txBody>
            <a:bodyPr wrap="square" lIns="0" tIns="0" rIns="0" bIns="0" rtlCol="0"/>
            <a:lstStyle/>
            <a:p>
              <a:endParaRPr/>
            </a:p>
          </p:txBody>
        </p:sp>
        <p:sp>
          <p:nvSpPr>
            <p:cNvPr id="385" name="object 385"/>
            <p:cNvSpPr/>
            <p:nvPr/>
          </p:nvSpPr>
          <p:spPr>
            <a:xfrm>
              <a:off x="3567774" y="3633074"/>
              <a:ext cx="25400" cy="566420"/>
            </a:xfrm>
            <a:custGeom>
              <a:avLst/>
              <a:gdLst/>
              <a:ahLst/>
              <a:cxnLst/>
              <a:rect l="l" t="t" r="r" b="b"/>
              <a:pathLst>
                <a:path w="25400" h="566420">
                  <a:moveTo>
                    <a:pt x="25291" y="0"/>
                  </a:moveTo>
                  <a:lnTo>
                    <a:pt x="0" y="0"/>
                  </a:lnTo>
                  <a:lnTo>
                    <a:pt x="0" y="566213"/>
                  </a:lnTo>
                  <a:lnTo>
                    <a:pt x="25291" y="566213"/>
                  </a:lnTo>
                  <a:lnTo>
                    <a:pt x="25291" y="0"/>
                  </a:lnTo>
                  <a:close/>
                </a:path>
              </a:pathLst>
            </a:custGeom>
            <a:solidFill>
              <a:srgbClr val="FF00FF"/>
            </a:solidFill>
          </p:spPr>
          <p:txBody>
            <a:bodyPr wrap="square" lIns="0" tIns="0" rIns="0" bIns="0" rtlCol="0"/>
            <a:lstStyle/>
            <a:p>
              <a:endParaRPr/>
            </a:p>
          </p:txBody>
        </p:sp>
        <p:sp>
          <p:nvSpPr>
            <p:cNvPr id="386" name="object 386"/>
            <p:cNvSpPr/>
            <p:nvPr/>
          </p:nvSpPr>
          <p:spPr>
            <a:xfrm>
              <a:off x="3567774" y="3633074"/>
              <a:ext cx="25400" cy="566420"/>
            </a:xfrm>
            <a:custGeom>
              <a:avLst/>
              <a:gdLst/>
              <a:ahLst/>
              <a:cxnLst/>
              <a:rect l="l" t="t" r="r" b="b"/>
              <a:pathLst>
                <a:path w="25400" h="566420">
                  <a:moveTo>
                    <a:pt x="0" y="566213"/>
                  </a:moveTo>
                  <a:lnTo>
                    <a:pt x="25291" y="566213"/>
                  </a:lnTo>
                  <a:lnTo>
                    <a:pt x="25291" y="0"/>
                  </a:lnTo>
                  <a:lnTo>
                    <a:pt x="0" y="0"/>
                  </a:lnTo>
                  <a:lnTo>
                    <a:pt x="0" y="566213"/>
                  </a:lnTo>
                  <a:close/>
                </a:path>
                <a:path w="25400" h="566420">
                  <a:moveTo>
                    <a:pt x="0" y="566213"/>
                  </a:moveTo>
                  <a:lnTo>
                    <a:pt x="25268" y="566213"/>
                  </a:lnTo>
                </a:path>
                <a:path w="25400" h="566420">
                  <a:moveTo>
                    <a:pt x="25268" y="566213"/>
                  </a:moveTo>
                  <a:lnTo>
                    <a:pt x="25268" y="90"/>
                  </a:lnTo>
                </a:path>
                <a:path w="25400" h="566420">
                  <a:moveTo>
                    <a:pt x="25268" y="90"/>
                  </a:moveTo>
                  <a:lnTo>
                    <a:pt x="0" y="90"/>
                  </a:lnTo>
                </a:path>
                <a:path w="25400" h="566420">
                  <a:moveTo>
                    <a:pt x="0" y="90"/>
                  </a:moveTo>
                  <a:lnTo>
                    <a:pt x="0" y="566213"/>
                  </a:lnTo>
                </a:path>
              </a:pathLst>
            </a:custGeom>
            <a:ln w="10606">
              <a:solidFill>
                <a:srgbClr val="000000"/>
              </a:solidFill>
            </a:ln>
          </p:spPr>
          <p:txBody>
            <a:bodyPr wrap="square" lIns="0" tIns="0" rIns="0" bIns="0" rtlCol="0"/>
            <a:lstStyle/>
            <a:p>
              <a:endParaRPr/>
            </a:p>
          </p:txBody>
        </p:sp>
        <p:sp>
          <p:nvSpPr>
            <p:cNvPr id="387" name="object 387"/>
            <p:cNvSpPr/>
            <p:nvPr/>
          </p:nvSpPr>
          <p:spPr>
            <a:xfrm>
              <a:off x="4143180" y="3962685"/>
              <a:ext cx="25400" cy="236854"/>
            </a:xfrm>
            <a:custGeom>
              <a:avLst/>
              <a:gdLst/>
              <a:ahLst/>
              <a:cxnLst/>
              <a:rect l="l" t="t" r="r" b="b"/>
              <a:pathLst>
                <a:path w="25400" h="236854">
                  <a:moveTo>
                    <a:pt x="25291" y="0"/>
                  </a:moveTo>
                  <a:lnTo>
                    <a:pt x="0" y="0"/>
                  </a:lnTo>
                  <a:lnTo>
                    <a:pt x="0" y="236602"/>
                  </a:lnTo>
                  <a:lnTo>
                    <a:pt x="25291" y="236602"/>
                  </a:lnTo>
                  <a:lnTo>
                    <a:pt x="25291" y="0"/>
                  </a:lnTo>
                  <a:close/>
                </a:path>
              </a:pathLst>
            </a:custGeom>
            <a:solidFill>
              <a:srgbClr val="FF00FF"/>
            </a:solidFill>
          </p:spPr>
          <p:txBody>
            <a:bodyPr wrap="square" lIns="0" tIns="0" rIns="0" bIns="0" rtlCol="0"/>
            <a:lstStyle/>
            <a:p>
              <a:endParaRPr/>
            </a:p>
          </p:txBody>
        </p:sp>
        <p:sp>
          <p:nvSpPr>
            <p:cNvPr id="388" name="object 388"/>
            <p:cNvSpPr/>
            <p:nvPr/>
          </p:nvSpPr>
          <p:spPr>
            <a:xfrm>
              <a:off x="4143180" y="3962685"/>
              <a:ext cx="25400" cy="236854"/>
            </a:xfrm>
            <a:custGeom>
              <a:avLst/>
              <a:gdLst/>
              <a:ahLst/>
              <a:cxnLst/>
              <a:rect l="l" t="t" r="r" b="b"/>
              <a:pathLst>
                <a:path w="25400" h="236854">
                  <a:moveTo>
                    <a:pt x="0" y="236602"/>
                  </a:moveTo>
                  <a:lnTo>
                    <a:pt x="25291" y="236602"/>
                  </a:lnTo>
                  <a:lnTo>
                    <a:pt x="25291" y="0"/>
                  </a:lnTo>
                  <a:lnTo>
                    <a:pt x="0" y="0"/>
                  </a:lnTo>
                  <a:lnTo>
                    <a:pt x="0" y="236602"/>
                  </a:lnTo>
                  <a:close/>
                </a:path>
                <a:path w="25400" h="236854">
                  <a:moveTo>
                    <a:pt x="0" y="236602"/>
                  </a:moveTo>
                  <a:lnTo>
                    <a:pt x="25382" y="236602"/>
                  </a:lnTo>
                </a:path>
                <a:path w="25400" h="236854">
                  <a:moveTo>
                    <a:pt x="25382" y="236602"/>
                  </a:moveTo>
                  <a:lnTo>
                    <a:pt x="25382" y="0"/>
                  </a:lnTo>
                </a:path>
                <a:path w="25400" h="236854">
                  <a:moveTo>
                    <a:pt x="25382" y="0"/>
                  </a:moveTo>
                  <a:lnTo>
                    <a:pt x="0" y="0"/>
                  </a:lnTo>
                </a:path>
                <a:path w="25400" h="236854">
                  <a:moveTo>
                    <a:pt x="0" y="0"/>
                  </a:moveTo>
                  <a:lnTo>
                    <a:pt x="0" y="236602"/>
                  </a:lnTo>
                </a:path>
              </a:pathLst>
            </a:custGeom>
            <a:ln w="10606">
              <a:solidFill>
                <a:srgbClr val="000000"/>
              </a:solidFill>
            </a:ln>
          </p:spPr>
          <p:txBody>
            <a:bodyPr wrap="square" lIns="0" tIns="0" rIns="0" bIns="0" rtlCol="0"/>
            <a:lstStyle/>
            <a:p>
              <a:endParaRPr/>
            </a:p>
          </p:txBody>
        </p:sp>
        <p:sp>
          <p:nvSpPr>
            <p:cNvPr id="389" name="object 389"/>
            <p:cNvSpPr/>
            <p:nvPr/>
          </p:nvSpPr>
          <p:spPr>
            <a:xfrm>
              <a:off x="4718926" y="3740769"/>
              <a:ext cx="25400" cy="459105"/>
            </a:xfrm>
            <a:custGeom>
              <a:avLst/>
              <a:gdLst/>
              <a:ahLst/>
              <a:cxnLst/>
              <a:rect l="l" t="t" r="r" b="b"/>
              <a:pathLst>
                <a:path w="25400" h="459104">
                  <a:moveTo>
                    <a:pt x="25291" y="0"/>
                  </a:moveTo>
                  <a:lnTo>
                    <a:pt x="0" y="0"/>
                  </a:lnTo>
                  <a:lnTo>
                    <a:pt x="0" y="458518"/>
                  </a:lnTo>
                  <a:lnTo>
                    <a:pt x="25291" y="458518"/>
                  </a:lnTo>
                  <a:lnTo>
                    <a:pt x="25291" y="0"/>
                  </a:lnTo>
                  <a:close/>
                </a:path>
              </a:pathLst>
            </a:custGeom>
            <a:solidFill>
              <a:srgbClr val="FF00FF"/>
            </a:solidFill>
          </p:spPr>
          <p:txBody>
            <a:bodyPr wrap="square" lIns="0" tIns="0" rIns="0" bIns="0" rtlCol="0"/>
            <a:lstStyle/>
            <a:p>
              <a:endParaRPr/>
            </a:p>
          </p:txBody>
        </p:sp>
        <p:sp>
          <p:nvSpPr>
            <p:cNvPr id="390" name="object 390"/>
            <p:cNvSpPr/>
            <p:nvPr/>
          </p:nvSpPr>
          <p:spPr>
            <a:xfrm>
              <a:off x="4718926" y="3740769"/>
              <a:ext cx="25400" cy="459105"/>
            </a:xfrm>
            <a:custGeom>
              <a:avLst/>
              <a:gdLst/>
              <a:ahLst/>
              <a:cxnLst/>
              <a:rect l="l" t="t" r="r" b="b"/>
              <a:pathLst>
                <a:path w="25400" h="459104">
                  <a:moveTo>
                    <a:pt x="0" y="458518"/>
                  </a:moveTo>
                  <a:lnTo>
                    <a:pt x="25291" y="458518"/>
                  </a:lnTo>
                  <a:lnTo>
                    <a:pt x="25291" y="0"/>
                  </a:lnTo>
                  <a:lnTo>
                    <a:pt x="0" y="0"/>
                  </a:lnTo>
                  <a:lnTo>
                    <a:pt x="0" y="458518"/>
                  </a:lnTo>
                  <a:close/>
                </a:path>
                <a:path w="25400" h="459104">
                  <a:moveTo>
                    <a:pt x="0" y="458518"/>
                  </a:moveTo>
                  <a:lnTo>
                    <a:pt x="25268" y="458518"/>
                  </a:lnTo>
                </a:path>
                <a:path w="25400" h="459104">
                  <a:moveTo>
                    <a:pt x="25268" y="458518"/>
                  </a:moveTo>
                  <a:lnTo>
                    <a:pt x="25268" y="45"/>
                  </a:lnTo>
                </a:path>
                <a:path w="25400" h="459104">
                  <a:moveTo>
                    <a:pt x="25268" y="45"/>
                  </a:moveTo>
                  <a:lnTo>
                    <a:pt x="0" y="45"/>
                  </a:lnTo>
                </a:path>
                <a:path w="25400" h="459104">
                  <a:moveTo>
                    <a:pt x="0" y="45"/>
                  </a:moveTo>
                  <a:lnTo>
                    <a:pt x="0" y="458518"/>
                  </a:lnTo>
                </a:path>
              </a:pathLst>
            </a:custGeom>
            <a:ln w="10606">
              <a:solidFill>
                <a:srgbClr val="000000"/>
              </a:solidFill>
            </a:ln>
          </p:spPr>
          <p:txBody>
            <a:bodyPr wrap="square" lIns="0" tIns="0" rIns="0" bIns="0" rtlCol="0"/>
            <a:lstStyle/>
            <a:p>
              <a:endParaRPr/>
            </a:p>
          </p:txBody>
        </p:sp>
        <p:sp>
          <p:nvSpPr>
            <p:cNvPr id="391" name="object 391"/>
            <p:cNvSpPr/>
            <p:nvPr/>
          </p:nvSpPr>
          <p:spPr>
            <a:xfrm>
              <a:off x="5294672" y="3860702"/>
              <a:ext cx="25400" cy="339090"/>
            </a:xfrm>
            <a:custGeom>
              <a:avLst/>
              <a:gdLst/>
              <a:ahLst/>
              <a:cxnLst/>
              <a:rect l="l" t="t" r="r" b="b"/>
              <a:pathLst>
                <a:path w="25400" h="339089">
                  <a:moveTo>
                    <a:pt x="25291" y="0"/>
                  </a:moveTo>
                  <a:lnTo>
                    <a:pt x="0" y="0"/>
                  </a:lnTo>
                  <a:lnTo>
                    <a:pt x="0" y="338585"/>
                  </a:lnTo>
                  <a:lnTo>
                    <a:pt x="25291" y="338585"/>
                  </a:lnTo>
                  <a:lnTo>
                    <a:pt x="25291" y="0"/>
                  </a:lnTo>
                  <a:close/>
                </a:path>
              </a:pathLst>
            </a:custGeom>
            <a:solidFill>
              <a:srgbClr val="FF00FF"/>
            </a:solidFill>
          </p:spPr>
          <p:txBody>
            <a:bodyPr wrap="square" lIns="0" tIns="0" rIns="0" bIns="0" rtlCol="0"/>
            <a:lstStyle/>
            <a:p>
              <a:endParaRPr/>
            </a:p>
          </p:txBody>
        </p:sp>
        <p:sp>
          <p:nvSpPr>
            <p:cNvPr id="392" name="object 392"/>
            <p:cNvSpPr/>
            <p:nvPr/>
          </p:nvSpPr>
          <p:spPr>
            <a:xfrm>
              <a:off x="5294672" y="3860702"/>
              <a:ext cx="25400" cy="339090"/>
            </a:xfrm>
            <a:custGeom>
              <a:avLst/>
              <a:gdLst/>
              <a:ahLst/>
              <a:cxnLst/>
              <a:rect l="l" t="t" r="r" b="b"/>
              <a:pathLst>
                <a:path w="25400" h="339089">
                  <a:moveTo>
                    <a:pt x="0" y="338585"/>
                  </a:moveTo>
                  <a:lnTo>
                    <a:pt x="25291" y="338585"/>
                  </a:lnTo>
                  <a:lnTo>
                    <a:pt x="25291" y="0"/>
                  </a:lnTo>
                  <a:lnTo>
                    <a:pt x="0" y="0"/>
                  </a:lnTo>
                  <a:lnTo>
                    <a:pt x="0" y="338585"/>
                  </a:lnTo>
                  <a:close/>
                </a:path>
                <a:path w="25400" h="339089">
                  <a:moveTo>
                    <a:pt x="0" y="338585"/>
                  </a:moveTo>
                  <a:lnTo>
                    <a:pt x="25268" y="338585"/>
                  </a:lnTo>
                </a:path>
                <a:path w="25400" h="339089">
                  <a:moveTo>
                    <a:pt x="25268" y="338585"/>
                  </a:moveTo>
                  <a:lnTo>
                    <a:pt x="25268" y="0"/>
                  </a:lnTo>
                </a:path>
                <a:path w="25400" h="339089">
                  <a:moveTo>
                    <a:pt x="25268" y="0"/>
                  </a:moveTo>
                  <a:lnTo>
                    <a:pt x="0" y="0"/>
                  </a:lnTo>
                </a:path>
                <a:path w="25400" h="339089">
                  <a:moveTo>
                    <a:pt x="0" y="0"/>
                  </a:moveTo>
                  <a:lnTo>
                    <a:pt x="0" y="338585"/>
                  </a:lnTo>
                </a:path>
              </a:pathLst>
            </a:custGeom>
            <a:ln w="10606">
              <a:solidFill>
                <a:srgbClr val="000000"/>
              </a:solidFill>
            </a:ln>
          </p:spPr>
          <p:txBody>
            <a:bodyPr wrap="square" lIns="0" tIns="0" rIns="0" bIns="0" rtlCol="0"/>
            <a:lstStyle/>
            <a:p>
              <a:endParaRPr/>
            </a:p>
          </p:txBody>
        </p:sp>
        <p:sp>
          <p:nvSpPr>
            <p:cNvPr id="393" name="object 393"/>
            <p:cNvSpPr/>
            <p:nvPr/>
          </p:nvSpPr>
          <p:spPr>
            <a:xfrm>
              <a:off x="5870078" y="3802775"/>
              <a:ext cx="26034" cy="396875"/>
            </a:xfrm>
            <a:custGeom>
              <a:avLst/>
              <a:gdLst/>
              <a:ahLst/>
              <a:cxnLst/>
              <a:rect l="l" t="t" r="r" b="b"/>
              <a:pathLst>
                <a:path w="26035" h="396875">
                  <a:moveTo>
                    <a:pt x="25563" y="0"/>
                  </a:moveTo>
                  <a:lnTo>
                    <a:pt x="0" y="0"/>
                  </a:lnTo>
                  <a:lnTo>
                    <a:pt x="0" y="396512"/>
                  </a:lnTo>
                  <a:lnTo>
                    <a:pt x="25563" y="396512"/>
                  </a:lnTo>
                  <a:lnTo>
                    <a:pt x="25563" y="0"/>
                  </a:lnTo>
                  <a:close/>
                </a:path>
              </a:pathLst>
            </a:custGeom>
            <a:solidFill>
              <a:srgbClr val="FF00FF"/>
            </a:solidFill>
          </p:spPr>
          <p:txBody>
            <a:bodyPr wrap="square" lIns="0" tIns="0" rIns="0" bIns="0" rtlCol="0"/>
            <a:lstStyle/>
            <a:p>
              <a:endParaRPr/>
            </a:p>
          </p:txBody>
        </p:sp>
        <p:sp>
          <p:nvSpPr>
            <p:cNvPr id="394" name="object 394"/>
            <p:cNvSpPr/>
            <p:nvPr/>
          </p:nvSpPr>
          <p:spPr>
            <a:xfrm>
              <a:off x="5870078" y="3802775"/>
              <a:ext cx="26034" cy="396875"/>
            </a:xfrm>
            <a:custGeom>
              <a:avLst/>
              <a:gdLst/>
              <a:ahLst/>
              <a:cxnLst/>
              <a:rect l="l" t="t" r="r" b="b"/>
              <a:pathLst>
                <a:path w="26035" h="396875">
                  <a:moveTo>
                    <a:pt x="0" y="396512"/>
                  </a:moveTo>
                  <a:lnTo>
                    <a:pt x="25563" y="396512"/>
                  </a:lnTo>
                  <a:lnTo>
                    <a:pt x="25563" y="0"/>
                  </a:lnTo>
                  <a:lnTo>
                    <a:pt x="0" y="0"/>
                  </a:lnTo>
                  <a:lnTo>
                    <a:pt x="0" y="396512"/>
                  </a:lnTo>
                  <a:close/>
                </a:path>
                <a:path w="26035" h="396875">
                  <a:moveTo>
                    <a:pt x="0" y="396512"/>
                  </a:moveTo>
                  <a:lnTo>
                    <a:pt x="25608" y="396512"/>
                  </a:lnTo>
                </a:path>
                <a:path w="26035" h="396875">
                  <a:moveTo>
                    <a:pt x="25608" y="396512"/>
                  </a:moveTo>
                  <a:lnTo>
                    <a:pt x="25608" y="22"/>
                  </a:lnTo>
                </a:path>
                <a:path w="26035" h="396875">
                  <a:moveTo>
                    <a:pt x="25608" y="22"/>
                  </a:moveTo>
                  <a:lnTo>
                    <a:pt x="0" y="22"/>
                  </a:lnTo>
                </a:path>
                <a:path w="26035" h="396875">
                  <a:moveTo>
                    <a:pt x="0" y="22"/>
                  </a:moveTo>
                  <a:lnTo>
                    <a:pt x="0" y="396512"/>
                  </a:lnTo>
                </a:path>
              </a:pathLst>
            </a:custGeom>
            <a:ln w="10606">
              <a:solidFill>
                <a:srgbClr val="000000"/>
              </a:solidFill>
            </a:ln>
          </p:spPr>
          <p:txBody>
            <a:bodyPr wrap="square" lIns="0" tIns="0" rIns="0" bIns="0" rtlCol="0"/>
            <a:lstStyle/>
            <a:p>
              <a:endParaRPr/>
            </a:p>
          </p:txBody>
        </p:sp>
        <p:sp>
          <p:nvSpPr>
            <p:cNvPr id="395" name="object 395"/>
            <p:cNvSpPr/>
            <p:nvPr/>
          </p:nvSpPr>
          <p:spPr>
            <a:xfrm>
              <a:off x="6445031" y="3759534"/>
              <a:ext cx="25400" cy="440055"/>
            </a:xfrm>
            <a:custGeom>
              <a:avLst/>
              <a:gdLst/>
              <a:ahLst/>
              <a:cxnLst/>
              <a:rect l="l" t="t" r="r" b="b"/>
              <a:pathLst>
                <a:path w="25400" h="440054">
                  <a:moveTo>
                    <a:pt x="25291" y="0"/>
                  </a:moveTo>
                  <a:lnTo>
                    <a:pt x="0" y="0"/>
                  </a:lnTo>
                  <a:lnTo>
                    <a:pt x="0" y="439753"/>
                  </a:lnTo>
                  <a:lnTo>
                    <a:pt x="25291" y="439753"/>
                  </a:lnTo>
                  <a:lnTo>
                    <a:pt x="25291" y="0"/>
                  </a:lnTo>
                  <a:close/>
                </a:path>
              </a:pathLst>
            </a:custGeom>
            <a:solidFill>
              <a:srgbClr val="FF00FF"/>
            </a:solidFill>
          </p:spPr>
          <p:txBody>
            <a:bodyPr wrap="square" lIns="0" tIns="0" rIns="0" bIns="0" rtlCol="0"/>
            <a:lstStyle/>
            <a:p>
              <a:endParaRPr/>
            </a:p>
          </p:txBody>
        </p:sp>
        <p:sp>
          <p:nvSpPr>
            <p:cNvPr id="396" name="object 396"/>
            <p:cNvSpPr/>
            <p:nvPr/>
          </p:nvSpPr>
          <p:spPr>
            <a:xfrm>
              <a:off x="6445031" y="3759534"/>
              <a:ext cx="25400" cy="440055"/>
            </a:xfrm>
            <a:custGeom>
              <a:avLst/>
              <a:gdLst/>
              <a:ahLst/>
              <a:cxnLst/>
              <a:rect l="l" t="t" r="r" b="b"/>
              <a:pathLst>
                <a:path w="25400" h="440054">
                  <a:moveTo>
                    <a:pt x="0" y="439753"/>
                  </a:moveTo>
                  <a:lnTo>
                    <a:pt x="25291" y="439753"/>
                  </a:lnTo>
                  <a:lnTo>
                    <a:pt x="25291" y="0"/>
                  </a:lnTo>
                  <a:lnTo>
                    <a:pt x="0" y="0"/>
                  </a:lnTo>
                  <a:lnTo>
                    <a:pt x="0" y="439753"/>
                  </a:lnTo>
                  <a:close/>
                </a:path>
                <a:path w="25400" h="440054">
                  <a:moveTo>
                    <a:pt x="0" y="439753"/>
                  </a:moveTo>
                  <a:lnTo>
                    <a:pt x="25268" y="439753"/>
                  </a:lnTo>
                </a:path>
                <a:path w="25400" h="440054">
                  <a:moveTo>
                    <a:pt x="25268" y="439753"/>
                  </a:moveTo>
                  <a:lnTo>
                    <a:pt x="25268" y="90"/>
                  </a:lnTo>
                </a:path>
                <a:path w="25400" h="440054">
                  <a:moveTo>
                    <a:pt x="25268" y="90"/>
                  </a:moveTo>
                  <a:lnTo>
                    <a:pt x="0" y="90"/>
                  </a:lnTo>
                </a:path>
                <a:path w="25400" h="440054">
                  <a:moveTo>
                    <a:pt x="0" y="90"/>
                  </a:moveTo>
                  <a:lnTo>
                    <a:pt x="0" y="439753"/>
                  </a:lnTo>
                </a:path>
              </a:pathLst>
            </a:custGeom>
            <a:ln w="10606">
              <a:solidFill>
                <a:srgbClr val="000000"/>
              </a:solidFill>
            </a:ln>
          </p:spPr>
          <p:txBody>
            <a:bodyPr wrap="square" lIns="0" tIns="0" rIns="0" bIns="0" rtlCol="0"/>
            <a:lstStyle/>
            <a:p>
              <a:endParaRPr/>
            </a:p>
          </p:txBody>
        </p:sp>
        <p:sp>
          <p:nvSpPr>
            <p:cNvPr id="397" name="object 397"/>
            <p:cNvSpPr/>
            <p:nvPr/>
          </p:nvSpPr>
          <p:spPr>
            <a:xfrm>
              <a:off x="7020777" y="969803"/>
              <a:ext cx="25400" cy="3229610"/>
            </a:xfrm>
            <a:custGeom>
              <a:avLst/>
              <a:gdLst/>
              <a:ahLst/>
              <a:cxnLst/>
              <a:rect l="l" t="t" r="r" b="b"/>
              <a:pathLst>
                <a:path w="25400" h="3229610">
                  <a:moveTo>
                    <a:pt x="25292" y="0"/>
                  </a:moveTo>
                  <a:lnTo>
                    <a:pt x="0" y="0"/>
                  </a:lnTo>
                  <a:lnTo>
                    <a:pt x="0" y="3229484"/>
                  </a:lnTo>
                  <a:lnTo>
                    <a:pt x="25292" y="3229484"/>
                  </a:lnTo>
                  <a:lnTo>
                    <a:pt x="25292" y="0"/>
                  </a:lnTo>
                  <a:close/>
                </a:path>
              </a:pathLst>
            </a:custGeom>
            <a:solidFill>
              <a:srgbClr val="FF00FF"/>
            </a:solidFill>
          </p:spPr>
          <p:txBody>
            <a:bodyPr wrap="square" lIns="0" tIns="0" rIns="0" bIns="0" rtlCol="0"/>
            <a:lstStyle/>
            <a:p>
              <a:endParaRPr/>
            </a:p>
          </p:txBody>
        </p:sp>
        <p:sp>
          <p:nvSpPr>
            <p:cNvPr id="398" name="object 398"/>
            <p:cNvSpPr/>
            <p:nvPr/>
          </p:nvSpPr>
          <p:spPr>
            <a:xfrm>
              <a:off x="7020777" y="969803"/>
              <a:ext cx="25400" cy="3229610"/>
            </a:xfrm>
            <a:custGeom>
              <a:avLst/>
              <a:gdLst/>
              <a:ahLst/>
              <a:cxnLst/>
              <a:rect l="l" t="t" r="r" b="b"/>
              <a:pathLst>
                <a:path w="25400" h="3229610">
                  <a:moveTo>
                    <a:pt x="0" y="3229484"/>
                  </a:moveTo>
                  <a:lnTo>
                    <a:pt x="25292" y="3229484"/>
                  </a:lnTo>
                  <a:lnTo>
                    <a:pt x="25292" y="0"/>
                  </a:lnTo>
                  <a:lnTo>
                    <a:pt x="0" y="0"/>
                  </a:lnTo>
                  <a:lnTo>
                    <a:pt x="0" y="3229484"/>
                  </a:lnTo>
                  <a:close/>
                </a:path>
                <a:path w="25400" h="3229610">
                  <a:moveTo>
                    <a:pt x="0" y="3229484"/>
                  </a:moveTo>
                  <a:lnTo>
                    <a:pt x="25268" y="3229484"/>
                  </a:lnTo>
                </a:path>
                <a:path w="25400" h="3229610">
                  <a:moveTo>
                    <a:pt x="25268" y="3229484"/>
                  </a:moveTo>
                  <a:lnTo>
                    <a:pt x="25268" y="0"/>
                  </a:lnTo>
                </a:path>
                <a:path w="25400" h="3229610">
                  <a:moveTo>
                    <a:pt x="25268"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399" name="object 399"/>
            <p:cNvSpPr/>
            <p:nvPr/>
          </p:nvSpPr>
          <p:spPr>
            <a:xfrm>
              <a:off x="7596523" y="4027139"/>
              <a:ext cx="26670" cy="172720"/>
            </a:xfrm>
            <a:custGeom>
              <a:avLst/>
              <a:gdLst/>
              <a:ahLst/>
              <a:cxnLst/>
              <a:rect l="l" t="t" r="r" b="b"/>
              <a:pathLst>
                <a:path w="26670" h="172720">
                  <a:moveTo>
                    <a:pt x="26107" y="0"/>
                  </a:moveTo>
                  <a:lnTo>
                    <a:pt x="0" y="0"/>
                  </a:lnTo>
                  <a:lnTo>
                    <a:pt x="0" y="172148"/>
                  </a:lnTo>
                  <a:lnTo>
                    <a:pt x="26107" y="172148"/>
                  </a:lnTo>
                  <a:lnTo>
                    <a:pt x="26107" y="0"/>
                  </a:lnTo>
                  <a:close/>
                </a:path>
              </a:pathLst>
            </a:custGeom>
            <a:solidFill>
              <a:srgbClr val="FF00FF"/>
            </a:solidFill>
          </p:spPr>
          <p:txBody>
            <a:bodyPr wrap="square" lIns="0" tIns="0" rIns="0" bIns="0" rtlCol="0"/>
            <a:lstStyle/>
            <a:p>
              <a:endParaRPr/>
            </a:p>
          </p:txBody>
        </p:sp>
        <p:sp>
          <p:nvSpPr>
            <p:cNvPr id="400" name="object 400"/>
            <p:cNvSpPr/>
            <p:nvPr/>
          </p:nvSpPr>
          <p:spPr>
            <a:xfrm>
              <a:off x="7596523" y="4027139"/>
              <a:ext cx="26670" cy="172720"/>
            </a:xfrm>
            <a:custGeom>
              <a:avLst/>
              <a:gdLst/>
              <a:ahLst/>
              <a:cxnLst/>
              <a:rect l="l" t="t" r="r" b="b"/>
              <a:pathLst>
                <a:path w="26670" h="172720">
                  <a:moveTo>
                    <a:pt x="0" y="172148"/>
                  </a:moveTo>
                  <a:lnTo>
                    <a:pt x="26107" y="172148"/>
                  </a:lnTo>
                  <a:lnTo>
                    <a:pt x="26107" y="0"/>
                  </a:lnTo>
                  <a:lnTo>
                    <a:pt x="0" y="0"/>
                  </a:lnTo>
                  <a:lnTo>
                    <a:pt x="0" y="172148"/>
                  </a:lnTo>
                  <a:close/>
                </a:path>
                <a:path w="26670" h="172720">
                  <a:moveTo>
                    <a:pt x="0" y="172148"/>
                  </a:moveTo>
                  <a:lnTo>
                    <a:pt x="26062" y="172148"/>
                  </a:lnTo>
                </a:path>
                <a:path w="26670" h="172720">
                  <a:moveTo>
                    <a:pt x="26062" y="172148"/>
                  </a:moveTo>
                  <a:lnTo>
                    <a:pt x="26062" y="22"/>
                  </a:lnTo>
                </a:path>
                <a:path w="26670" h="172720">
                  <a:moveTo>
                    <a:pt x="26062" y="22"/>
                  </a:moveTo>
                  <a:lnTo>
                    <a:pt x="0" y="22"/>
                  </a:lnTo>
                </a:path>
                <a:path w="26670" h="172720">
                  <a:moveTo>
                    <a:pt x="0" y="22"/>
                  </a:moveTo>
                  <a:lnTo>
                    <a:pt x="0" y="172148"/>
                  </a:lnTo>
                </a:path>
              </a:pathLst>
            </a:custGeom>
            <a:ln w="10606">
              <a:solidFill>
                <a:srgbClr val="000000"/>
              </a:solidFill>
            </a:ln>
          </p:spPr>
          <p:txBody>
            <a:bodyPr wrap="square" lIns="0" tIns="0" rIns="0" bIns="0" rtlCol="0"/>
            <a:lstStyle/>
            <a:p>
              <a:endParaRPr/>
            </a:p>
          </p:txBody>
        </p:sp>
        <p:sp>
          <p:nvSpPr>
            <p:cNvPr id="401" name="object 401"/>
            <p:cNvSpPr/>
            <p:nvPr/>
          </p:nvSpPr>
          <p:spPr>
            <a:xfrm>
              <a:off x="8171929" y="3903943"/>
              <a:ext cx="26670" cy="295910"/>
            </a:xfrm>
            <a:custGeom>
              <a:avLst/>
              <a:gdLst/>
              <a:ahLst/>
              <a:cxnLst/>
              <a:rect l="l" t="t" r="r" b="b"/>
              <a:pathLst>
                <a:path w="26670" h="295910">
                  <a:moveTo>
                    <a:pt x="26379" y="0"/>
                  </a:moveTo>
                  <a:lnTo>
                    <a:pt x="0" y="0"/>
                  </a:lnTo>
                  <a:lnTo>
                    <a:pt x="0" y="295344"/>
                  </a:lnTo>
                  <a:lnTo>
                    <a:pt x="26379" y="295344"/>
                  </a:lnTo>
                  <a:lnTo>
                    <a:pt x="26379" y="0"/>
                  </a:lnTo>
                  <a:close/>
                </a:path>
              </a:pathLst>
            </a:custGeom>
            <a:solidFill>
              <a:srgbClr val="FF00FF"/>
            </a:solidFill>
          </p:spPr>
          <p:txBody>
            <a:bodyPr wrap="square" lIns="0" tIns="0" rIns="0" bIns="0" rtlCol="0"/>
            <a:lstStyle/>
            <a:p>
              <a:endParaRPr/>
            </a:p>
          </p:txBody>
        </p:sp>
        <p:sp>
          <p:nvSpPr>
            <p:cNvPr id="402" name="object 402"/>
            <p:cNvSpPr/>
            <p:nvPr/>
          </p:nvSpPr>
          <p:spPr>
            <a:xfrm>
              <a:off x="8171929" y="3903943"/>
              <a:ext cx="26670" cy="295910"/>
            </a:xfrm>
            <a:custGeom>
              <a:avLst/>
              <a:gdLst/>
              <a:ahLst/>
              <a:cxnLst/>
              <a:rect l="l" t="t" r="r" b="b"/>
              <a:pathLst>
                <a:path w="26670" h="295910">
                  <a:moveTo>
                    <a:pt x="0" y="295344"/>
                  </a:moveTo>
                  <a:lnTo>
                    <a:pt x="26379" y="295344"/>
                  </a:lnTo>
                  <a:lnTo>
                    <a:pt x="26379" y="0"/>
                  </a:lnTo>
                  <a:lnTo>
                    <a:pt x="0" y="0"/>
                  </a:lnTo>
                  <a:lnTo>
                    <a:pt x="0" y="295344"/>
                  </a:lnTo>
                  <a:close/>
                </a:path>
                <a:path w="26670" h="295910">
                  <a:moveTo>
                    <a:pt x="0" y="295344"/>
                  </a:moveTo>
                  <a:lnTo>
                    <a:pt x="26402" y="295344"/>
                  </a:lnTo>
                </a:path>
                <a:path w="26670" h="295910">
                  <a:moveTo>
                    <a:pt x="26402" y="295344"/>
                  </a:moveTo>
                  <a:lnTo>
                    <a:pt x="26402" y="45"/>
                  </a:lnTo>
                </a:path>
                <a:path w="26670" h="295910">
                  <a:moveTo>
                    <a:pt x="26402" y="45"/>
                  </a:moveTo>
                  <a:lnTo>
                    <a:pt x="0" y="45"/>
                  </a:lnTo>
                </a:path>
                <a:path w="26670" h="295910">
                  <a:moveTo>
                    <a:pt x="0" y="45"/>
                  </a:moveTo>
                  <a:lnTo>
                    <a:pt x="0" y="295344"/>
                  </a:lnTo>
                </a:path>
              </a:pathLst>
            </a:custGeom>
            <a:ln w="10606">
              <a:solidFill>
                <a:srgbClr val="000000"/>
              </a:solidFill>
            </a:ln>
          </p:spPr>
          <p:txBody>
            <a:bodyPr wrap="square" lIns="0" tIns="0" rIns="0" bIns="0" rtlCol="0"/>
            <a:lstStyle/>
            <a:p>
              <a:endParaRPr/>
            </a:p>
          </p:txBody>
        </p:sp>
        <p:sp>
          <p:nvSpPr>
            <p:cNvPr id="403" name="object 403"/>
            <p:cNvSpPr/>
            <p:nvPr/>
          </p:nvSpPr>
          <p:spPr>
            <a:xfrm>
              <a:off x="8748468" y="3851727"/>
              <a:ext cx="25400" cy="347980"/>
            </a:xfrm>
            <a:custGeom>
              <a:avLst/>
              <a:gdLst/>
              <a:ahLst/>
              <a:cxnLst/>
              <a:rect l="l" t="t" r="r" b="b"/>
              <a:pathLst>
                <a:path w="25400" h="347979">
                  <a:moveTo>
                    <a:pt x="25291" y="0"/>
                  </a:moveTo>
                  <a:lnTo>
                    <a:pt x="0" y="0"/>
                  </a:lnTo>
                  <a:lnTo>
                    <a:pt x="0" y="347560"/>
                  </a:lnTo>
                  <a:lnTo>
                    <a:pt x="25291" y="347560"/>
                  </a:lnTo>
                  <a:lnTo>
                    <a:pt x="25291" y="0"/>
                  </a:lnTo>
                  <a:close/>
                </a:path>
              </a:pathLst>
            </a:custGeom>
            <a:solidFill>
              <a:srgbClr val="FF00FF"/>
            </a:solidFill>
          </p:spPr>
          <p:txBody>
            <a:bodyPr wrap="square" lIns="0" tIns="0" rIns="0" bIns="0" rtlCol="0"/>
            <a:lstStyle/>
            <a:p>
              <a:endParaRPr/>
            </a:p>
          </p:txBody>
        </p:sp>
        <p:sp>
          <p:nvSpPr>
            <p:cNvPr id="404" name="object 404"/>
            <p:cNvSpPr/>
            <p:nvPr/>
          </p:nvSpPr>
          <p:spPr>
            <a:xfrm>
              <a:off x="8748468" y="3851727"/>
              <a:ext cx="25400" cy="347980"/>
            </a:xfrm>
            <a:custGeom>
              <a:avLst/>
              <a:gdLst/>
              <a:ahLst/>
              <a:cxnLst/>
              <a:rect l="l" t="t" r="r" b="b"/>
              <a:pathLst>
                <a:path w="25400" h="347979">
                  <a:moveTo>
                    <a:pt x="0" y="347560"/>
                  </a:moveTo>
                  <a:lnTo>
                    <a:pt x="25291" y="347560"/>
                  </a:lnTo>
                  <a:lnTo>
                    <a:pt x="25291" y="0"/>
                  </a:lnTo>
                  <a:lnTo>
                    <a:pt x="0" y="0"/>
                  </a:lnTo>
                  <a:lnTo>
                    <a:pt x="0" y="347560"/>
                  </a:lnTo>
                  <a:close/>
                </a:path>
                <a:path w="25400" h="347979">
                  <a:moveTo>
                    <a:pt x="0" y="347560"/>
                  </a:moveTo>
                  <a:lnTo>
                    <a:pt x="25268" y="347560"/>
                  </a:lnTo>
                </a:path>
                <a:path w="25400" h="347979">
                  <a:moveTo>
                    <a:pt x="25268" y="347560"/>
                  </a:moveTo>
                  <a:lnTo>
                    <a:pt x="25268" y="22"/>
                  </a:lnTo>
                </a:path>
                <a:path w="25400" h="347979">
                  <a:moveTo>
                    <a:pt x="25268" y="22"/>
                  </a:moveTo>
                  <a:lnTo>
                    <a:pt x="0" y="22"/>
                  </a:lnTo>
                </a:path>
                <a:path w="25400" h="347979">
                  <a:moveTo>
                    <a:pt x="0" y="22"/>
                  </a:moveTo>
                  <a:lnTo>
                    <a:pt x="0" y="347560"/>
                  </a:lnTo>
                </a:path>
              </a:pathLst>
            </a:custGeom>
            <a:ln w="10606">
              <a:solidFill>
                <a:srgbClr val="000000"/>
              </a:solidFill>
            </a:ln>
          </p:spPr>
          <p:txBody>
            <a:bodyPr wrap="square" lIns="0" tIns="0" rIns="0" bIns="0" rtlCol="0"/>
            <a:lstStyle/>
            <a:p>
              <a:endParaRPr/>
            </a:p>
          </p:txBody>
        </p:sp>
        <p:sp>
          <p:nvSpPr>
            <p:cNvPr id="405" name="object 405"/>
            <p:cNvSpPr/>
            <p:nvPr/>
          </p:nvSpPr>
          <p:spPr>
            <a:xfrm>
              <a:off x="9324214" y="969803"/>
              <a:ext cx="25400" cy="3229610"/>
            </a:xfrm>
            <a:custGeom>
              <a:avLst/>
              <a:gdLst/>
              <a:ahLst/>
              <a:cxnLst/>
              <a:rect l="l" t="t" r="r" b="b"/>
              <a:pathLst>
                <a:path w="25400" h="3229610">
                  <a:moveTo>
                    <a:pt x="25291" y="0"/>
                  </a:moveTo>
                  <a:lnTo>
                    <a:pt x="0" y="0"/>
                  </a:lnTo>
                  <a:lnTo>
                    <a:pt x="0" y="3229484"/>
                  </a:lnTo>
                  <a:lnTo>
                    <a:pt x="25291" y="3229484"/>
                  </a:lnTo>
                  <a:lnTo>
                    <a:pt x="25291" y="0"/>
                  </a:lnTo>
                  <a:close/>
                </a:path>
              </a:pathLst>
            </a:custGeom>
            <a:solidFill>
              <a:srgbClr val="FF00FF"/>
            </a:solidFill>
          </p:spPr>
          <p:txBody>
            <a:bodyPr wrap="square" lIns="0" tIns="0" rIns="0" bIns="0" rtlCol="0"/>
            <a:lstStyle/>
            <a:p>
              <a:endParaRPr/>
            </a:p>
          </p:txBody>
        </p:sp>
        <p:sp>
          <p:nvSpPr>
            <p:cNvPr id="406" name="object 406"/>
            <p:cNvSpPr/>
            <p:nvPr/>
          </p:nvSpPr>
          <p:spPr>
            <a:xfrm>
              <a:off x="9324214" y="969803"/>
              <a:ext cx="25400" cy="3229610"/>
            </a:xfrm>
            <a:custGeom>
              <a:avLst/>
              <a:gdLst/>
              <a:ahLst/>
              <a:cxnLst/>
              <a:rect l="l" t="t" r="r" b="b"/>
              <a:pathLst>
                <a:path w="25400" h="3229610">
                  <a:moveTo>
                    <a:pt x="0" y="3229484"/>
                  </a:moveTo>
                  <a:lnTo>
                    <a:pt x="25291" y="3229484"/>
                  </a:lnTo>
                  <a:lnTo>
                    <a:pt x="25291" y="0"/>
                  </a:lnTo>
                  <a:lnTo>
                    <a:pt x="0" y="0"/>
                  </a:lnTo>
                  <a:lnTo>
                    <a:pt x="0" y="3229484"/>
                  </a:lnTo>
                  <a:close/>
                </a:path>
                <a:path w="25400" h="3229610">
                  <a:moveTo>
                    <a:pt x="0" y="3229484"/>
                  </a:moveTo>
                  <a:lnTo>
                    <a:pt x="25268" y="3229484"/>
                  </a:lnTo>
                </a:path>
                <a:path w="25400" h="3229610">
                  <a:moveTo>
                    <a:pt x="25268" y="3229484"/>
                  </a:moveTo>
                  <a:lnTo>
                    <a:pt x="25268" y="0"/>
                  </a:lnTo>
                </a:path>
                <a:path w="25400" h="3229610">
                  <a:moveTo>
                    <a:pt x="25268"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407" name="object 407"/>
            <p:cNvSpPr/>
            <p:nvPr/>
          </p:nvSpPr>
          <p:spPr>
            <a:xfrm>
              <a:off x="9899960" y="3698344"/>
              <a:ext cx="25400" cy="501015"/>
            </a:xfrm>
            <a:custGeom>
              <a:avLst/>
              <a:gdLst/>
              <a:ahLst/>
              <a:cxnLst/>
              <a:rect l="l" t="t" r="r" b="b"/>
              <a:pathLst>
                <a:path w="25400" h="501014">
                  <a:moveTo>
                    <a:pt x="25291" y="0"/>
                  </a:moveTo>
                  <a:lnTo>
                    <a:pt x="0" y="0"/>
                  </a:lnTo>
                  <a:lnTo>
                    <a:pt x="0" y="500944"/>
                  </a:lnTo>
                  <a:lnTo>
                    <a:pt x="25291" y="500944"/>
                  </a:lnTo>
                  <a:lnTo>
                    <a:pt x="25291" y="0"/>
                  </a:lnTo>
                  <a:close/>
                </a:path>
              </a:pathLst>
            </a:custGeom>
            <a:solidFill>
              <a:srgbClr val="FF00FF"/>
            </a:solidFill>
          </p:spPr>
          <p:txBody>
            <a:bodyPr wrap="square" lIns="0" tIns="0" rIns="0" bIns="0" rtlCol="0"/>
            <a:lstStyle/>
            <a:p>
              <a:endParaRPr/>
            </a:p>
          </p:txBody>
        </p:sp>
        <p:sp>
          <p:nvSpPr>
            <p:cNvPr id="408" name="object 408"/>
            <p:cNvSpPr/>
            <p:nvPr/>
          </p:nvSpPr>
          <p:spPr>
            <a:xfrm>
              <a:off x="9899960" y="3698344"/>
              <a:ext cx="25400" cy="501015"/>
            </a:xfrm>
            <a:custGeom>
              <a:avLst/>
              <a:gdLst/>
              <a:ahLst/>
              <a:cxnLst/>
              <a:rect l="l" t="t" r="r" b="b"/>
              <a:pathLst>
                <a:path w="25400" h="501014">
                  <a:moveTo>
                    <a:pt x="0" y="500944"/>
                  </a:moveTo>
                  <a:lnTo>
                    <a:pt x="25291" y="500944"/>
                  </a:lnTo>
                  <a:lnTo>
                    <a:pt x="25291" y="0"/>
                  </a:lnTo>
                  <a:lnTo>
                    <a:pt x="0" y="0"/>
                  </a:lnTo>
                  <a:lnTo>
                    <a:pt x="0" y="500944"/>
                  </a:lnTo>
                  <a:close/>
                </a:path>
                <a:path w="25400" h="501014">
                  <a:moveTo>
                    <a:pt x="0" y="500944"/>
                  </a:moveTo>
                  <a:lnTo>
                    <a:pt x="25268" y="500944"/>
                  </a:lnTo>
                </a:path>
                <a:path w="25400" h="501014">
                  <a:moveTo>
                    <a:pt x="25268" y="500944"/>
                  </a:moveTo>
                  <a:lnTo>
                    <a:pt x="25268" y="90"/>
                  </a:lnTo>
                </a:path>
                <a:path w="25400" h="501014">
                  <a:moveTo>
                    <a:pt x="25268" y="90"/>
                  </a:moveTo>
                  <a:lnTo>
                    <a:pt x="0" y="90"/>
                  </a:lnTo>
                </a:path>
                <a:path w="25400" h="501014">
                  <a:moveTo>
                    <a:pt x="0" y="90"/>
                  </a:moveTo>
                  <a:lnTo>
                    <a:pt x="0" y="500944"/>
                  </a:lnTo>
                </a:path>
              </a:pathLst>
            </a:custGeom>
            <a:ln w="10606">
              <a:solidFill>
                <a:srgbClr val="000000"/>
              </a:solidFill>
            </a:ln>
          </p:spPr>
          <p:txBody>
            <a:bodyPr wrap="square" lIns="0" tIns="0" rIns="0" bIns="0" rtlCol="0"/>
            <a:lstStyle/>
            <a:p>
              <a:endParaRPr/>
            </a:p>
          </p:txBody>
        </p:sp>
        <p:sp>
          <p:nvSpPr>
            <p:cNvPr id="409" name="object 409"/>
            <p:cNvSpPr/>
            <p:nvPr/>
          </p:nvSpPr>
          <p:spPr>
            <a:xfrm>
              <a:off x="10475366" y="3938209"/>
              <a:ext cx="25400" cy="261620"/>
            </a:xfrm>
            <a:custGeom>
              <a:avLst/>
              <a:gdLst/>
              <a:ahLst/>
              <a:cxnLst/>
              <a:rect l="l" t="t" r="r" b="b"/>
              <a:pathLst>
                <a:path w="25400" h="261620">
                  <a:moveTo>
                    <a:pt x="25291" y="0"/>
                  </a:moveTo>
                  <a:lnTo>
                    <a:pt x="0" y="0"/>
                  </a:lnTo>
                  <a:lnTo>
                    <a:pt x="0" y="261078"/>
                  </a:lnTo>
                  <a:lnTo>
                    <a:pt x="25291" y="261078"/>
                  </a:lnTo>
                  <a:lnTo>
                    <a:pt x="25291" y="0"/>
                  </a:lnTo>
                  <a:close/>
                </a:path>
              </a:pathLst>
            </a:custGeom>
            <a:solidFill>
              <a:srgbClr val="FF00FF"/>
            </a:solidFill>
          </p:spPr>
          <p:txBody>
            <a:bodyPr wrap="square" lIns="0" tIns="0" rIns="0" bIns="0" rtlCol="0"/>
            <a:lstStyle/>
            <a:p>
              <a:endParaRPr/>
            </a:p>
          </p:txBody>
        </p:sp>
        <p:sp>
          <p:nvSpPr>
            <p:cNvPr id="410" name="object 410"/>
            <p:cNvSpPr/>
            <p:nvPr/>
          </p:nvSpPr>
          <p:spPr>
            <a:xfrm>
              <a:off x="10475366" y="3938209"/>
              <a:ext cx="25400" cy="261620"/>
            </a:xfrm>
            <a:custGeom>
              <a:avLst/>
              <a:gdLst/>
              <a:ahLst/>
              <a:cxnLst/>
              <a:rect l="l" t="t" r="r" b="b"/>
              <a:pathLst>
                <a:path w="25400" h="261620">
                  <a:moveTo>
                    <a:pt x="0" y="261078"/>
                  </a:moveTo>
                  <a:lnTo>
                    <a:pt x="25291" y="261078"/>
                  </a:lnTo>
                  <a:lnTo>
                    <a:pt x="25291" y="0"/>
                  </a:lnTo>
                  <a:lnTo>
                    <a:pt x="0" y="0"/>
                  </a:lnTo>
                  <a:lnTo>
                    <a:pt x="0" y="261078"/>
                  </a:lnTo>
                  <a:close/>
                </a:path>
                <a:path w="25400" h="261620">
                  <a:moveTo>
                    <a:pt x="0" y="261078"/>
                  </a:moveTo>
                  <a:lnTo>
                    <a:pt x="25268" y="261078"/>
                  </a:lnTo>
                </a:path>
                <a:path w="25400" h="261620">
                  <a:moveTo>
                    <a:pt x="25268" y="261078"/>
                  </a:moveTo>
                  <a:lnTo>
                    <a:pt x="25268" y="0"/>
                  </a:lnTo>
                </a:path>
                <a:path w="25400" h="261620">
                  <a:moveTo>
                    <a:pt x="25268" y="0"/>
                  </a:moveTo>
                  <a:lnTo>
                    <a:pt x="0" y="0"/>
                  </a:lnTo>
                </a:path>
                <a:path w="25400" h="261620">
                  <a:moveTo>
                    <a:pt x="0" y="0"/>
                  </a:moveTo>
                  <a:lnTo>
                    <a:pt x="0" y="261078"/>
                  </a:lnTo>
                </a:path>
              </a:pathLst>
            </a:custGeom>
            <a:ln w="10606">
              <a:solidFill>
                <a:srgbClr val="000000"/>
              </a:solidFill>
            </a:ln>
          </p:spPr>
          <p:txBody>
            <a:bodyPr wrap="square" lIns="0" tIns="0" rIns="0" bIns="0" rtlCol="0"/>
            <a:lstStyle/>
            <a:p>
              <a:endParaRPr/>
            </a:p>
          </p:txBody>
        </p:sp>
        <p:sp>
          <p:nvSpPr>
            <p:cNvPr id="411" name="object 411"/>
            <p:cNvSpPr/>
            <p:nvPr/>
          </p:nvSpPr>
          <p:spPr>
            <a:xfrm>
              <a:off x="11051113" y="3839489"/>
              <a:ext cx="25400" cy="360045"/>
            </a:xfrm>
            <a:custGeom>
              <a:avLst/>
              <a:gdLst/>
              <a:ahLst/>
              <a:cxnLst/>
              <a:rect l="l" t="t" r="r" b="b"/>
              <a:pathLst>
                <a:path w="25400" h="360045">
                  <a:moveTo>
                    <a:pt x="25291" y="0"/>
                  </a:moveTo>
                  <a:lnTo>
                    <a:pt x="0" y="0"/>
                  </a:lnTo>
                  <a:lnTo>
                    <a:pt x="0" y="359798"/>
                  </a:lnTo>
                  <a:lnTo>
                    <a:pt x="25291" y="359798"/>
                  </a:lnTo>
                  <a:lnTo>
                    <a:pt x="25291" y="0"/>
                  </a:lnTo>
                  <a:close/>
                </a:path>
              </a:pathLst>
            </a:custGeom>
            <a:solidFill>
              <a:srgbClr val="FF00FF"/>
            </a:solidFill>
          </p:spPr>
          <p:txBody>
            <a:bodyPr wrap="square" lIns="0" tIns="0" rIns="0" bIns="0" rtlCol="0"/>
            <a:lstStyle/>
            <a:p>
              <a:endParaRPr/>
            </a:p>
          </p:txBody>
        </p:sp>
        <p:sp>
          <p:nvSpPr>
            <p:cNvPr id="412" name="object 412"/>
            <p:cNvSpPr/>
            <p:nvPr/>
          </p:nvSpPr>
          <p:spPr>
            <a:xfrm>
              <a:off x="11051113" y="3839489"/>
              <a:ext cx="25400" cy="360045"/>
            </a:xfrm>
            <a:custGeom>
              <a:avLst/>
              <a:gdLst/>
              <a:ahLst/>
              <a:cxnLst/>
              <a:rect l="l" t="t" r="r" b="b"/>
              <a:pathLst>
                <a:path w="25400" h="360045">
                  <a:moveTo>
                    <a:pt x="0" y="359798"/>
                  </a:moveTo>
                  <a:lnTo>
                    <a:pt x="25291" y="359798"/>
                  </a:lnTo>
                  <a:lnTo>
                    <a:pt x="25291" y="0"/>
                  </a:lnTo>
                  <a:lnTo>
                    <a:pt x="0" y="0"/>
                  </a:lnTo>
                  <a:lnTo>
                    <a:pt x="0" y="359798"/>
                  </a:lnTo>
                  <a:close/>
                </a:path>
                <a:path w="25400" h="360045">
                  <a:moveTo>
                    <a:pt x="0" y="359798"/>
                  </a:moveTo>
                  <a:lnTo>
                    <a:pt x="25268" y="359798"/>
                  </a:lnTo>
                </a:path>
                <a:path w="25400" h="360045">
                  <a:moveTo>
                    <a:pt x="25268" y="359798"/>
                  </a:moveTo>
                  <a:lnTo>
                    <a:pt x="25268" y="22"/>
                  </a:lnTo>
                </a:path>
                <a:path w="25400" h="360045">
                  <a:moveTo>
                    <a:pt x="25268" y="22"/>
                  </a:moveTo>
                  <a:lnTo>
                    <a:pt x="0" y="22"/>
                  </a:lnTo>
                </a:path>
                <a:path w="25400" h="360045">
                  <a:moveTo>
                    <a:pt x="0" y="22"/>
                  </a:moveTo>
                  <a:lnTo>
                    <a:pt x="0" y="359798"/>
                  </a:lnTo>
                </a:path>
              </a:pathLst>
            </a:custGeom>
            <a:ln w="10606">
              <a:solidFill>
                <a:srgbClr val="000000"/>
              </a:solidFill>
            </a:ln>
          </p:spPr>
          <p:txBody>
            <a:bodyPr wrap="square" lIns="0" tIns="0" rIns="0" bIns="0" rtlCol="0"/>
            <a:lstStyle/>
            <a:p>
              <a:endParaRPr/>
            </a:p>
          </p:txBody>
        </p:sp>
        <p:sp>
          <p:nvSpPr>
            <p:cNvPr id="413" name="object 413"/>
            <p:cNvSpPr/>
            <p:nvPr/>
          </p:nvSpPr>
          <p:spPr>
            <a:xfrm>
              <a:off x="1865351" y="2962452"/>
              <a:ext cx="26670" cy="1236980"/>
            </a:xfrm>
            <a:custGeom>
              <a:avLst/>
              <a:gdLst/>
              <a:ahLst/>
              <a:cxnLst/>
              <a:rect l="l" t="t" r="r" b="b"/>
              <a:pathLst>
                <a:path w="26669" h="1236979">
                  <a:moveTo>
                    <a:pt x="26107" y="0"/>
                  </a:moveTo>
                  <a:lnTo>
                    <a:pt x="0" y="0"/>
                  </a:lnTo>
                  <a:lnTo>
                    <a:pt x="0" y="1236835"/>
                  </a:lnTo>
                  <a:lnTo>
                    <a:pt x="26107" y="1236835"/>
                  </a:lnTo>
                  <a:lnTo>
                    <a:pt x="26107" y="0"/>
                  </a:lnTo>
                  <a:close/>
                </a:path>
              </a:pathLst>
            </a:custGeom>
            <a:solidFill>
              <a:srgbClr val="00FFFF"/>
            </a:solidFill>
          </p:spPr>
          <p:txBody>
            <a:bodyPr wrap="square" lIns="0" tIns="0" rIns="0" bIns="0" rtlCol="0"/>
            <a:lstStyle/>
            <a:p>
              <a:endParaRPr/>
            </a:p>
          </p:txBody>
        </p:sp>
        <p:sp>
          <p:nvSpPr>
            <p:cNvPr id="414" name="object 414"/>
            <p:cNvSpPr/>
            <p:nvPr/>
          </p:nvSpPr>
          <p:spPr>
            <a:xfrm>
              <a:off x="1865351" y="2962452"/>
              <a:ext cx="26670" cy="1236980"/>
            </a:xfrm>
            <a:custGeom>
              <a:avLst/>
              <a:gdLst/>
              <a:ahLst/>
              <a:cxnLst/>
              <a:rect l="l" t="t" r="r" b="b"/>
              <a:pathLst>
                <a:path w="26669" h="1236979">
                  <a:moveTo>
                    <a:pt x="0" y="1236835"/>
                  </a:moveTo>
                  <a:lnTo>
                    <a:pt x="26107" y="1236835"/>
                  </a:lnTo>
                  <a:lnTo>
                    <a:pt x="26107" y="0"/>
                  </a:lnTo>
                  <a:lnTo>
                    <a:pt x="0" y="0"/>
                  </a:lnTo>
                  <a:lnTo>
                    <a:pt x="0" y="1236835"/>
                  </a:lnTo>
                  <a:close/>
                </a:path>
                <a:path w="26669" h="1236979">
                  <a:moveTo>
                    <a:pt x="0" y="1236835"/>
                  </a:moveTo>
                  <a:lnTo>
                    <a:pt x="26062" y="1236835"/>
                  </a:lnTo>
                </a:path>
                <a:path w="26669" h="1236979">
                  <a:moveTo>
                    <a:pt x="26062" y="1236835"/>
                  </a:moveTo>
                  <a:lnTo>
                    <a:pt x="26062" y="0"/>
                  </a:lnTo>
                </a:path>
                <a:path w="26669" h="1236979">
                  <a:moveTo>
                    <a:pt x="26062" y="0"/>
                  </a:moveTo>
                  <a:lnTo>
                    <a:pt x="0" y="0"/>
                  </a:lnTo>
                </a:path>
                <a:path w="26669" h="1236979">
                  <a:moveTo>
                    <a:pt x="0" y="0"/>
                  </a:moveTo>
                  <a:lnTo>
                    <a:pt x="0" y="1236835"/>
                  </a:lnTo>
                </a:path>
              </a:pathLst>
            </a:custGeom>
            <a:ln w="10606">
              <a:solidFill>
                <a:srgbClr val="000000"/>
              </a:solidFill>
            </a:ln>
          </p:spPr>
          <p:txBody>
            <a:bodyPr wrap="square" lIns="0" tIns="0" rIns="0" bIns="0" rtlCol="0"/>
            <a:lstStyle/>
            <a:p>
              <a:endParaRPr/>
            </a:p>
          </p:txBody>
        </p:sp>
        <p:sp>
          <p:nvSpPr>
            <p:cNvPr id="415" name="object 415"/>
            <p:cNvSpPr/>
            <p:nvPr/>
          </p:nvSpPr>
          <p:spPr>
            <a:xfrm>
              <a:off x="2441664" y="3676315"/>
              <a:ext cx="26034" cy="523240"/>
            </a:xfrm>
            <a:custGeom>
              <a:avLst/>
              <a:gdLst/>
              <a:ahLst/>
              <a:cxnLst/>
              <a:rect l="l" t="t" r="r" b="b"/>
              <a:pathLst>
                <a:path w="26035" h="523239">
                  <a:moveTo>
                    <a:pt x="25563" y="0"/>
                  </a:moveTo>
                  <a:lnTo>
                    <a:pt x="0" y="0"/>
                  </a:lnTo>
                  <a:lnTo>
                    <a:pt x="0" y="522972"/>
                  </a:lnTo>
                  <a:lnTo>
                    <a:pt x="25563" y="522972"/>
                  </a:lnTo>
                  <a:lnTo>
                    <a:pt x="25563" y="0"/>
                  </a:lnTo>
                  <a:close/>
                </a:path>
              </a:pathLst>
            </a:custGeom>
            <a:solidFill>
              <a:srgbClr val="00FFFF"/>
            </a:solidFill>
          </p:spPr>
          <p:txBody>
            <a:bodyPr wrap="square" lIns="0" tIns="0" rIns="0" bIns="0" rtlCol="0"/>
            <a:lstStyle/>
            <a:p>
              <a:endParaRPr/>
            </a:p>
          </p:txBody>
        </p:sp>
        <p:sp>
          <p:nvSpPr>
            <p:cNvPr id="416" name="object 416"/>
            <p:cNvSpPr/>
            <p:nvPr/>
          </p:nvSpPr>
          <p:spPr>
            <a:xfrm>
              <a:off x="2441664" y="3676315"/>
              <a:ext cx="26034" cy="523240"/>
            </a:xfrm>
            <a:custGeom>
              <a:avLst/>
              <a:gdLst/>
              <a:ahLst/>
              <a:cxnLst/>
              <a:rect l="l" t="t" r="r" b="b"/>
              <a:pathLst>
                <a:path w="26035" h="523239">
                  <a:moveTo>
                    <a:pt x="0" y="522972"/>
                  </a:moveTo>
                  <a:lnTo>
                    <a:pt x="25563" y="522972"/>
                  </a:lnTo>
                  <a:lnTo>
                    <a:pt x="25563" y="0"/>
                  </a:lnTo>
                  <a:lnTo>
                    <a:pt x="0" y="0"/>
                  </a:lnTo>
                  <a:lnTo>
                    <a:pt x="0" y="522972"/>
                  </a:lnTo>
                  <a:close/>
                </a:path>
                <a:path w="26035" h="523239">
                  <a:moveTo>
                    <a:pt x="0" y="522972"/>
                  </a:moveTo>
                  <a:lnTo>
                    <a:pt x="25495" y="522972"/>
                  </a:lnTo>
                </a:path>
                <a:path w="26035" h="523239">
                  <a:moveTo>
                    <a:pt x="25495" y="522972"/>
                  </a:moveTo>
                  <a:lnTo>
                    <a:pt x="25495" y="22"/>
                  </a:lnTo>
                </a:path>
                <a:path w="26035" h="523239">
                  <a:moveTo>
                    <a:pt x="25495" y="22"/>
                  </a:moveTo>
                  <a:lnTo>
                    <a:pt x="0" y="22"/>
                  </a:lnTo>
                </a:path>
                <a:path w="26035" h="523239">
                  <a:moveTo>
                    <a:pt x="0" y="22"/>
                  </a:moveTo>
                  <a:lnTo>
                    <a:pt x="0" y="522972"/>
                  </a:lnTo>
                </a:path>
              </a:pathLst>
            </a:custGeom>
            <a:ln w="10606">
              <a:solidFill>
                <a:srgbClr val="000000"/>
              </a:solidFill>
            </a:ln>
          </p:spPr>
          <p:txBody>
            <a:bodyPr wrap="square" lIns="0" tIns="0" rIns="0" bIns="0" rtlCol="0"/>
            <a:lstStyle/>
            <a:p>
              <a:endParaRPr/>
            </a:p>
          </p:txBody>
        </p:sp>
        <p:sp>
          <p:nvSpPr>
            <p:cNvPr id="417" name="object 417"/>
            <p:cNvSpPr/>
            <p:nvPr/>
          </p:nvSpPr>
          <p:spPr>
            <a:xfrm>
              <a:off x="3017297" y="3784010"/>
              <a:ext cx="25400" cy="415290"/>
            </a:xfrm>
            <a:custGeom>
              <a:avLst/>
              <a:gdLst/>
              <a:ahLst/>
              <a:cxnLst/>
              <a:rect l="l" t="t" r="r" b="b"/>
              <a:pathLst>
                <a:path w="25400" h="415289">
                  <a:moveTo>
                    <a:pt x="25291" y="0"/>
                  </a:moveTo>
                  <a:lnTo>
                    <a:pt x="0" y="0"/>
                  </a:lnTo>
                  <a:lnTo>
                    <a:pt x="0" y="415277"/>
                  </a:lnTo>
                  <a:lnTo>
                    <a:pt x="25291" y="415277"/>
                  </a:lnTo>
                  <a:lnTo>
                    <a:pt x="25291" y="0"/>
                  </a:lnTo>
                  <a:close/>
                </a:path>
              </a:pathLst>
            </a:custGeom>
            <a:solidFill>
              <a:srgbClr val="00FFFF"/>
            </a:solidFill>
          </p:spPr>
          <p:txBody>
            <a:bodyPr wrap="square" lIns="0" tIns="0" rIns="0" bIns="0" rtlCol="0"/>
            <a:lstStyle/>
            <a:p>
              <a:endParaRPr/>
            </a:p>
          </p:txBody>
        </p:sp>
        <p:sp>
          <p:nvSpPr>
            <p:cNvPr id="418" name="object 418"/>
            <p:cNvSpPr/>
            <p:nvPr/>
          </p:nvSpPr>
          <p:spPr>
            <a:xfrm>
              <a:off x="3017297" y="3784010"/>
              <a:ext cx="25400" cy="415290"/>
            </a:xfrm>
            <a:custGeom>
              <a:avLst/>
              <a:gdLst/>
              <a:ahLst/>
              <a:cxnLst/>
              <a:rect l="l" t="t" r="r" b="b"/>
              <a:pathLst>
                <a:path w="25400" h="415289">
                  <a:moveTo>
                    <a:pt x="0" y="415277"/>
                  </a:moveTo>
                  <a:lnTo>
                    <a:pt x="25291" y="415277"/>
                  </a:lnTo>
                  <a:lnTo>
                    <a:pt x="25291" y="0"/>
                  </a:lnTo>
                  <a:lnTo>
                    <a:pt x="0" y="0"/>
                  </a:lnTo>
                  <a:lnTo>
                    <a:pt x="0" y="415277"/>
                  </a:lnTo>
                  <a:close/>
                </a:path>
                <a:path w="25400" h="415289">
                  <a:moveTo>
                    <a:pt x="0" y="415277"/>
                  </a:moveTo>
                  <a:lnTo>
                    <a:pt x="25382" y="415277"/>
                  </a:lnTo>
                </a:path>
                <a:path w="25400" h="415289">
                  <a:moveTo>
                    <a:pt x="25382" y="415277"/>
                  </a:moveTo>
                  <a:lnTo>
                    <a:pt x="25382" y="90"/>
                  </a:lnTo>
                </a:path>
                <a:path w="25400" h="415289">
                  <a:moveTo>
                    <a:pt x="25382" y="90"/>
                  </a:moveTo>
                  <a:lnTo>
                    <a:pt x="0" y="90"/>
                  </a:lnTo>
                </a:path>
                <a:path w="25400" h="415289">
                  <a:moveTo>
                    <a:pt x="0" y="90"/>
                  </a:moveTo>
                  <a:lnTo>
                    <a:pt x="0" y="415277"/>
                  </a:lnTo>
                </a:path>
              </a:pathLst>
            </a:custGeom>
            <a:ln w="10606">
              <a:solidFill>
                <a:srgbClr val="000000"/>
              </a:solidFill>
            </a:ln>
          </p:spPr>
          <p:txBody>
            <a:bodyPr wrap="square" lIns="0" tIns="0" rIns="0" bIns="0" rtlCol="0"/>
            <a:lstStyle/>
            <a:p>
              <a:endParaRPr/>
            </a:p>
          </p:txBody>
        </p:sp>
        <p:sp>
          <p:nvSpPr>
            <p:cNvPr id="419" name="object 419"/>
            <p:cNvSpPr/>
            <p:nvPr/>
          </p:nvSpPr>
          <p:spPr>
            <a:xfrm>
              <a:off x="3593043" y="4018165"/>
              <a:ext cx="25400" cy="181610"/>
            </a:xfrm>
            <a:custGeom>
              <a:avLst/>
              <a:gdLst/>
              <a:ahLst/>
              <a:cxnLst/>
              <a:rect l="l" t="t" r="r" b="b"/>
              <a:pathLst>
                <a:path w="25400" h="181610">
                  <a:moveTo>
                    <a:pt x="25291" y="0"/>
                  </a:moveTo>
                  <a:lnTo>
                    <a:pt x="0" y="0"/>
                  </a:lnTo>
                  <a:lnTo>
                    <a:pt x="0" y="181123"/>
                  </a:lnTo>
                  <a:lnTo>
                    <a:pt x="25291" y="181123"/>
                  </a:lnTo>
                  <a:lnTo>
                    <a:pt x="25291" y="0"/>
                  </a:lnTo>
                  <a:close/>
                </a:path>
              </a:pathLst>
            </a:custGeom>
            <a:solidFill>
              <a:srgbClr val="00FFFF"/>
            </a:solidFill>
          </p:spPr>
          <p:txBody>
            <a:bodyPr wrap="square" lIns="0" tIns="0" rIns="0" bIns="0" rtlCol="0"/>
            <a:lstStyle/>
            <a:p>
              <a:endParaRPr/>
            </a:p>
          </p:txBody>
        </p:sp>
        <p:sp>
          <p:nvSpPr>
            <p:cNvPr id="420" name="object 420"/>
            <p:cNvSpPr/>
            <p:nvPr/>
          </p:nvSpPr>
          <p:spPr>
            <a:xfrm>
              <a:off x="3593043" y="4018165"/>
              <a:ext cx="25400" cy="181610"/>
            </a:xfrm>
            <a:custGeom>
              <a:avLst/>
              <a:gdLst/>
              <a:ahLst/>
              <a:cxnLst/>
              <a:rect l="l" t="t" r="r" b="b"/>
              <a:pathLst>
                <a:path w="25400" h="181610">
                  <a:moveTo>
                    <a:pt x="0" y="181123"/>
                  </a:moveTo>
                  <a:lnTo>
                    <a:pt x="25291" y="181123"/>
                  </a:lnTo>
                  <a:lnTo>
                    <a:pt x="25291" y="0"/>
                  </a:lnTo>
                  <a:lnTo>
                    <a:pt x="0" y="0"/>
                  </a:lnTo>
                  <a:lnTo>
                    <a:pt x="0" y="181123"/>
                  </a:lnTo>
                  <a:close/>
                </a:path>
                <a:path w="25400" h="181610">
                  <a:moveTo>
                    <a:pt x="0" y="181123"/>
                  </a:moveTo>
                  <a:lnTo>
                    <a:pt x="25268" y="181123"/>
                  </a:lnTo>
                </a:path>
                <a:path w="25400" h="181610">
                  <a:moveTo>
                    <a:pt x="25268" y="181123"/>
                  </a:moveTo>
                  <a:lnTo>
                    <a:pt x="25268" y="45"/>
                  </a:lnTo>
                </a:path>
                <a:path w="25400" h="181610">
                  <a:moveTo>
                    <a:pt x="25268" y="45"/>
                  </a:moveTo>
                  <a:lnTo>
                    <a:pt x="0" y="45"/>
                  </a:lnTo>
                </a:path>
                <a:path w="25400" h="181610">
                  <a:moveTo>
                    <a:pt x="0" y="45"/>
                  </a:moveTo>
                  <a:lnTo>
                    <a:pt x="0" y="181123"/>
                  </a:lnTo>
                </a:path>
              </a:pathLst>
            </a:custGeom>
            <a:ln w="10606">
              <a:solidFill>
                <a:srgbClr val="000000"/>
              </a:solidFill>
            </a:ln>
          </p:spPr>
          <p:txBody>
            <a:bodyPr wrap="square" lIns="0" tIns="0" rIns="0" bIns="0" rtlCol="0"/>
            <a:lstStyle/>
            <a:p>
              <a:endParaRPr/>
            </a:p>
          </p:txBody>
        </p:sp>
        <p:sp>
          <p:nvSpPr>
            <p:cNvPr id="421" name="object 421"/>
            <p:cNvSpPr/>
            <p:nvPr/>
          </p:nvSpPr>
          <p:spPr>
            <a:xfrm>
              <a:off x="4168562" y="3119892"/>
              <a:ext cx="26034" cy="1079500"/>
            </a:xfrm>
            <a:custGeom>
              <a:avLst/>
              <a:gdLst/>
              <a:ahLst/>
              <a:cxnLst/>
              <a:rect l="l" t="t" r="r" b="b"/>
              <a:pathLst>
                <a:path w="26035" h="1079500">
                  <a:moveTo>
                    <a:pt x="25563" y="0"/>
                  </a:moveTo>
                  <a:lnTo>
                    <a:pt x="0" y="0"/>
                  </a:lnTo>
                  <a:lnTo>
                    <a:pt x="0" y="1079395"/>
                  </a:lnTo>
                  <a:lnTo>
                    <a:pt x="25563" y="1079395"/>
                  </a:lnTo>
                  <a:lnTo>
                    <a:pt x="25563" y="0"/>
                  </a:lnTo>
                  <a:close/>
                </a:path>
              </a:pathLst>
            </a:custGeom>
            <a:solidFill>
              <a:srgbClr val="00FFFF"/>
            </a:solidFill>
          </p:spPr>
          <p:txBody>
            <a:bodyPr wrap="square" lIns="0" tIns="0" rIns="0" bIns="0" rtlCol="0"/>
            <a:lstStyle/>
            <a:p>
              <a:endParaRPr/>
            </a:p>
          </p:txBody>
        </p:sp>
        <p:sp>
          <p:nvSpPr>
            <p:cNvPr id="422" name="object 422"/>
            <p:cNvSpPr/>
            <p:nvPr/>
          </p:nvSpPr>
          <p:spPr>
            <a:xfrm>
              <a:off x="4168562" y="3119892"/>
              <a:ext cx="26034" cy="1079500"/>
            </a:xfrm>
            <a:custGeom>
              <a:avLst/>
              <a:gdLst/>
              <a:ahLst/>
              <a:cxnLst/>
              <a:rect l="l" t="t" r="r" b="b"/>
              <a:pathLst>
                <a:path w="26035" h="1079500">
                  <a:moveTo>
                    <a:pt x="0" y="1079395"/>
                  </a:moveTo>
                  <a:lnTo>
                    <a:pt x="25563" y="1079395"/>
                  </a:lnTo>
                  <a:lnTo>
                    <a:pt x="25563" y="0"/>
                  </a:lnTo>
                  <a:lnTo>
                    <a:pt x="0" y="0"/>
                  </a:lnTo>
                  <a:lnTo>
                    <a:pt x="0" y="1079395"/>
                  </a:lnTo>
                  <a:close/>
                </a:path>
                <a:path w="26035" h="1079500">
                  <a:moveTo>
                    <a:pt x="0" y="1079395"/>
                  </a:moveTo>
                  <a:lnTo>
                    <a:pt x="25495" y="1079395"/>
                  </a:lnTo>
                </a:path>
                <a:path w="26035" h="1079500">
                  <a:moveTo>
                    <a:pt x="25495" y="1079395"/>
                  </a:moveTo>
                  <a:lnTo>
                    <a:pt x="25495" y="67"/>
                  </a:lnTo>
                </a:path>
                <a:path w="26035" h="1079500">
                  <a:moveTo>
                    <a:pt x="25495" y="67"/>
                  </a:moveTo>
                  <a:lnTo>
                    <a:pt x="0" y="67"/>
                  </a:lnTo>
                </a:path>
                <a:path w="26035" h="1079500">
                  <a:moveTo>
                    <a:pt x="0" y="67"/>
                  </a:moveTo>
                  <a:lnTo>
                    <a:pt x="0" y="1079395"/>
                  </a:lnTo>
                </a:path>
              </a:pathLst>
            </a:custGeom>
            <a:ln w="10606">
              <a:solidFill>
                <a:srgbClr val="000000"/>
              </a:solidFill>
            </a:ln>
          </p:spPr>
          <p:txBody>
            <a:bodyPr wrap="square" lIns="0" tIns="0" rIns="0" bIns="0" rtlCol="0"/>
            <a:lstStyle/>
            <a:p>
              <a:endParaRPr/>
            </a:p>
          </p:txBody>
        </p:sp>
        <p:sp>
          <p:nvSpPr>
            <p:cNvPr id="423" name="object 423"/>
            <p:cNvSpPr/>
            <p:nvPr/>
          </p:nvSpPr>
          <p:spPr>
            <a:xfrm>
              <a:off x="4744195" y="3815013"/>
              <a:ext cx="25400" cy="384810"/>
            </a:xfrm>
            <a:custGeom>
              <a:avLst/>
              <a:gdLst/>
              <a:ahLst/>
              <a:cxnLst/>
              <a:rect l="l" t="t" r="r" b="b"/>
              <a:pathLst>
                <a:path w="25400" h="384810">
                  <a:moveTo>
                    <a:pt x="25291" y="0"/>
                  </a:moveTo>
                  <a:lnTo>
                    <a:pt x="0" y="0"/>
                  </a:lnTo>
                  <a:lnTo>
                    <a:pt x="0" y="384274"/>
                  </a:lnTo>
                  <a:lnTo>
                    <a:pt x="25291" y="384274"/>
                  </a:lnTo>
                  <a:lnTo>
                    <a:pt x="25291" y="0"/>
                  </a:lnTo>
                  <a:close/>
                </a:path>
              </a:pathLst>
            </a:custGeom>
            <a:solidFill>
              <a:srgbClr val="00FFFF"/>
            </a:solidFill>
          </p:spPr>
          <p:txBody>
            <a:bodyPr wrap="square" lIns="0" tIns="0" rIns="0" bIns="0" rtlCol="0"/>
            <a:lstStyle/>
            <a:p>
              <a:endParaRPr/>
            </a:p>
          </p:txBody>
        </p:sp>
        <p:sp>
          <p:nvSpPr>
            <p:cNvPr id="424" name="object 424"/>
            <p:cNvSpPr/>
            <p:nvPr/>
          </p:nvSpPr>
          <p:spPr>
            <a:xfrm>
              <a:off x="4744195" y="3815013"/>
              <a:ext cx="25400" cy="384810"/>
            </a:xfrm>
            <a:custGeom>
              <a:avLst/>
              <a:gdLst/>
              <a:ahLst/>
              <a:cxnLst/>
              <a:rect l="l" t="t" r="r" b="b"/>
              <a:pathLst>
                <a:path w="25400" h="384810">
                  <a:moveTo>
                    <a:pt x="0" y="384274"/>
                  </a:moveTo>
                  <a:lnTo>
                    <a:pt x="25291" y="384274"/>
                  </a:lnTo>
                  <a:lnTo>
                    <a:pt x="25291" y="0"/>
                  </a:lnTo>
                  <a:lnTo>
                    <a:pt x="0" y="0"/>
                  </a:lnTo>
                  <a:lnTo>
                    <a:pt x="0" y="384274"/>
                  </a:lnTo>
                  <a:close/>
                </a:path>
                <a:path w="25400" h="384810">
                  <a:moveTo>
                    <a:pt x="0" y="384274"/>
                  </a:moveTo>
                  <a:lnTo>
                    <a:pt x="25382" y="384274"/>
                  </a:lnTo>
                </a:path>
                <a:path w="25400" h="384810">
                  <a:moveTo>
                    <a:pt x="25382" y="384274"/>
                  </a:moveTo>
                  <a:lnTo>
                    <a:pt x="25382" y="22"/>
                  </a:lnTo>
                </a:path>
                <a:path w="25400" h="384810">
                  <a:moveTo>
                    <a:pt x="25382" y="22"/>
                  </a:moveTo>
                  <a:lnTo>
                    <a:pt x="0" y="22"/>
                  </a:lnTo>
                </a:path>
                <a:path w="25400" h="384810">
                  <a:moveTo>
                    <a:pt x="0" y="22"/>
                  </a:moveTo>
                  <a:lnTo>
                    <a:pt x="0" y="384274"/>
                  </a:lnTo>
                </a:path>
              </a:pathLst>
            </a:custGeom>
            <a:ln w="10606">
              <a:solidFill>
                <a:srgbClr val="000000"/>
              </a:solidFill>
            </a:ln>
          </p:spPr>
          <p:txBody>
            <a:bodyPr wrap="square" lIns="0" tIns="0" rIns="0" bIns="0" rtlCol="0"/>
            <a:lstStyle/>
            <a:p>
              <a:endParaRPr/>
            </a:p>
          </p:txBody>
        </p:sp>
        <p:sp>
          <p:nvSpPr>
            <p:cNvPr id="425" name="object 425"/>
            <p:cNvSpPr/>
            <p:nvPr/>
          </p:nvSpPr>
          <p:spPr>
            <a:xfrm>
              <a:off x="5319941" y="2889023"/>
              <a:ext cx="25400" cy="1310640"/>
            </a:xfrm>
            <a:custGeom>
              <a:avLst/>
              <a:gdLst/>
              <a:ahLst/>
              <a:cxnLst/>
              <a:rect l="l" t="t" r="r" b="b"/>
              <a:pathLst>
                <a:path w="25400" h="1310639">
                  <a:moveTo>
                    <a:pt x="25291" y="0"/>
                  </a:moveTo>
                  <a:lnTo>
                    <a:pt x="0" y="0"/>
                  </a:lnTo>
                  <a:lnTo>
                    <a:pt x="0" y="1310264"/>
                  </a:lnTo>
                  <a:lnTo>
                    <a:pt x="25291" y="1310264"/>
                  </a:lnTo>
                  <a:lnTo>
                    <a:pt x="25291" y="0"/>
                  </a:lnTo>
                  <a:close/>
                </a:path>
              </a:pathLst>
            </a:custGeom>
            <a:solidFill>
              <a:srgbClr val="00FFFF"/>
            </a:solidFill>
          </p:spPr>
          <p:txBody>
            <a:bodyPr wrap="square" lIns="0" tIns="0" rIns="0" bIns="0" rtlCol="0"/>
            <a:lstStyle/>
            <a:p>
              <a:endParaRPr/>
            </a:p>
          </p:txBody>
        </p:sp>
        <p:sp>
          <p:nvSpPr>
            <p:cNvPr id="426" name="object 426"/>
            <p:cNvSpPr/>
            <p:nvPr/>
          </p:nvSpPr>
          <p:spPr>
            <a:xfrm>
              <a:off x="5319941" y="2889023"/>
              <a:ext cx="25400" cy="1310640"/>
            </a:xfrm>
            <a:custGeom>
              <a:avLst/>
              <a:gdLst/>
              <a:ahLst/>
              <a:cxnLst/>
              <a:rect l="l" t="t" r="r" b="b"/>
              <a:pathLst>
                <a:path w="25400" h="1310639">
                  <a:moveTo>
                    <a:pt x="0" y="1310264"/>
                  </a:moveTo>
                  <a:lnTo>
                    <a:pt x="25291" y="1310264"/>
                  </a:lnTo>
                  <a:lnTo>
                    <a:pt x="25291" y="0"/>
                  </a:lnTo>
                  <a:lnTo>
                    <a:pt x="0" y="0"/>
                  </a:lnTo>
                  <a:lnTo>
                    <a:pt x="0" y="1310264"/>
                  </a:lnTo>
                  <a:close/>
                </a:path>
                <a:path w="25400" h="1310639">
                  <a:moveTo>
                    <a:pt x="0" y="1310264"/>
                  </a:moveTo>
                  <a:lnTo>
                    <a:pt x="25268" y="1310264"/>
                  </a:lnTo>
                </a:path>
                <a:path w="25400" h="1310639">
                  <a:moveTo>
                    <a:pt x="25268" y="1310264"/>
                  </a:moveTo>
                  <a:lnTo>
                    <a:pt x="25268" y="0"/>
                  </a:lnTo>
                </a:path>
                <a:path w="25400" h="1310639">
                  <a:moveTo>
                    <a:pt x="25268" y="0"/>
                  </a:moveTo>
                  <a:lnTo>
                    <a:pt x="0" y="0"/>
                  </a:lnTo>
                </a:path>
                <a:path w="25400" h="1310639">
                  <a:moveTo>
                    <a:pt x="0" y="0"/>
                  </a:moveTo>
                  <a:lnTo>
                    <a:pt x="0" y="1310264"/>
                  </a:lnTo>
                </a:path>
              </a:pathLst>
            </a:custGeom>
            <a:ln w="10606">
              <a:solidFill>
                <a:srgbClr val="000000"/>
              </a:solidFill>
            </a:ln>
          </p:spPr>
          <p:txBody>
            <a:bodyPr wrap="square" lIns="0" tIns="0" rIns="0" bIns="0" rtlCol="0"/>
            <a:lstStyle/>
            <a:p>
              <a:endParaRPr/>
            </a:p>
          </p:txBody>
        </p:sp>
        <p:sp>
          <p:nvSpPr>
            <p:cNvPr id="427" name="object 427"/>
            <p:cNvSpPr/>
            <p:nvPr/>
          </p:nvSpPr>
          <p:spPr>
            <a:xfrm>
              <a:off x="5895687" y="2562676"/>
              <a:ext cx="25400" cy="1637030"/>
            </a:xfrm>
            <a:custGeom>
              <a:avLst/>
              <a:gdLst/>
              <a:ahLst/>
              <a:cxnLst/>
              <a:rect l="l" t="t" r="r" b="b"/>
              <a:pathLst>
                <a:path w="25400" h="1637029">
                  <a:moveTo>
                    <a:pt x="25291" y="0"/>
                  </a:moveTo>
                  <a:lnTo>
                    <a:pt x="0" y="0"/>
                  </a:lnTo>
                  <a:lnTo>
                    <a:pt x="0" y="1636612"/>
                  </a:lnTo>
                  <a:lnTo>
                    <a:pt x="25291" y="1636612"/>
                  </a:lnTo>
                  <a:lnTo>
                    <a:pt x="25291" y="0"/>
                  </a:lnTo>
                  <a:close/>
                </a:path>
              </a:pathLst>
            </a:custGeom>
            <a:solidFill>
              <a:srgbClr val="00FFFF"/>
            </a:solidFill>
          </p:spPr>
          <p:txBody>
            <a:bodyPr wrap="square" lIns="0" tIns="0" rIns="0" bIns="0" rtlCol="0"/>
            <a:lstStyle/>
            <a:p>
              <a:endParaRPr/>
            </a:p>
          </p:txBody>
        </p:sp>
        <p:sp>
          <p:nvSpPr>
            <p:cNvPr id="428" name="object 428"/>
            <p:cNvSpPr/>
            <p:nvPr/>
          </p:nvSpPr>
          <p:spPr>
            <a:xfrm>
              <a:off x="5895687" y="2562676"/>
              <a:ext cx="25400" cy="1637030"/>
            </a:xfrm>
            <a:custGeom>
              <a:avLst/>
              <a:gdLst/>
              <a:ahLst/>
              <a:cxnLst/>
              <a:rect l="l" t="t" r="r" b="b"/>
              <a:pathLst>
                <a:path w="25400" h="1637029">
                  <a:moveTo>
                    <a:pt x="0" y="1636612"/>
                  </a:moveTo>
                  <a:lnTo>
                    <a:pt x="25291" y="1636612"/>
                  </a:lnTo>
                  <a:lnTo>
                    <a:pt x="25291" y="0"/>
                  </a:lnTo>
                  <a:lnTo>
                    <a:pt x="0" y="0"/>
                  </a:lnTo>
                  <a:lnTo>
                    <a:pt x="0" y="1636612"/>
                  </a:lnTo>
                  <a:close/>
                </a:path>
                <a:path w="25400" h="1637029">
                  <a:moveTo>
                    <a:pt x="0" y="1636612"/>
                  </a:moveTo>
                  <a:lnTo>
                    <a:pt x="25268" y="1636612"/>
                  </a:lnTo>
                </a:path>
                <a:path w="25400" h="1637029">
                  <a:moveTo>
                    <a:pt x="25268" y="1636612"/>
                  </a:moveTo>
                  <a:lnTo>
                    <a:pt x="25268" y="0"/>
                  </a:lnTo>
                </a:path>
                <a:path w="25400" h="1637029">
                  <a:moveTo>
                    <a:pt x="25268" y="0"/>
                  </a:moveTo>
                  <a:lnTo>
                    <a:pt x="0" y="0"/>
                  </a:lnTo>
                </a:path>
                <a:path w="25400" h="1637029">
                  <a:moveTo>
                    <a:pt x="0" y="0"/>
                  </a:moveTo>
                  <a:lnTo>
                    <a:pt x="0" y="1636612"/>
                  </a:lnTo>
                </a:path>
              </a:pathLst>
            </a:custGeom>
            <a:ln w="10606">
              <a:solidFill>
                <a:srgbClr val="000000"/>
              </a:solidFill>
            </a:ln>
          </p:spPr>
          <p:txBody>
            <a:bodyPr wrap="square" lIns="0" tIns="0" rIns="0" bIns="0" rtlCol="0"/>
            <a:lstStyle/>
            <a:p>
              <a:endParaRPr/>
            </a:p>
          </p:txBody>
        </p:sp>
        <p:sp>
          <p:nvSpPr>
            <p:cNvPr id="429" name="object 429"/>
            <p:cNvSpPr/>
            <p:nvPr/>
          </p:nvSpPr>
          <p:spPr>
            <a:xfrm>
              <a:off x="6470300" y="3608598"/>
              <a:ext cx="26670" cy="591185"/>
            </a:xfrm>
            <a:custGeom>
              <a:avLst/>
              <a:gdLst/>
              <a:ahLst/>
              <a:cxnLst/>
              <a:rect l="l" t="t" r="r" b="b"/>
              <a:pathLst>
                <a:path w="26670" h="591185">
                  <a:moveTo>
                    <a:pt x="26379" y="0"/>
                  </a:moveTo>
                  <a:lnTo>
                    <a:pt x="0" y="0"/>
                  </a:lnTo>
                  <a:lnTo>
                    <a:pt x="0" y="590689"/>
                  </a:lnTo>
                  <a:lnTo>
                    <a:pt x="26379" y="590689"/>
                  </a:lnTo>
                  <a:lnTo>
                    <a:pt x="26379" y="0"/>
                  </a:lnTo>
                  <a:close/>
                </a:path>
              </a:pathLst>
            </a:custGeom>
            <a:solidFill>
              <a:srgbClr val="00FFFF"/>
            </a:solidFill>
          </p:spPr>
          <p:txBody>
            <a:bodyPr wrap="square" lIns="0" tIns="0" rIns="0" bIns="0" rtlCol="0"/>
            <a:lstStyle/>
            <a:p>
              <a:endParaRPr/>
            </a:p>
          </p:txBody>
        </p:sp>
        <p:sp>
          <p:nvSpPr>
            <p:cNvPr id="430" name="object 430"/>
            <p:cNvSpPr/>
            <p:nvPr/>
          </p:nvSpPr>
          <p:spPr>
            <a:xfrm>
              <a:off x="6470300" y="3608598"/>
              <a:ext cx="26670" cy="591185"/>
            </a:xfrm>
            <a:custGeom>
              <a:avLst/>
              <a:gdLst/>
              <a:ahLst/>
              <a:cxnLst/>
              <a:rect l="l" t="t" r="r" b="b"/>
              <a:pathLst>
                <a:path w="26670" h="591185">
                  <a:moveTo>
                    <a:pt x="0" y="590689"/>
                  </a:moveTo>
                  <a:lnTo>
                    <a:pt x="26379" y="590689"/>
                  </a:lnTo>
                  <a:lnTo>
                    <a:pt x="26379" y="0"/>
                  </a:lnTo>
                  <a:lnTo>
                    <a:pt x="0" y="0"/>
                  </a:lnTo>
                  <a:lnTo>
                    <a:pt x="0" y="590689"/>
                  </a:lnTo>
                  <a:close/>
                </a:path>
                <a:path w="26670" h="591185">
                  <a:moveTo>
                    <a:pt x="0" y="590689"/>
                  </a:moveTo>
                  <a:lnTo>
                    <a:pt x="26402" y="590689"/>
                  </a:lnTo>
                </a:path>
                <a:path w="26670" h="591185">
                  <a:moveTo>
                    <a:pt x="26402" y="590689"/>
                  </a:moveTo>
                  <a:lnTo>
                    <a:pt x="26402" y="90"/>
                  </a:lnTo>
                </a:path>
                <a:path w="26670" h="591185">
                  <a:moveTo>
                    <a:pt x="26402" y="90"/>
                  </a:moveTo>
                  <a:lnTo>
                    <a:pt x="0" y="90"/>
                  </a:lnTo>
                </a:path>
                <a:path w="26670" h="591185">
                  <a:moveTo>
                    <a:pt x="0" y="90"/>
                  </a:moveTo>
                  <a:lnTo>
                    <a:pt x="0" y="590689"/>
                  </a:lnTo>
                </a:path>
              </a:pathLst>
            </a:custGeom>
            <a:ln w="10606">
              <a:solidFill>
                <a:srgbClr val="000000"/>
              </a:solidFill>
            </a:ln>
          </p:spPr>
          <p:txBody>
            <a:bodyPr wrap="square" lIns="0" tIns="0" rIns="0" bIns="0" rtlCol="0"/>
            <a:lstStyle/>
            <a:p>
              <a:endParaRPr/>
            </a:p>
          </p:txBody>
        </p:sp>
        <p:sp>
          <p:nvSpPr>
            <p:cNvPr id="431" name="object 431"/>
            <p:cNvSpPr/>
            <p:nvPr/>
          </p:nvSpPr>
          <p:spPr>
            <a:xfrm>
              <a:off x="7046046" y="2227376"/>
              <a:ext cx="26670" cy="1972310"/>
            </a:xfrm>
            <a:custGeom>
              <a:avLst/>
              <a:gdLst/>
              <a:ahLst/>
              <a:cxnLst/>
              <a:rect l="l" t="t" r="r" b="b"/>
              <a:pathLst>
                <a:path w="26670" h="1972310">
                  <a:moveTo>
                    <a:pt x="26107" y="0"/>
                  </a:moveTo>
                  <a:lnTo>
                    <a:pt x="0" y="0"/>
                  </a:lnTo>
                  <a:lnTo>
                    <a:pt x="0" y="1971911"/>
                  </a:lnTo>
                  <a:lnTo>
                    <a:pt x="26107" y="1971911"/>
                  </a:lnTo>
                  <a:lnTo>
                    <a:pt x="26107" y="0"/>
                  </a:lnTo>
                  <a:close/>
                </a:path>
              </a:pathLst>
            </a:custGeom>
            <a:solidFill>
              <a:srgbClr val="00FFFF"/>
            </a:solidFill>
          </p:spPr>
          <p:txBody>
            <a:bodyPr wrap="square" lIns="0" tIns="0" rIns="0" bIns="0" rtlCol="0"/>
            <a:lstStyle/>
            <a:p>
              <a:endParaRPr/>
            </a:p>
          </p:txBody>
        </p:sp>
        <p:sp>
          <p:nvSpPr>
            <p:cNvPr id="432" name="object 432"/>
            <p:cNvSpPr/>
            <p:nvPr/>
          </p:nvSpPr>
          <p:spPr>
            <a:xfrm>
              <a:off x="7046046" y="2227376"/>
              <a:ext cx="26670" cy="1972310"/>
            </a:xfrm>
            <a:custGeom>
              <a:avLst/>
              <a:gdLst/>
              <a:ahLst/>
              <a:cxnLst/>
              <a:rect l="l" t="t" r="r" b="b"/>
              <a:pathLst>
                <a:path w="26670" h="1972310">
                  <a:moveTo>
                    <a:pt x="0" y="1971911"/>
                  </a:moveTo>
                  <a:lnTo>
                    <a:pt x="26107" y="1971911"/>
                  </a:lnTo>
                  <a:lnTo>
                    <a:pt x="26107" y="0"/>
                  </a:lnTo>
                  <a:lnTo>
                    <a:pt x="0" y="0"/>
                  </a:lnTo>
                  <a:lnTo>
                    <a:pt x="0" y="1971911"/>
                  </a:lnTo>
                  <a:close/>
                </a:path>
                <a:path w="26670" h="1972310">
                  <a:moveTo>
                    <a:pt x="0" y="1971911"/>
                  </a:moveTo>
                  <a:lnTo>
                    <a:pt x="26062" y="1971911"/>
                  </a:lnTo>
                </a:path>
                <a:path w="26670" h="1972310">
                  <a:moveTo>
                    <a:pt x="26062" y="1971911"/>
                  </a:moveTo>
                  <a:lnTo>
                    <a:pt x="26062" y="0"/>
                  </a:lnTo>
                </a:path>
                <a:path w="26670" h="1972310">
                  <a:moveTo>
                    <a:pt x="26062" y="0"/>
                  </a:moveTo>
                  <a:lnTo>
                    <a:pt x="0" y="0"/>
                  </a:lnTo>
                </a:path>
                <a:path w="26670" h="1972310">
                  <a:moveTo>
                    <a:pt x="0" y="0"/>
                  </a:moveTo>
                  <a:lnTo>
                    <a:pt x="0" y="1971911"/>
                  </a:lnTo>
                </a:path>
              </a:pathLst>
            </a:custGeom>
            <a:ln w="10606">
              <a:solidFill>
                <a:srgbClr val="000000"/>
              </a:solidFill>
            </a:ln>
          </p:spPr>
          <p:txBody>
            <a:bodyPr wrap="square" lIns="0" tIns="0" rIns="0" bIns="0" rtlCol="0"/>
            <a:lstStyle/>
            <a:p>
              <a:endParaRPr/>
            </a:p>
          </p:txBody>
        </p:sp>
        <p:sp>
          <p:nvSpPr>
            <p:cNvPr id="433" name="object 433"/>
            <p:cNvSpPr/>
            <p:nvPr/>
          </p:nvSpPr>
          <p:spPr>
            <a:xfrm>
              <a:off x="7622585" y="3316517"/>
              <a:ext cx="25400" cy="883285"/>
            </a:xfrm>
            <a:custGeom>
              <a:avLst/>
              <a:gdLst/>
              <a:ahLst/>
              <a:cxnLst/>
              <a:rect l="l" t="t" r="r" b="b"/>
              <a:pathLst>
                <a:path w="25400" h="883285">
                  <a:moveTo>
                    <a:pt x="25292" y="0"/>
                  </a:moveTo>
                  <a:lnTo>
                    <a:pt x="0" y="0"/>
                  </a:lnTo>
                  <a:lnTo>
                    <a:pt x="0" y="882771"/>
                  </a:lnTo>
                  <a:lnTo>
                    <a:pt x="25292" y="882771"/>
                  </a:lnTo>
                  <a:lnTo>
                    <a:pt x="25292" y="0"/>
                  </a:lnTo>
                  <a:close/>
                </a:path>
              </a:pathLst>
            </a:custGeom>
            <a:solidFill>
              <a:srgbClr val="00FFFF"/>
            </a:solidFill>
          </p:spPr>
          <p:txBody>
            <a:bodyPr wrap="square" lIns="0" tIns="0" rIns="0" bIns="0" rtlCol="0"/>
            <a:lstStyle/>
            <a:p>
              <a:endParaRPr/>
            </a:p>
          </p:txBody>
        </p:sp>
        <p:sp>
          <p:nvSpPr>
            <p:cNvPr id="434" name="object 434"/>
            <p:cNvSpPr/>
            <p:nvPr/>
          </p:nvSpPr>
          <p:spPr>
            <a:xfrm>
              <a:off x="7622585" y="3316517"/>
              <a:ext cx="25400" cy="883285"/>
            </a:xfrm>
            <a:custGeom>
              <a:avLst/>
              <a:gdLst/>
              <a:ahLst/>
              <a:cxnLst/>
              <a:rect l="l" t="t" r="r" b="b"/>
              <a:pathLst>
                <a:path w="25400" h="883285">
                  <a:moveTo>
                    <a:pt x="0" y="882771"/>
                  </a:moveTo>
                  <a:lnTo>
                    <a:pt x="25292" y="882771"/>
                  </a:lnTo>
                  <a:lnTo>
                    <a:pt x="25292" y="0"/>
                  </a:lnTo>
                  <a:lnTo>
                    <a:pt x="0" y="0"/>
                  </a:lnTo>
                  <a:lnTo>
                    <a:pt x="0" y="882771"/>
                  </a:lnTo>
                  <a:close/>
                </a:path>
                <a:path w="25400" h="883285">
                  <a:moveTo>
                    <a:pt x="0" y="882771"/>
                  </a:moveTo>
                  <a:lnTo>
                    <a:pt x="25268" y="882771"/>
                  </a:lnTo>
                </a:path>
                <a:path w="25400" h="883285">
                  <a:moveTo>
                    <a:pt x="25268" y="882771"/>
                  </a:moveTo>
                  <a:lnTo>
                    <a:pt x="25268" y="45"/>
                  </a:lnTo>
                </a:path>
                <a:path w="25400" h="883285">
                  <a:moveTo>
                    <a:pt x="25268" y="45"/>
                  </a:moveTo>
                  <a:lnTo>
                    <a:pt x="0" y="45"/>
                  </a:lnTo>
                </a:path>
                <a:path w="25400" h="883285">
                  <a:moveTo>
                    <a:pt x="0" y="45"/>
                  </a:moveTo>
                  <a:lnTo>
                    <a:pt x="0" y="882771"/>
                  </a:lnTo>
                </a:path>
              </a:pathLst>
            </a:custGeom>
            <a:ln w="10606">
              <a:solidFill>
                <a:srgbClr val="000000"/>
              </a:solidFill>
            </a:ln>
          </p:spPr>
          <p:txBody>
            <a:bodyPr wrap="square" lIns="0" tIns="0" rIns="0" bIns="0" rtlCol="0"/>
            <a:lstStyle/>
            <a:p>
              <a:endParaRPr/>
            </a:p>
          </p:txBody>
        </p:sp>
        <p:sp>
          <p:nvSpPr>
            <p:cNvPr id="435" name="object 435"/>
            <p:cNvSpPr/>
            <p:nvPr/>
          </p:nvSpPr>
          <p:spPr>
            <a:xfrm>
              <a:off x="8198331" y="2467151"/>
              <a:ext cx="25400" cy="1732280"/>
            </a:xfrm>
            <a:custGeom>
              <a:avLst/>
              <a:gdLst/>
              <a:ahLst/>
              <a:cxnLst/>
              <a:rect l="l" t="t" r="r" b="b"/>
              <a:pathLst>
                <a:path w="25400" h="1732279">
                  <a:moveTo>
                    <a:pt x="25291" y="0"/>
                  </a:moveTo>
                  <a:lnTo>
                    <a:pt x="0" y="0"/>
                  </a:lnTo>
                  <a:lnTo>
                    <a:pt x="0" y="1732136"/>
                  </a:lnTo>
                  <a:lnTo>
                    <a:pt x="25291" y="1732136"/>
                  </a:lnTo>
                  <a:lnTo>
                    <a:pt x="25291" y="0"/>
                  </a:lnTo>
                  <a:close/>
                </a:path>
              </a:pathLst>
            </a:custGeom>
            <a:solidFill>
              <a:srgbClr val="00FFFF"/>
            </a:solidFill>
          </p:spPr>
          <p:txBody>
            <a:bodyPr wrap="square" lIns="0" tIns="0" rIns="0" bIns="0" rtlCol="0"/>
            <a:lstStyle/>
            <a:p>
              <a:endParaRPr/>
            </a:p>
          </p:txBody>
        </p:sp>
        <p:sp>
          <p:nvSpPr>
            <p:cNvPr id="436" name="object 436"/>
            <p:cNvSpPr/>
            <p:nvPr/>
          </p:nvSpPr>
          <p:spPr>
            <a:xfrm>
              <a:off x="8198331" y="2467151"/>
              <a:ext cx="25400" cy="1732280"/>
            </a:xfrm>
            <a:custGeom>
              <a:avLst/>
              <a:gdLst/>
              <a:ahLst/>
              <a:cxnLst/>
              <a:rect l="l" t="t" r="r" b="b"/>
              <a:pathLst>
                <a:path w="25400" h="1732279">
                  <a:moveTo>
                    <a:pt x="0" y="1732136"/>
                  </a:moveTo>
                  <a:lnTo>
                    <a:pt x="25291" y="1732136"/>
                  </a:lnTo>
                  <a:lnTo>
                    <a:pt x="25291" y="0"/>
                  </a:lnTo>
                  <a:lnTo>
                    <a:pt x="0" y="0"/>
                  </a:lnTo>
                  <a:lnTo>
                    <a:pt x="0" y="1732136"/>
                  </a:lnTo>
                  <a:close/>
                </a:path>
                <a:path w="25400" h="1732279">
                  <a:moveTo>
                    <a:pt x="0" y="1732136"/>
                  </a:moveTo>
                  <a:lnTo>
                    <a:pt x="25268" y="1732136"/>
                  </a:lnTo>
                </a:path>
                <a:path w="25400" h="1732279">
                  <a:moveTo>
                    <a:pt x="25268" y="1732136"/>
                  </a:moveTo>
                  <a:lnTo>
                    <a:pt x="25268" y="113"/>
                  </a:lnTo>
                </a:path>
                <a:path w="25400" h="1732279">
                  <a:moveTo>
                    <a:pt x="25268" y="113"/>
                  </a:moveTo>
                  <a:lnTo>
                    <a:pt x="0" y="113"/>
                  </a:lnTo>
                </a:path>
                <a:path w="25400" h="1732279">
                  <a:moveTo>
                    <a:pt x="0" y="113"/>
                  </a:moveTo>
                  <a:lnTo>
                    <a:pt x="0" y="1732136"/>
                  </a:lnTo>
                </a:path>
              </a:pathLst>
            </a:custGeom>
            <a:ln w="10606">
              <a:solidFill>
                <a:srgbClr val="000000"/>
              </a:solidFill>
            </a:ln>
          </p:spPr>
          <p:txBody>
            <a:bodyPr wrap="square" lIns="0" tIns="0" rIns="0" bIns="0" rtlCol="0"/>
            <a:lstStyle/>
            <a:p>
              <a:endParaRPr/>
            </a:p>
          </p:txBody>
        </p:sp>
        <p:sp>
          <p:nvSpPr>
            <p:cNvPr id="437" name="object 437"/>
            <p:cNvSpPr/>
            <p:nvPr/>
          </p:nvSpPr>
          <p:spPr>
            <a:xfrm>
              <a:off x="8773737" y="969803"/>
              <a:ext cx="26034" cy="3229610"/>
            </a:xfrm>
            <a:custGeom>
              <a:avLst/>
              <a:gdLst/>
              <a:ahLst/>
              <a:cxnLst/>
              <a:rect l="l" t="t" r="r" b="b"/>
              <a:pathLst>
                <a:path w="26034" h="3229610">
                  <a:moveTo>
                    <a:pt x="25563" y="0"/>
                  </a:moveTo>
                  <a:lnTo>
                    <a:pt x="0" y="0"/>
                  </a:lnTo>
                  <a:lnTo>
                    <a:pt x="0" y="3229484"/>
                  </a:lnTo>
                  <a:lnTo>
                    <a:pt x="25563" y="3229484"/>
                  </a:lnTo>
                  <a:lnTo>
                    <a:pt x="25563" y="0"/>
                  </a:lnTo>
                  <a:close/>
                </a:path>
              </a:pathLst>
            </a:custGeom>
            <a:solidFill>
              <a:srgbClr val="00FFFF"/>
            </a:solidFill>
          </p:spPr>
          <p:txBody>
            <a:bodyPr wrap="square" lIns="0" tIns="0" rIns="0" bIns="0" rtlCol="0"/>
            <a:lstStyle/>
            <a:p>
              <a:endParaRPr/>
            </a:p>
          </p:txBody>
        </p:sp>
        <p:sp>
          <p:nvSpPr>
            <p:cNvPr id="438" name="object 438"/>
            <p:cNvSpPr/>
            <p:nvPr/>
          </p:nvSpPr>
          <p:spPr>
            <a:xfrm>
              <a:off x="8773737" y="969803"/>
              <a:ext cx="26034" cy="3229610"/>
            </a:xfrm>
            <a:custGeom>
              <a:avLst/>
              <a:gdLst/>
              <a:ahLst/>
              <a:cxnLst/>
              <a:rect l="l" t="t" r="r" b="b"/>
              <a:pathLst>
                <a:path w="26034" h="3229610">
                  <a:moveTo>
                    <a:pt x="0" y="3229484"/>
                  </a:moveTo>
                  <a:lnTo>
                    <a:pt x="25563" y="3229484"/>
                  </a:lnTo>
                  <a:lnTo>
                    <a:pt x="25563" y="0"/>
                  </a:lnTo>
                  <a:lnTo>
                    <a:pt x="0" y="0"/>
                  </a:lnTo>
                  <a:lnTo>
                    <a:pt x="0" y="3229484"/>
                  </a:lnTo>
                  <a:close/>
                </a:path>
                <a:path w="26034" h="3229610">
                  <a:moveTo>
                    <a:pt x="0" y="3229484"/>
                  </a:moveTo>
                  <a:lnTo>
                    <a:pt x="25608" y="3229484"/>
                  </a:lnTo>
                </a:path>
                <a:path w="26034" h="3229610">
                  <a:moveTo>
                    <a:pt x="25608" y="3229484"/>
                  </a:moveTo>
                  <a:lnTo>
                    <a:pt x="25608" y="0"/>
                  </a:lnTo>
                </a:path>
                <a:path w="26034" h="3229610">
                  <a:moveTo>
                    <a:pt x="25608" y="0"/>
                  </a:moveTo>
                  <a:lnTo>
                    <a:pt x="0" y="0"/>
                  </a:lnTo>
                </a:path>
                <a:path w="26034" h="3229610">
                  <a:moveTo>
                    <a:pt x="0" y="0"/>
                  </a:moveTo>
                  <a:lnTo>
                    <a:pt x="0" y="3229484"/>
                  </a:lnTo>
                </a:path>
              </a:pathLst>
            </a:custGeom>
            <a:ln w="10606">
              <a:solidFill>
                <a:srgbClr val="000000"/>
              </a:solidFill>
            </a:ln>
          </p:spPr>
          <p:txBody>
            <a:bodyPr wrap="square" lIns="0" tIns="0" rIns="0" bIns="0" rtlCol="0"/>
            <a:lstStyle/>
            <a:p>
              <a:endParaRPr/>
            </a:p>
          </p:txBody>
        </p:sp>
        <p:sp>
          <p:nvSpPr>
            <p:cNvPr id="439" name="object 439"/>
            <p:cNvSpPr/>
            <p:nvPr/>
          </p:nvSpPr>
          <p:spPr>
            <a:xfrm>
              <a:off x="9349483" y="969803"/>
              <a:ext cx="25400" cy="3229610"/>
            </a:xfrm>
            <a:custGeom>
              <a:avLst/>
              <a:gdLst/>
              <a:ahLst/>
              <a:cxnLst/>
              <a:rect l="l" t="t" r="r" b="b"/>
              <a:pathLst>
                <a:path w="25400" h="3229610">
                  <a:moveTo>
                    <a:pt x="25291" y="0"/>
                  </a:moveTo>
                  <a:lnTo>
                    <a:pt x="0" y="0"/>
                  </a:lnTo>
                  <a:lnTo>
                    <a:pt x="0" y="3229484"/>
                  </a:lnTo>
                  <a:lnTo>
                    <a:pt x="25291" y="3229484"/>
                  </a:lnTo>
                  <a:lnTo>
                    <a:pt x="25291" y="0"/>
                  </a:lnTo>
                  <a:close/>
                </a:path>
              </a:pathLst>
            </a:custGeom>
            <a:solidFill>
              <a:srgbClr val="00FFFF"/>
            </a:solidFill>
          </p:spPr>
          <p:txBody>
            <a:bodyPr wrap="square" lIns="0" tIns="0" rIns="0" bIns="0" rtlCol="0"/>
            <a:lstStyle/>
            <a:p>
              <a:endParaRPr/>
            </a:p>
          </p:txBody>
        </p:sp>
        <p:sp>
          <p:nvSpPr>
            <p:cNvPr id="440" name="object 440"/>
            <p:cNvSpPr/>
            <p:nvPr/>
          </p:nvSpPr>
          <p:spPr>
            <a:xfrm>
              <a:off x="9349483" y="969803"/>
              <a:ext cx="25400" cy="3229610"/>
            </a:xfrm>
            <a:custGeom>
              <a:avLst/>
              <a:gdLst/>
              <a:ahLst/>
              <a:cxnLst/>
              <a:rect l="l" t="t" r="r" b="b"/>
              <a:pathLst>
                <a:path w="25400" h="3229610">
                  <a:moveTo>
                    <a:pt x="0" y="3229484"/>
                  </a:moveTo>
                  <a:lnTo>
                    <a:pt x="25291" y="3229484"/>
                  </a:lnTo>
                  <a:lnTo>
                    <a:pt x="25291" y="0"/>
                  </a:lnTo>
                  <a:lnTo>
                    <a:pt x="0" y="0"/>
                  </a:lnTo>
                  <a:lnTo>
                    <a:pt x="0" y="3229484"/>
                  </a:lnTo>
                  <a:close/>
                </a:path>
                <a:path w="25400" h="3229610">
                  <a:moveTo>
                    <a:pt x="0" y="3229484"/>
                  </a:moveTo>
                  <a:lnTo>
                    <a:pt x="25268" y="3229484"/>
                  </a:lnTo>
                </a:path>
                <a:path w="25400" h="3229610">
                  <a:moveTo>
                    <a:pt x="25268" y="3229484"/>
                  </a:moveTo>
                  <a:lnTo>
                    <a:pt x="25268" y="0"/>
                  </a:lnTo>
                </a:path>
                <a:path w="25400" h="3229610">
                  <a:moveTo>
                    <a:pt x="25268"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441" name="object 441"/>
            <p:cNvSpPr/>
            <p:nvPr/>
          </p:nvSpPr>
          <p:spPr>
            <a:xfrm>
              <a:off x="9925229" y="3159870"/>
              <a:ext cx="25400" cy="1039494"/>
            </a:xfrm>
            <a:custGeom>
              <a:avLst/>
              <a:gdLst/>
              <a:ahLst/>
              <a:cxnLst/>
              <a:rect l="l" t="t" r="r" b="b"/>
              <a:pathLst>
                <a:path w="25400" h="1039495">
                  <a:moveTo>
                    <a:pt x="25291" y="0"/>
                  </a:moveTo>
                  <a:lnTo>
                    <a:pt x="0" y="0"/>
                  </a:lnTo>
                  <a:lnTo>
                    <a:pt x="0" y="1039418"/>
                  </a:lnTo>
                  <a:lnTo>
                    <a:pt x="25291" y="1039418"/>
                  </a:lnTo>
                  <a:lnTo>
                    <a:pt x="25291" y="0"/>
                  </a:lnTo>
                  <a:close/>
                </a:path>
              </a:pathLst>
            </a:custGeom>
            <a:solidFill>
              <a:srgbClr val="00FFFF"/>
            </a:solidFill>
          </p:spPr>
          <p:txBody>
            <a:bodyPr wrap="square" lIns="0" tIns="0" rIns="0" bIns="0" rtlCol="0"/>
            <a:lstStyle/>
            <a:p>
              <a:endParaRPr/>
            </a:p>
          </p:txBody>
        </p:sp>
        <p:sp>
          <p:nvSpPr>
            <p:cNvPr id="442" name="object 442"/>
            <p:cNvSpPr/>
            <p:nvPr/>
          </p:nvSpPr>
          <p:spPr>
            <a:xfrm>
              <a:off x="9925229" y="3159870"/>
              <a:ext cx="25400" cy="1039494"/>
            </a:xfrm>
            <a:custGeom>
              <a:avLst/>
              <a:gdLst/>
              <a:ahLst/>
              <a:cxnLst/>
              <a:rect l="l" t="t" r="r" b="b"/>
              <a:pathLst>
                <a:path w="25400" h="1039495">
                  <a:moveTo>
                    <a:pt x="0" y="1039418"/>
                  </a:moveTo>
                  <a:lnTo>
                    <a:pt x="25291" y="1039418"/>
                  </a:lnTo>
                  <a:lnTo>
                    <a:pt x="25291" y="0"/>
                  </a:lnTo>
                  <a:lnTo>
                    <a:pt x="0" y="0"/>
                  </a:lnTo>
                  <a:lnTo>
                    <a:pt x="0" y="1039418"/>
                  </a:lnTo>
                  <a:close/>
                </a:path>
                <a:path w="25400" h="1039495">
                  <a:moveTo>
                    <a:pt x="0" y="1039418"/>
                  </a:moveTo>
                  <a:lnTo>
                    <a:pt x="25268" y="1039418"/>
                  </a:lnTo>
                </a:path>
                <a:path w="25400" h="1039495">
                  <a:moveTo>
                    <a:pt x="25268" y="1039418"/>
                  </a:moveTo>
                  <a:lnTo>
                    <a:pt x="25268" y="90"/>
                  </a:lnTo>
                </a:path>
                <a:path w="25400" h="1039495">
                  <a:moveTo>
                    <a:pt x="25268" y="90"/>
                  </a:moveTo>
                  <a:lnTo>
                    <a:pt x="0" y="90"/>
                  </a:lnTo>
                </a:path>
                <a:path w="25400" h="1039495">
                  <a:moveTo>
                    <a:pt x="0" y="90"/>
                  </a:moveTo>
                  <a:lnTo>
                    <a:pt x="0" y="1039418"/>
                  </a:lnTo>
                </a:path>
              </a:pathLst>
            </a:custGeom>
            <a:ln w="10606">
              <a:solidFill>
                <a:srgbClr val="000000"/>
              </a:solidFill>
            </a:ln>
          </p:spPr>
          <p:txBody>
            <a:bodyPr wrap="square" lIns="0" tIns="0" rIns="0" bIns="0" rtlCol="0"/>
            <a:lstStyle/>
            <a:p>
              <a:endParaRPr/>
            </a:p>
          </p:txBody>
        </p:sp>
        <p:sp>
          <p:nvSpPr>
            <p:cNvPr id="443" name="object 443"/>
            <p:cNvSpPr/>
            <p:nvPr/>
          </p:nvSpPr>
          <p:spPr>
            <a:xfrm>
              <a:off x="10500635" y="3968397"/>
              <a:ext cx="26034" cy="231140"/>
            </a:xfrm>
            <a:custGeom>
              <a:avLst/>
              <a:gdLst/>
              <a:ahLst/>
              <a:cxnLst/>
              <a:rect l="l" t="t" r="r" b="b"/>
              <a:pathLst>
                <a:path w="26034" h="231139">
                  <a:moveTo>
                    <a:pt x="25563" y="0"/>
                  </a:moveTo>
                  <a:lnTo>
                    <a:pt x="0" y="0"/>
                  </a:lnTo>
                  <a:lnTo>
                    <a:pt x="0" y="230891"/>
                  </a:lnTo>
                  <a:lnTo>
                    <a:pt x="25563" y="230891"/>
                  </a:lnTo>
                  <a:lnTo>
                    <a:pt x="25563" y="0"/>
                  </a:lnTo>
                  <a:close/>
                </a:path>
              </a:pathLst>
            </a:custGeom>
            <a:solidFill>
              <a:srgbClr val="00FFFF"/>
            </a:solidFill>
          </p:spPr>
          <p:txBody>
            <a:bodyPr wrap="square" lIns="0" tIns="0" rIns="0" bIns="0" rtlCol="0"/>
            <a:lstStyle/>
            <a:p>
              <a:endParaRPr/>
            </a:p>
          </p:txBody>
        </p:sp>
        <p:sp>
          <p:nvSpPr>
            <p:cNvPr id="444" name="object 444"/>
            <p:cNvSpPr/>
            <p:nvPr/>
          </p:nvSpPr>
          <p:spPr>
            <a:xfrm>
              <a:off x="10500635" y="3968397"/>
              <a:ext cx="26034" cy="231140"/>
            </a:xfrm>
            <a:custGeom>
              <a:avLst/>
              <a:gdLst/>
              <a:ahLst/>
              <a:cxnLst/>
              <a:rect l="l" t="t" r="r" b="b"/>
              <a:pathLst>
                <a:path w="26034" h="231139">
                  <a:moveTo>
                    <a:pt x="0" y="230891"/>
                  </a:moveTo>
                  <a:lnTo>
                    <a:pt x="25563" y="230891"/>
                  </a:lnTo>
                  <a:lnTo>
                    <a:pt x="25563" y="0"/>
                  </a:lnTo>
                  <a:lnTo>
                    <a:pt x="0" y="0"/>
                  </a:lnTo>
                  <a:lnTo>
                    <a:pt x="0" y="230891"/>
                  </a:lnTo>
                  <a:close/>
                </a:path>
                <a:path w="26034" h="231139">
                  <a:moveTo>
                    <a:pt x="0" y="230891"/>
                  </a:moveTo>
                  <a:lnTo>
                    <a:pt x="25608" y="230891"/>
                  </a:lnTo>
                </a:path>
                <a:path w="26034" h="231139">
                  <a:moveTo>
                    <a:pt x="25608" y="230891"/>
                  </a:moveTo>
                  <a:lnTo>
                    <a:pt x="25608" y="67"/>
                  </a:lnTo>
                </a:path>
                <a:path w="26034" h="231139">
                  <a:moveTo>
                    <a:pt x="25608" y="67"/>
                  </a:moveTo>
                  <a:lnTo>
                    <a:pt x="0" y="67"/>
                  </a:lnTo>
                </a:path>
                <a:path w="26034" h="231139">
                  <a:moveTo>
                    <a:pt x="0" y="67"/>
                  </a:moveTo>
                  <a:lnTo>
                    <a:pt x="0" y="230891"/>
                  </a:lnTo>
                </a:path>
              </a:pathLst>
            </a:custGeom>
            <a:ln w="10606">
              <a:solidFill>
                <a:srgbClr val="000000"/>
              </a:solidFill>
            </a:ln>
          </p:spPr>
          <p:txBody>
            <a:bodyPr wrap="square" lIns="0" tIns="0" rIns="0" bIns="0" rtlCol="0"/>
            <a:lstStyle/>
            <a:p>
              <a:endParaRPr/>
            </a:p>
          </p:txBody>
        </p:sp>
        <p:sp>
          <p:nvSpPr>
            <p:cNvPr id="445" name="object 445"/>
            <p:cNvSpPr/>
            <p:nvPr/>
          </p:nvSpPr>
          <p:spPr>
            <a:xfrm>
              <a:off x="11076382" y="3894968"/>
              <a:ext cx="25400" cy="304800"/>
            </a:xfrm>
            <a:custGeom>
              <a:avLst/>
              <a:gdLst/>
              <a:ahLst/>
              <a:cxnLst/>
              <a:rect l="l" t="t" r="r" b="b"/>
              <a:pathLst>
                <a:path w="25400" h="304800">
                  <a:moveTo>
                    <a:pt x="25291" y="0"/>
                  </a:moveTo>
                  <a:lnTo>
                    <a:pt x="0" y="0"/>
                  </a:lnTo>
                  <a:lnTo>
                    <a:pt x="0" y="304319"/>
                  </a:lnTo>
                  <a:lnTo>
                    <a:pt x="25291" y="304319"/>
                  </a:lnTo>
                  <a:lnTo>
                    <a:pt x="25291" y="0"/>
                  </a:lnTo>
                  <a:close/>
                </a:path>
              </a:pathLst>
            </a:custGeom>
            <a:solidFill>
              <a:srgbClr val="00FFFF"/>
            </a:solidFill>
          </p:spPr>
          <p:txBody>
            <a:bodyPr wrap="square" lIns="0" tIns="0" rIns="0" bIns="0" rtlCol="0"/>
            <a:lstStyle/>
            <a:p>
              <a:endParaRPr/>
            </a:p>
          </p:txBody>
        </p:sp>
        <p:sp>
          <p:nvSpPr>
            <p:cNvPr id="446" name="object 446"/>
            <p:cNvSpPr/>
            <p:nvPr/>
          </p:nvSpPr>
          <p:spPr>
            <a:xfrm>
              <a:off x="11076382" y="3894968"/>
              <a:ext cx="25400" cy="304800"/>
            </a:xfrm>
            <a:custGeom>
              <a:avLst/>
              <a:gdLst/>
              <a:ahLst/>
              <a:cxnLst/>
              <a:rect l="l" t="t" r="r" b="b"/>
              <a:pathLst>
                <a:path w="25400" h="304800">
                  <a:moveTo>
                    <a:pt x="0" y="304319"/>
                  </a:moveTo>
                  <a:lnTo>
                    <a:pt x="25291" y="304319"/>
                  </a:lnTo>
                  <a:lnTo>
                    <a:pt x="25291" y="0"/>
                  </a:lnTo>
                  <a:lnTo>
                    <a:pt x="0" y="0"/>
                  </a:lnTo>
                  <a:lnTo>
                    <a:pt x="0" y="304319"/>
                  </a:lnTo>
                  <a:close/>
                </a:path>
                <a:path w="25400" h="304800">
                  <a:moveTo>
                    <a:pt x="0" y="304319"/>
                  </a:moveTo>
                  <a:lnTo>
                    <a:pt x="25268" y="304319"/>
                  </a:lnTo>
                </a:path>
                <a:path w="25400" h="304800">
                  <a:moveTo>
                    <a:pt x="25268" y="304319"/>
                  </a:moveTo>
                  <a:lnTo>
                    <a:pt x="25268" y="67"/>
                  </a:lnTo>
                </a:path>
                <a:path w="25400" h="304800">
                  <a:moveTo>
                    <a:pt x="25268" y="67"/>
                  </a:moveTo>
                  <a:lnTo>
                    <a:pt x="0" y="67"/>
                  </a:lnTo>
                </a:path>
                <a:path w="25400" h="304800">
                  <a:moveTo>
                    <a:pt x="0" y="67"/>
                  </a:moveTo>
                  <a:lnTo>
                    <a:pt x="0" y="304319"/>
                  </a:lnTo>
                </a:path>
              </a:pathLst>
            </a:custGeom>
            <a:ln w="10606">
              <a:solidFill>
                <a:srgbClr val="000000"/>
              </a:solidFill>
            </a:ln>
          </p:spPr>
          <p:txBody>
            <a:bodyPr wrap="square" lIns="0" tIns="0" rIns="0" bIns="0" rtlCol="0"/>
            <a:lstStyle/>
            <a:p>
              <a:endParaRPr/>
            </a:p>
          </p:txBody>
        </p:sp>
        <p:sp>
          <p:nvSpPr>
            <p:cNvPr id="447" name="object 447"/>
            <p:cNvSpPr/>
            <p:nvPr/>
          </p:nvSpPr>
          <p:spPr>
            <a:xfrm>
              <a:off x="1891414" y="4085882"/>
              <a:ext cx="25400" cy="113664"/>
            </a:xfrm>
            <a:custGeom>
              <a:avLst/>
              <a:gdLst/>
              <a:ahLst/>
              <a:cxnLst/>
              <a:rect l="l" t="t" r="r" b="b"/>
              <a:pathLst>
                <a:path w="25400" h="113664">
                  <a:moveTo>
                    <a:pt x="25291" y="0"/>
                  </a:moveTo>
                  <a:lnTo>
                    <a:pt x="0" y="0"/>
                  </a:lnTo>
                  <a:lnTo>
                    <a:pt x="0" y="113405"/>
                  </a:lnTo>
                  <a:lnTo>
                    <a:pt x="25291" y="113405"/>
                  </a:lnTo>
                  <a:lnTo>
                    <a:pt x="25291" y="0"/>
                  </a:lnTo>
                  <a:close/>
                </a:path>
              </a:pathLst>
            </a:custGeom>
            <a:solidFill>
              <a:srgbClr val="959595"/>
            </a:solidFill>
          </p:spPr>
          <p:txBody>
            <a:bodyPr wrap="square" lIns="0" tIns="0" rIns="0" bIns="0" rtlCol="0"/>
            <a:lstStyle/>
            <a:p>
              <a:endParaRPr/>
            </a:p>
          </p:txBody>
        </p:sp>
        <p:sp>
          <p:nvSpPr>
            <p:cNvPr id="448" name="object 448"/>
            <p:cNvSpPr/>
            <p:nvPr/>
          </p:nvSpPr>
          <p:spPr>
            <a:xfrm>
              <a:off x="1891414" y="4085882"/>
              <a:ext cx="25400" cy="113664"/>
            </a:xfrm>
            <a:custGeom>
              <a:avLst/>
              <a:gdLst/>
              <a:ahLst/>
              <a:cxnLst/>
              <a:rect l="l" t="t" r="r" b="b"/>
              <a:pathLst>
                <a:path w="25400" h="113664">
                  <a:moveTo>
                    <a:pt x="0" y="113405"/>
                  </a:moveTo>
                  <a:lnTo>
                    <a:pt x="25291" y="113405"/>
                  </a:lnTo>
                  <a:lnTo>
                    <a:pt x="25291" y="0"/>
                  </a:lnTo>
                  <a:lnTo>
                    <a:pt x="0" y="0"/>
                  </a:lnTo>
                  <a:lnTo>
                    <a:pt x="0" y="113405"/>
                  </a:lnTo>
                  <a:close/>
                </a:path>
                <a:path w="25400" h="113664">
                  <a:moveTo>
                    <a:pt x="0" y="113405"/>
                  </a:moveTo>
                  <a:lnTo>
                    <a:pt x="25382" y="113405"/>
                  </a:lnTo>
                </a:path>
                <a:path w="25400" h="113664">
                  <a:moveTo>
                    <a:pt x="25382" y="113405"/>
                  </a:moveTo>
                  <a:lnTo>
                    <a:pt x="25382" y="90"/>
                  </a:lnTo>
                </a:path>
                <a:path w="25400" h="113664">
                  <a:moveTo>
                    <a:pt x="25382" y="90"/>
                  </a:moveTo>
                  <a:lnTo>
                    <a:pt x="0" y="90"/>
                  </a:lnTo>
                </a:path>
                <a:path w="25400" h="113664">
                  <a:moveTo>
                    <a:pt x="0" y="90"/>
                  </a:moveTo>
                  <a:lnTo>
                    <a:pt x="0" y="113405"/>
                  </a:lnTo>
                </a:path>
              </a:pathLst>
            </a:custGeom>
            <a:ln w="10606">
              <a:solidFill>
                <a:srgbClr val="000000"/>
              </a:solidFill>
            </a:ln>
          </p:spPr>
          <p:txBody>
            <a:bodyPr wrap="square" lIns="0" tIns="0" rIns="0" bIns="0" rtlCol="0"/>
            <a:lstStyle/>
            <a:p>
              <a:endParaRPr/>
            </a:p>
          </p:txBody>
        </p:sp>
        <p:sp>
          <p:nvSpPr>
            <p:cNvPr id="449" name="object 449"/>
            <p:cNvSpPr/>
            <p:nvPr/>
          </p:nvSpPr>
          <p:spPr>
            <a:xfrm>
              <a:off x="2467160" y="3860702"/>
              <a:ext cx="25400" cy="339090"/>
            </a:xfrm>
            <a:custGeom>
              <a:avLst/>
              <a:gdLst/>
              <a:ahLst/>
              <a:cxnLst/>
              <a:rect l="l" t="t" r="r" b="b"/>
              <a:pathLst>
                <a:path w="25400" h="339089">
                  <a:moveTo>
                    <a:pt x="25291" y="0"/>
                  </a:moveTo>
                  <a:lnTo>
                    <a:pt x="0" y="0"/>
                  </a:lnTo>
                  <a:lnTo>
                    <a:pt x="0" y="338585"/>
                  </a:lnTo>
                  <a:lnTo>
                    <a:pt x="25291" y="338585"/>
                  </a:lnTo>
                  <a:lnTo>
                    <a:pt x="25291" y="0"/>
                  </a:lnTo>
                  <a:close/>
                </a:path>
              </a:pathLst>
            </a:custGeom>
            <a:solidFill>
              <a:srgbClr val="959595"/>
            </a:solidFill>
          </p:spPr>
          <p:txBody>
            <a:bodyPr wrap="square" lIns="0" tIns="0" rIns="0" bIns="0" rtlCol="0"/>
            <a:lstStyle/>
            <a:p>
              <a:endParaRPr/>
            </a:p>
          </p:txBody>
        </p:sp>
        <p:sp>
          <p:nvSpPr>
            <p:cNvPr id="450" name="object 450"/>
            <p:cNvSpPr/>
            <p:nvPr/>
          </p:nvSpPr>
          <p:spPr>
            <a:xfrm>
              <a:off x="2467160" y="3860702"/>
              <a:ext cx="25400" cy="339090"/>
            </a:xfrm>
            <a:custGeom>
              <a:avLst/>
              <a:gdLst/>
              <a:ahLst/>
              <a:cxnLst/>
              <a:rect l="l" t="t" r="r" b="b"/>
              <a:pathLst>
                <a:path w="25400" h="339089">
                  <a:moveTo>
                    <a:pt x="0" y="338585"/>
                  </a:moveTo>
                  <a:lnTo>
                    <a:pt x="25291" y="338585"/>
                  </a:lnTo>
                  <a:lnTo>
                    <a:pt x="25291" y="0"/>
                  </a:lnTo>
                  <a:lnTo>
                    <a:pt x="0" y="0"/>
                  </a:lnTo>
                  <a:lnTo>
                    <a:pt x="0" y="338585"/>
                  </a:lnTo>
                  <a:close/>
                </a:path>
                <a:path w="25400" h="339089">
                  <a:moveTo>
                    <a:pt x="0" y="338585"/>
                  </a:moveTo>
                  <a:lnTo>
                    <a:pt x="25268" y="338585"/>
                  </a:lnTo>
                </a:path>
                <a:path w="25400" h="339089">
                  <a:moveTo>
                    <a:pt x="25268" y="338585"/>
                  </a:moveTo>
                  <a:lnTo>
                    <a:pt x="25268" y="0"/>
                  </a:lnTo>
                </a:path>
                <a:path w="25400" h="339089">
                  <a:moveTo>
                    <a:pt x="25268" y="0"/>
                  </a:moveTo>
                  <a:lnTo>
                    <a:pt x="0" y="0"/>
                  </a:lnTo>
                </a:path>
                <a:path w="25400" h="339089">
                  <a:moveTo>
                    <a:pt x="0" y="0"/>
                  </a:moveTo>
                  <a:lnTo>
                    <a:pt x="0" y="338585"/>
                  </a:lnTo>
                </a:path>
              </a:pathLst>
            </a:custGeom>
            <a:ln w="10606">
              <a:solidFill>
                <a:srgbClr val="000000"/>
              </a:solidFill>
            </a:ln>
          </p:spPr>
          <p:txBody>
            <a:bodyPr wrap="square" lIns="0" tIns="0" rIns="0" bIns="0" rtlCol="0"/>
            <a:lstStyle/>
            <a:p>
              <a:endParaRPr/>
            </a:p>
          </p:txBody>
        </p:sp>
        <p:sp>
          <p:nvSpPr>
            <p:cNvPr id="451" name="object 451"/>
            <p:cNvSpPr/>
            <p:nvPr/>
          </p:nvSpPr>
          <p:spPr>
            <a:xfrm>
              <a:off x="3042679" y="4021428"/>
              <a:ext cx="25400" cy="178435"/>
            </a:xfrm>
            <a:custGeom>
              <a:avLst/>
              <a:gdLst/>
              <a:ahLst/>
              <a:cxnLst/>
              <a:rect l="l" t="t" r="r" b="b"/>
              <a:pathLst>
                <a:path w="25400" h="178435">
                  <a:moveTo>
                    <a:pt x="25291" y="0"/>
                  </a:moveTo>
                  <a:lnTo>
                    <a:pt x="0" y="0"/>
                  </a:lnTo>
                  <a:lnTo>
                    <a:pt x="0" y="177859"/>
                  </a:lnTo>
                  <a:lnTo>
                    <a:pt x="25291" y="177859"/>
                  </a:lnTo>
                  <a:lnTo>
                    <a:pt x="25291" y="0"/>
                  </a:lnTo>
                  <a:close/>
                </a:path>
              </a:pathLst>
            </a:custGeom>
            <a:solidFill>
              <a:srgbClr val="959595"/>
            </a:solidFill>
          </p:spPr>
          <p:txBody>
            <a:bodyPr wrap="square" lIns="0" tIns="0" rIns="0" bIns="0" rtlCol="0"/>
            <a:lstStyle/>
            <a:p>
              <a:endParaRPr/>
            </a:p>
          </p:txBody>
        </p:sp>
        <p:sp>
          <p:nvSpPr>
            <p:cNvPr id="452" name="object 452"/>
            <p:cNvSpPr/>
            <p:nvPr/>
          </p:nvSpPr>
          <p:spPr>
            <a:xfrm>
              <a:off x="3042679" y="4021428"/>
              <a:ext cx="25400" cy="178435"/>
            </a:xfrm>
            <a:custGeom>
              <a:avLst/>
              <a:gdLst/>
              <a:ahLst/>
              <a:cxnLst/>
              <a:rect l="l" t="t" r="r" b="b"/>
              <a:pathLst>
                <a:path w="25400" h="178435">
                  <a:moveTo>
                    <a:pt x="0" y="177859"/>
                  </a:moveTo>
                  <a:lnTo>
                    <a:pt x="25291" y="177859"/>
                  </a:lnTo>
                  <a:lnTo>
                    <a:pt x="25291" y="0"/>
                  </a:lnTo>
                  <a:lnTo>
                    <a:pt x="0" y="0"/>
                  </a:lnTo>
                  <a:lnTo>
                    <a:pt x="0" y="177859"/>
                  </a:lnTo>
                  <a:close/>
                </a:path>
                <a:path w="25400" h="178435">
                  <a:moveTo>
                    <a:pt x="0" y="177859"/>
                  </a:moveTo>
                  <a:lnTo>
                    <a:pt x="25268" y="177859"/>
                  </a:lnTo>
                </a:path>
                <a:path w="25400" h="178435">
                  <a:moveTo>
                    <a:pt x="25268" y="177859"/>
                  </a:moveTo>
                  <a:lnTo>
                    <a:pt x="25268" y="67"/>
                  </a:lnTo>
                </a:path>
                <a:path w="25400" h="178435">
                  <a:moveTo>
                    <a:pt x="25268" y="67"/>
                  </a:moveTo>
                  <a:lnTo>
                    <a:pt x="0" y="67"/>
                  </a:lnTo>
                </a:path>
                <a:path w="25400" h="178435">
                  <a:moveTo>
                    <a:pt x="0" y="67"/>
                  </a:moveTo>
                  <a:lnTo>
                    <a:pt x="0" y="177859"/>
                  </a:lnTo>
                </a:path>
              </a:pathLst>
            </a:custGeom>
            <a:ln w="10606">
              <a:solidFill>
                <a:srgbClr val="000000"/>
              </a:solidFill>
            </a:ln>
          </p:spPr>
          <p:txBody>
            <a:bodyPr wrap="square" lIns="0" tIns="0" rIns="0" bIns="0" rtlCol="0"/>
            <a:lstStyle/>
            <a:p>
              <a:endParaRPr/>
            </a:p>
          </p:txBody>
        </p:sp>
        <p:sp>
          <p:nvSpPr>
            <p:cNvPr id="453" name="object 453"/>
            <p:cNvSpPr/>
            <p:nvPr/>
          </p:nvSpPr>
          <p:spPr>
            <a:xfrm>
              <a:off x="3618312" y="3464189"/>
              <a:ext cx="25400" cy="735330"/>
            </a:xfrm>
            <a:custGeom>
              <a:avLst/>
              <a:gdLst/>
              <a:ahLst/>
              <a:cxnLst/>
              <a:rect l="l" t="t" r="r" b="b"/>
              <a:pathLst>
                <a:path w="25400" h="735329">
                  <a:moveTo>
                    <a:pt x="25291" y="0"/>
                  </a:moveTo>
                  <a:lnTo>
                    <a:pt x="0" y="0"/>
                  </a:lnTo>
                  <a:lnTo>
                    <a:pt x="0" y="735098"/>
                  </a:lnTo>
                  <a:lnTo>
                    <a:pt x="25291" y="735098"/>
                  </a:lnTo>
                  <a:lnTo>
                    <a:pt x="25291" y="0"/>
                  </a:lnTo>
                  <a:close/>
                </a:path>
              </a:pathLst>
            </a:custGeom>
            <a:solidFill>
              <a:srgbClr val="959595"/>
            </a:solidFill>
          </p:spPr>
          <p:txBody>
            <a:bodyPr wrap="square" lIns="0" tIns="0" rIns="0" bIns="0" rtlCol="0"/>
            <a:lstStyle/>
            <a:p>
              <a:endParaRPr/>
            </a:p>
          </p:txBody>
        </p:sp>
        <p:sp>
          <p:nvSpPr>
            <p:cNvPr id="454" name="object 454"/>
            <p:cNvSpPr/>
            <p:nvPr/>
          </p:nvSpPr>
          <p:spPr>
            <a:xfrm>
              <a:off x="3618312" y="3464189"/>
              <a:ext cx="25400" cy="735330"/>
            </a:xfrm>
            <a:custGeom>
              <a:avLst/>
              <a:gdLst/>
              <a:ahLst/>
              <a:cxnLst/>
              <a:rect l="l" t="t" r="r" b="b"/>
              <a:pathLst>
                <a:path w="25400" h="735329">
                  <a:moveTo>
                    <a:pt x="0" y="735098"/>
                  </a:moveTo>
                  <a:lnTo>
                    <a:pt x="25291" y="735098"/>
                  </a:lnTo>
                  <a:lnTo>
                    <a:pt x="25291" y="0"/>
                  </a:lnTo>
                  <a:lnTo>
                    <a:pt x="0" y="0"/>
                  </a:lnTo>
                  <a:lnTo>
                    <a:pt x="0" y="735098"/>
                  </a:lnTo>
                  <a:close/>
                </a:path>
                <a:path w="25400" h="735329">
                  <a:moveTo>
                    <a:pt x="0" y="735098"/>
                  </a:moveTo>
                  <a:lnTo>
                    <a:pt x="25382" y="735098"/>
                  </a:lnTo>
                </a:path>
                <a:path w="25400" h="735329">
                  <a:moveTo>
                    <a:pt x="25382" y="735098"/>
                  </a:moveTo>
                  <a:lnTo>
                    <a:pt x="25382" y="22"/>
                  </a:lnTo>
                </a:path>
                <a:path w="25400" h="735329">
                  <a:moveTo>
                    <a:pt x="25382" y="22"/>
                  </a:moveTo>
                  <a:lnTo>
                    <a:pt x="0" y="22"/>
                  </a:lnTo>
                </a:path>
                <a:path w="25400" h="735329">
                  <a:moveTo>
                    <a:pt x="0" y="22"/>
                  </a:moveTo>
                  <a:lnTo>
                    <a:pt x="0" y="735098"/>
                  </a:lnTo>
                </a:path>
              </a:pathLst>
            </a:custGeom>
            <a:ln w="10606">
              <a:solidFill>
                <a:srgbClr val="000000"/>
              </a:solidFill>
            </a:ln>
          </p:spPr>
          <p:txBody>
            <a:bodyPr wrap="square" lIns="0" tIns="0" rIns="0" bIns="0" rtlCol="0"/>
            <a:lstStyle/>
            <a:p>
              <a:endParaRPr/>
            </a:p>
          </p:txBody>
        </p:sp>
        <p:sp>
          <p:nvSpPr>
            <p:cNvPr id="455" name="object 455"/>
            <p:cNvSpPr/>
            <p:nvPr/>
          </p:nvSpPr>
          <p:spPr>
            <a:xfrm>
              <a:off x="4194058" y="4067117"/>
              <a:ext cx="25400" cy="132715"/>
            </a:xfrm>
            <a:custGeom>
              <a:avLst/>
              <a:gdLst/>
              <a:ahLst/>
              <a:cxnLst/>
              <a:rect l="l" t="t" r="r" b="b"/>
              <a:pathLst>
                <a:path w="25400" h="132714">
                  <a:moveTo>
                    <a:pt x="25291" y="0"/>
                  </a:moveTo>
                  <a:lnTo>
                    <a:pt x="0" y="0"/>
                  </a:lnTo>
                  <a:lnTo>
                    <a:pt x="0" y="132170"/>
                  </a:lnTo>
                  <a:lnTo>
                    <a:pt x="25291" y="132170"/>
                  </a:lnTo>
                  <a:lnTo>
                    <a:pt x="25291" y="0"/>
                  </a:lnTo>
                  <a:close/>
                </a:path>
              </a:pathLst>
            </a:custGeom>
            <a:solidFill>
              <a:srgbClr val="959595"/>
            </a:solidFill>
          </p:spPr>
          <p:txBody>
            <a:bodyPr wrap="square" lIns="0" tIns="0" rIns="0" bIns="0" rtlCol="0"/>
            <a:lstStyle/>
            <a:p>
              <a:endParaRPr/>
            </a:p>
          </p:txBody>
        </p:sp>
        <p:sp>
          <p:nvSpPr>
            <p:cNvPr id="456" name="object 456"/>
            <p:cNvSpPr/>
            <p:nvPr/>
          </p:nvSpPr>
          <p:spPr>
            <a:xfrm>
              <a:off x="4194058" y="4067117"/>
              <a:ext cx="25400" cy="132715"/>
            </a:xfrm>
            <a:custGeom>
              <a:avLst/>
              <a:gdLst/>
              <a:ahLst/>
              <a:cxnLst/>
              <a:rect l="l" t="t" r="r" b="b"/>
              <a:pathLst>
                <a:path w="25400" h="132714">
                  <a:moveTo>
                    <a:pt x="0" y="132170"/>
                  </a:moveTo>
                  <a:lnTo>
                    <a:pt x="25291" y="132170"/>
                  </a:lnTo>
                  <a:lnTo>
                    <a:pt x="25291" y="0"/>
                  </a:lnTo>
                  <a:lnTo>
                    <a:pt x="0" y="0"/>
                  </a:lnTo>
                  <a:lnTo>
                    <a:pt x="0" y="132170"/>
                  </a:lnTo>
                  <a:close/>
                </a:path>
                <a:path w="25400" h="132714">
                  <a:moveTo>
                    <a:pt x="0" y="132170"/>
                  </a:moveTo>
                  <a:lnTo>
                    <a:pt x="25268" y="132170"/>
                  </a:lnTo>
                </a:path>
                <a:path w="25400" h="132714">
                  <a:moveTo>
                    <a:pt x="25268" y="132170"/>
                  </a:moveTo>
                  <a:lnTo>
                    <a:pt x="25268" y="45"/>
                  </a:lnTo>
                </a:path>
                <a:path w="25400" h="132714">
                  <a:moveTo>
                    <a:pt x="25268" y="45"/>
                  </a:moveTo>
                  <a:lnTo>
                    <a:pt x="0" y="45"/>
                  </a:lnTo>
                </a:path>
                <a:path w="25400" h="132714">
                  <a:moveTo>
                    <a:pt x="0" y="45"/>
                  </a:moveTo>
                  <a:lnTo>
                    <a:pt x="0" y="132170"/>
                  </a:lnTo>
                </a:path>
              </a:pathLst>
            </a:custGeom>
            <a:ln w="10606">
              <a:solidFill>
                <a:srgbClr val="000000"/>
              </a:solidFill>
            </a:ln>
          </p:spPr>
          <p:txBody>
            <a:bodyPr wrap="square" lIns="0" tIns="0" rIns="0" bIns="0" rtlCol="0"/>
            <a:lstStyle/>
            <a:p>
              <a:endParaRPr/>
            </a:p>
          </p:txBody>
        </p:sp>
        <p:sp>
          <p:nvSpPr>
            <p:cNvPr id="457" name="object 457"/>
            <p:cNvSpPr/>
            <p:nvPr/>
          </p:nvSpPr>
          <p:spPr>
            <a:xfrm>
              <a:off x="4769577" y="3685290"/>
              <a:ext cx="26034" cy="514350"/>
            </a:xfrm>
            <a:custGeom>
              <a:avLst/>
              <a:gdLst/>
              <a:ahLst/>
              <a:cxnLst/>
              <a:rect l="l" t="t" r="r" b="b"/>
              <a:pathLst>
                <a:path w="26035" h="514350">
                  <a:moveTo>
                    <a:pt x="25563" y="0"/>
                  </a:moveTo>
                  <a:lnTo>
                    <a:pt x="0" y="0"/>
                  </a:lnTo>
                  <a:lnTo>
                    <a:pt x="0" y="513997"/>
                  </a:lnTo>
                  <a:lnTo>
                    <a:pt x="25563" y="513997"/>
                  </a:lnTo>
                  <a:lnTo>
                    <a:pt x="25563" y="0"/>
                  </a:lnTo>
                  <a:close/>
                </a:path>
              </a:pathLst>
            </a:custGeom>
            <a:solidFill>
              <a:srgbClr val="959595"/>
            </a:solidFill>
          </p:spPr>
          <p:txBody>
            <a:bodyPr wrap="square" lIns="0" tIns="0" rIns="0" bIns="0" rtlCol="0"/>
            <a:lstStyle/>
            <a:p>
              <a:endParaRPr/>
            </a:p>
          </p:txBody>
        </p:sp>
        <p:sp>
          <p:nvSpPr>
            <p:cNvPr id="458" name="object 458"/>
            <p:cNvSpPr/>
            <p:nvPr/>
          </p:nvSpPr>
          <p:spPr>
            <a:xfrm>
              <a:off x="4769577" y="3685290"/>
              <a:ext cx="26034" cy="514350"/>
            </a:xfrm>
            <a:custGeom>
              <a:avLst/>
              <a:gdLst/>
              <a:ahLst/>
              <a:cxnLst/>
              <a:rect l="l" t="t" r="r" b="b"/>
              <a:pathLst>
                <a:path w="26035" h="514350">
                  <a:moveTo>
                    <a:pt x="0" y="513997"/>
                  </a:moveTo>
                  <a:lnTo>
                    <a:pt x="25563" y="513997"/>
                  </a:lnTo>
                  <a:lnTo>
                    <a:pt x="25563" y="0"/>
                  </a:lnTo>
                  <a:lnTo>
                    <a:pt x="0" y="0"/>
                  </a:lnTo>
                  <a:lnTo>
                    <a:pt x="0" y="513997"/>
                  </a:lnTo>
                  <a:close/>
                </a:path>
                <a:path w="26035" h="514350">
                  <a:moveTo>
                    <a:pt x="0" y="513997"/>
                  </a:moveTo>
                  <a:lnTo>
                    <a:pt x="25495" y="513997"/>
                  </a:lnTo>
                </a:path>
                <a:path w="26035" h="514350">
                  <a:moveTo>
                    <a:pt x="25495" y="513997"/>
                  </a:moveTo>
                  <a:lnTo>
                    <a:pt x="25495" y="0"/>
                  </a:lnTo>
                </a:path>
                <a:path w="26035" h="514350">
                  <a:moveTo>
                    <a:pt x="25495" y="0"/>
                  </a:moveTo>
                  <a:lnTo>
                    <a:pt x="0" y="0"/>
                  </a:lnTo>
                </a:path>
                <a:path w="26035" h="514350">
                  <a:moveTo>
                    <a:pt x="0" y="0"/>
                  </a:moveTo>
                  <a:lnTo>
                    <a:pt x="0" y="513997"/>
                  </a:lnTo>
                </a:path>
              </a:pathLst>
            </a:custGeom>
            <a:ln w="10606">
              <a:solidFill>
                <a:srgbClr val="000000"/>
              </a:solidFill>
            </a:ln>
          </p:spPr>
          <p:txBody>
            <a:bodyPr wrap="square" lIns="0" tIns="0" rIns="0" bIns="0" rtlCol="0"/>
            <a:lstStyle/>
            <a:p>
              <a:endParaRPr/>
            </a:p>
          </p:txBody>
        </p:sp>
        <p:sp>
          <p:nvSpPr>
            <p:cNvPr id="459" name="object 459"/>
            <p:cNvSpPr/>
            <p:nvPr/>
          </p:nvSpPr>
          <p:spPr>
            <a:xfrm>
              <a:off x="5345210" y="4045904"/>
              <a:ext cx="25400" cy="153670"/>
            </a:xfrm>
            <a:custGeom>
              <a:avLst/>
              <a:gdLst/>
              <a:ahLst/>
              <a:cxnLst/>
              <a:rect l="l" t="t" r="r" b="b"/>
              <a:pathLst>
                <a:path w="25400" h="153670">
                  <a:moveTo>
                    <a:pt x="25291" y="0"/>
                  </a:moveTo>
                  <a:lnTo>
                    <a:pt x="0" y="0"/>
                  </a:lnTo>
                  <a:lnTo>
                    <a:pt x="0" y="153383"/>
                  </a:lnTo>
                  <a:lnTo>
                    <a:pt x="25291" y="153383"/>
                  </a:lnTo>
                  <a:lnTo>
                    <a:pt x="25291" y="0"/>
                  </a:lnTo>
                  <a:close/>
                </a:path>
              </a:pathLst>
            </a:custGeom>
            <a:solidFill>
              <a:srgbClr val="959595"/>
            </a:solidFill>
          </p:spPr>
          <p:txBody>
            <a:bodyPr wrap="square" lIns="0" tIns="0" rIns="0" bIns="0" rtlCol="0"/>
            <a:lstStyle/>
            <a:p>
              <a:endParaRPr/>
            </a:p>
          </p:txBody>
        </p:sp>
        <p:sp>
          <p:nvSpPr>
            <p:cNvPr id="460" name="object 460"/>
            <p:cNvSpPr/>
            <p:nvPr/>
          </p:nvSpPr>
          <p:spPr>
            <a:xfrm>
              <a:off x="5345210" y="4045904"/>
              <a:ext cx="25400" cy="153670"/>
            </a:xfrm>
            <a:custGeom>
              <a:avLst/>
              <a:gdLst/>
              <a:ahLst/>
              <a:cxnLst/>
              <a:rect l="l" t="t" r="r" b="b"/>
              <a:pathLst>
                <a:path w="25400" h="153670">
                  <a:moveTo>
                    <a:pt x="0" y="153383"/>
                  </a:moveTo>
                  <a:lnTo>
                    <a:pt x="25291" y="153383"/>
                  </a:lnTo>
                  <a:lnTo>
                    <a:pt x="25291" y="0"/>
                  </a:lnTo>
                  <a:lnTo>
                    <a:pt x="0" y="0"/>
                  </a:lnTo>
                  <a:lnTo>
                    <a:pt x="0" y="153383"/>
                  </a:lnTo>
                  <a:close/>
                </a:path>
                <a:path w="25400" h="153670">
                  <a:moveTo>
                    <a:pt x="0" y="153383"/>
                  </a:moveTo>
                  <a:lnTo>
                    <a:pt x="25382" y="153383"/>
                  </a:lnTo>
                </a:path>
                <a:path w="25400" h="153670">
                  <a:moveTo>
                    <a:pt x="25382" y="153383"/>
                  </a:moveTo>
                  <a:lnTo>
                    <a:pt x="25382" y="67"/>
                  </a:lnTo>
                </a:path>
                <a:path w="25400" h="153670">
                  <a:moveTo>
                    <a:pt x="25382" y="67"/>
                  </a:moveTo>
                  <a:lnTo>
                    <a:pt x="0" y="67"/>
                  </a:lnTo>
                </a:path>
                <a:path w="25400" h="153670">
                  <a:moveTo>
                    <a:pt x="0" y="67"/>
                  </a:moveTo>
                  <a:lnTo>
                    <a:pt x="0" y="153383"/>
                  </a:lnTo>
                </a:path>
              </a:pathLst>
            </a:custGeom>
            <a:ln w="10606">
              <a:solidFill>
                <a:srgbClr val="000000"/>
              </a:solidFill>
            </a:ln>
          </p:spPr>
          <p:txBody>
            <a:bodyPr wrap="square" lIns="0" tIns="0" rIns="0" bIns="0" rtlCol="0"/>
            <a:lstStyle/>
            <a:p>
              <a:endParaRPr/>
            </a:p>
          </p:txBody>
        </p:sp>
        <p:sp>
          <p:nvSpPr>
            <p:cNvPr id="461" name="object 461"/>
            <p:cNvSpPr/>
            <p:nvPr/>
          </p:nvSpPr>
          <p:spPr>
            <a:xfrm>
              <a:off x="5920956" y="3879467"/>
              <a:ext cx="26670" cy="320040"/>
            </a:xfrm>
            <a:custGeom>
              <a:avLst/>
              <a:gdLst/>
              <a:ahLst/>
              <a:cxnLst/>
              <a:rect l="l" t="t" r="r" b="b"/>
              <a:pathLst>
                <a:path w="26670" h="320039">
                  <a:moveTo>
                    <a:pt x="26107" y="0"/>
                  </a:moveTo>
                  <a:lnTo>
                    <a:pt x="0" y="0"/>
                  </a:lnTo>
                  <a:lnTo>
                    <a:pt x="0" y="319820"/>
                  </a:lnTo>
                  <a:lnTo>
                    <a:pt x="26107" y="319820"/>
                  </a:lnTo>
                  <a:lnTo>
                    <a:pt x="26107" y="0"/>
                  </a:lnTo>
                  <a:close/>
                </a:path>
              </a:pathLst>
            </a:custGeom>
            <a:solidFill>
              <a:srgbClr val="959595"/>
            </a:solidFill>
          </p:spPr>
          <p:txBody>
            <a:bodyPr wrap="square" lIns="0" tIns="0" rIns="0" bIns="0" rtlCol="0"/>
            <a:lstStyle/>
            <a:p>
              <a:endParaRPr/>
            </a:p>
          </p:txBody>
        </p:sp>
        <p:sp>
          <p:nvSpPr>
            <p:cNvPr id="462" name="object 462"/>
            <p:cNvSpPr/>
            <p:nvPr/>
          </p:nvSpPr>
          <p:spPr>
            <a:xfrm>
              <a:off x="5920956" y="3879467"/>
              <a:ext cx="26670" cy="320040"/>
            </a:xfrm>
            <a:custGeom>
              <a:avLst/>
              <a:gdLst/>
              <a:ahLst/>
              <a:cxnLst/>
              <a:rect l="l" t="t" r="r" b="b"/>
              <a:pathLst>
                <a:path w="26670" h="320039">
                  <a:moveTo>
                    <a:pt x="0" y="319820"/>
                  </a:moveTo>
                  <a:lnTo>
                    <a:pt x="26107" y="319820"/>
                  </a:lnTo>
                  <a:lnTo>
                    <a:pt x="26107" y="0"/>
                  </a:lnTo>
                  <a:lnTo>
                    <a:pt x="0" y="0"/>
                  </a:lnTo>
                  <a:lnTo>
                    <a:pt x="0" y="319820"/>
                  </a:lnTo>
                  <a:close/>
                </a:path>
                <a:path w="26670" h="320039">
                  <a:moveTo>
                    <a:pt x="0" y="319820"/>
                  </a:moveTo>
                  <a:lnTo>
                    <a:pt x="26175" y="319820"/>
                  </a:lnTo>
                </a:path>
                <a:path w="26670" h="320039">
                  <a:moveTo>
                    <a:pt x="26175" y="319820"/>
                  </a:moveTo>
                  <a:lnTo>
                    <a:pt x="26175" y="45"/>
                  </a:lnTo>
                </a:path>
                <a:path w="26670" h="320039">
                  <a:moveTo>
                    <a:pt x="26175" y="45"/>
                  </a:moveTo>
                  <a:lnTo>
                    <a:pt x="0" y="45"/>
                  </a:lnTo>
                </a:path>
                <a:path w="26670" h="320039">
                  <a:moveTo>
                    <a:pt x="0" y="45"/>
                  </a:moveTo>
                  <a:lnTo>
                    <a:pt x="0" y="319820"/>
                  </a:lnTo>
                </a:path>
              </a:pathLst>
            </a:custGeom>
            <a:ln w="10606">
              <a:solidFill>
                <a:srgbClr val="000000"/>
              </a:solidFill>
            </a:ln>
          </p:spPr>
          <p:txBody>
            <a:bodyPr wrap="square" lIns="0" tIns="0" rIns="0" bIns="0" rtlCol="0"/>
            <a:lstStyle/>
            <a:p>
              <a:endParaRPr/>
            </a:p>
          </p:txBody>
        </p:sp>
        <p:sp>
          <p:nvSpPr>
            <p:cNvPr id="463" name="object 463"/>
            <p:cNvSpPr/>
            <p:nvPr/>
          </p:nvSpPr>
          <p:spPr>
            <a:xfrm>
              <a:off x="6496702" y="969803"/>
              <a:ext cx="25400" cy="3229610"/>
            </a:xfrm>
            <a:custGeom>
              <a:avLst/>
              <a:gdLst/>
              <a:ahLst/>
              <a:cxnLst/>
              <a:rect l="l" t="t" r="r" b="b"/>
              <a:pathLst>
                <a:path w="25400" h="3229610">
                  <a:moveTo>
                    <a:pt x="25291" y="0"/>
                  </a:moveTo>
                  <a:lnTo>
                    <a:pt x="0" y="0"/>
                  </a:lnTo>
                  <a:lnTo>
                    <a:pt x="0" y="3229484"/>
                  </a:lnTo>
                  <a:lnTo>
                    <a:pt x="25291" y="3229484"/>
                  </a:lnTo>
                  <a:lnTo>
                    <a:pt x="25291" y="0"/>
                  </a:lnTo>
                  <a:close/>
                </a:path>
              </a:pathLst>
            </a:custGeom>
            <a:solidFill>
              <a:srgbClr val="959595"/>
            </a:solidFill>
          </p:spPr>
          <p:txBody>
            <a:bodyPr wrap="square" lIns="0" tIns="0" rIns="0" bIns="0" rtlCol="0"/>
            <a:lstStyle/>
            <a:p>
              <a:endParaRPr/>
            </a:p>
          </p:txBody>
        </p:sp>
        <p:sp>
          <p:nvSpPr>
            <p:cNvPr id="464" name="object 464"/>
            <p:cNvSpPr/>
            <p:nvPr/>
          </p:nvSpPr>
          <p:spPr>
            <a:xfrm>
              <a:off x="6496702" y="969803"/>
              <a:ext cx="25400" cy="3229610"/>
            </a:xfrm>
            <a:custGeom>
              <a:avLst/>
              <a:gdLst/>
              <a:ahLst/>
              <a:cxnLst/>
              <a:rect l="l" t="t" r="r" b="b"/>
              <a:pathLst>
                <a:path w="25400" h="3229610">
                  <a:moveTo>
                    <a:pt x="0" y="3229484"/>
                  </a:moveTo>
                  <a:lnTo>
                    <a:pt x="25291" y="3229484"/>
                  </a:lnTo>
                  <a:lnTo>
                    <a:pt x="25291" y="0"/>
                  </a:lnTo>
                  <a:lnTo>
                    <a:pt x="0" y="0"/>
                  </a:lnTo>
                  <a:lnTo>
                    <a:pt x="0" y="3229484"/>
                  </a:lnTo>
                  <a:close/>
                </a:path>
                <a:path w="25400" h="3229610">
                  <a:moveTo>
                    <a:pt x="0" y="3229484"/>
                  </a:moveTo>
                  <a:lnTo>
                    <a:pt x="25268" y="3229484"/>
                  </a:lnTo>
                </a:path>
                <a:path w="25400" h="3229610">
                  <a:moveTo>
                    <a:pt x="25268" y="3229484"/>
                  </a:moveTo>
                  <a:lnTo>
                    <a:pt x="25268" y="0"/>
                  </a:lnTo>
                </a:path>
                <a:path w="25400" h="3229610">
                  <a:moveTo>
                    <a:pt x="25268"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465" name="object 465"/>
            <p:cNvSpPr/>
            <p:nvPr/>
          </p:nvSpPr>
          <p:spPr>
            <a:xfrm>
              <a:off x="7072108" y="3682842"/>
              <a:ext cx="26034" cy="516890"/>
            </a:xfrm>
            <a:custGeom>
              <a:avLst/>
              <a:gdLst/>
              <a:ahLst/>
              <a:cxnLst/>
              <a:rect l="l" t="t" r="r" b="b"/>
              <a:pathLst>
                <a:path w="26034" h="516889">
                  <a:moveTo>
                    <a:pt x="25563" y="0"/>
                  </a:moveTo>
                  <a:lnTo>
                    <a:pt x="0" y="0"/>
                  </a:lnTo>
                  <a:lnTo>
                    <a:pt x="0" y="516445"/>
                  </a:lnTo>
                  <a:lnTo>
                    <a:pt x="25563" y="516445"/>
                  </a:lnTo>
                  <a:lnTo>
                    <a:pt x="25563" y="0"/>
                  </a:lnTo>
                  <a:close/>
                </a:path>
              </a:pathLst>
            </a:custGeom>
            <a:solidFill>
              <a:srgbClr val="959595"/>
            </a:solidFill>
          </p:spPr>
          <p:txBody>
            <a:bodyPr wrap="square" lIns="0" tIns="0" rIns="0" bIns="0" rtlCol="0"/>
            <a:lstStyle/>
            <a:p>
              <a:endParaRPr/>
            </a:p>
          </p:txBody>
        </p:sp>
        <p:sp>
          <p:nvSpPr>
            <p:cNvPr id="466" name="object 466"/>
            <p:cNvSpPr/>
            <p:nvPr/>
          </p:nvSpPr>
          <p:spPr>
            <a:xfrm>
              <a:off x="7072108" y="3682842"/>
              <a:ext cx="26034" cy="516890"/>
            </a:xfrm>
            <a:custGeom>
              <a:avLst/>
              <a:gdLst/>
              <a:ahLst/>
              <a:cxnLst/>
              <a:rect l="l" t="t" r="r" b="b"/>
              <a:pathLst>
                <a:path w="26034" h="516889">
                  <a:moveTo>
                    <a:pt x="0" y="516445"/>
                  </a:moveTo>
                  <a:lnTo>
                    <a:pt x="25563" y="516445"/>
                  </a:lnTo>
                  <a:lnTo>
                    <a:pt x="25563" y="0"/>
                  </a:lnTo>
                  <a:lnTo>
                    <a:pt x="0" y="0"/>
                  </a:lnTo>
                  <a:lnTo>
                    <a:pt x="0" y="516445"/>
                  </a:lnTo>
                  <a:close/>
                </a:path>
                <a:path w="26034" h="516889">
                  <a:moveTo>
                    <a:pt x="0" y="516445"/>
                  </a:moveTo>
                  <a:lnTo>
                    <a:pt x="25608" y="516445"/>
                  </a:lnTo>
                </a:path>
                <a:path w="26034" h="516889">
                  <a:moveTo>
                    <a:pt x="25608" y="516445"/>
                  </a:moveTo>
                  <a:lnTo>
                    <a:pt x="25608" y="67"/>
                  </a:lnTo>
                </a:path>
                <a:path w="26034" h="516889">
                  <a:moveTo>
                    <a:pt x="25608" y="67"/>
                  </a:moveTo>
                  <a:lnTo>
                    <a:pt x="0" y="67"/>
                  </a:lnTo>
                </a:path>
                <a:path w="26034" h="516889">
                  <a:moveTo>
                    <a:pt x="0" y="67"/>
                  </a:moveTo>
                  <a:lnTo>
                    <a:pt x="0" y="516445"/>
                  </a:lnTo>
                </a:path>
              </a:pathLst>
            </a:custGeom>
            <a:ln w="10606">
              <a:solidFill>
                <a:srgbClr val="000000"/>
              </a:solidFill>
            </a:ln>
          </p:spPr>
          <p:txBody>
            <a:bodyPr wrap="square" lIns="0" tIns="0" rIns="0" bIns="0" rtlCol="0"/>
            <a:lstStyle/>
            <a:p>
              <a:endParaRPr/>
            </a:p>
          </p:txBody>
        </p:sp>
        <p:sp>
          <p:nvSpPr>
            <p:cNvPr id="467" name="object 467"/>
            <p:cNvSpPr/>
            <p:nvPr/>
          </p:nvSpPr>
          <p:spPr>
            <a:xfrm>
              <a:off x="7647854" y="4067117"/>
              <a:ext cx="25400" cy="132715"/>
            </a:xfrm>
            <a:custGeom>
              <a:avLst/>
              <a:gdLst/>
              <a:ahLst/>
              <a:cxnLst/>
              <a:rect l="l" t="t" r="r" b="b"/>
              <a:pathLst>
                <a:path w="25400" h="132714">
                  <a:moveTo>
                    <a:pt x="25291" y="0"/>
                  </a:moveTo>
                  <a:lnTo>
                    <a:pt x="0" y="0"/>
                  </a:lnTo>
                  <a:lnTo>
                    <a:pt x="0" y="132170"/>
                  </a:lnTo>
                  <a:lnTo>
                    <a:pt x="25291" y="132170"/>
                  </a:lnTo>
                  <a:lnTo>
                    <a:pt x="25291" y="0"/>
                  </a:lnTo>
                  <a:close/>
                </a:path>
              </a:pathLst>
            </a:custGeom>
            <a:solidFill>
              <a:srgbClr val="959595"/>
            </a:solidFill>
          </p:spPr>
          <p:txBody>
            <a:bodyPr wrap="square" lIns="0" tIns="0" rIns="0" bIns="0" rtlCol="0"/>
            <a:lstStyle/>
            <a:p>
              <a:endParaRPr/>
            </a:p>
          </p:txBody>
        </p:sp>
        <p:sp>
          <p:nvSpPr>
            <p:cNvPr id="468" name="object 468"/>
            <p:cNvSpPr/>
            <p:nvPr/>
          </p:nvSpPr>
          <p:spPr>
            <a:xfrm>
              <a:off x="7647854" y="4067117"/>
              <a:ext cx="25400" cy="132715"/>
            </a:xfrm>
            <a:custGeom>
              <a:avLst/>
              <a:gdLst/>
              <a:ahLst/>
              <a:cxnLst/>
              <a:rect l="l" t="t" r="r" b="b"/>
              <a:pathLst>
                <a:path w="25400" h="132714">
                  <a:moveTo>
                    <a:pt x="0" y="132170"/>
                  </a:moveTo>
                  <a:lnTo>
                    <a:pt x="25291" y="132170"/>
                  </a:lnTo>
                  <a:lnTo>
                    <a:pt x="25291" y="0"/>
                  </a:lnTo>
                  <a:lnTo>
                    <a:pt x="0" y="0"/>
                  </a:lnTo>
                  <a:lnTo>
                    <a:pt x="0" y="132170"/>
                  </a:lnTo>
                  <a:close/>
                </a:path>
                <a:path w="25400" h="132714">
                  <a:moveTo>
                    <a:pt x="0" y="132170"/>
                  </a:moveTo>
                  <a:lnTo>
                    <a:pt x="25268" y="132170"/>
                  </a:lnTo>
                </a:path>
                <a:path w="25400" h="132714">
                  <a:moveTo>
                    <a:pt x="25268" y="132170"/>
                  </a:moveTo>
                  <a:lnTo>
                    <a:pt x="25268" y="45"/>
                  </a:lnTo>
                </a:path>
                <a:path w="25400" h="132714">
                  <a:moveTo>
                    <a:pt x="25268" y="45"/>
                  </a:moveTo>
                  <a:lnTo>
                    <a:pt x="0" y="45"/>
                  </a:lnTo>
                </a:path>
                <a:path w="25400" h="132714">
                  <a:moveTo>
                    <a:pt x="0" y="45"/>
                  </a:moveTo>
                  <a:lnTo>
                    <a:pt x="0" y="132170"/>
                  </a:lnTo>
                </a:path>
              </a:pathLst>
            </a:custGeom>
            <a:ln w="10606">
              <a:solidFill>
                <a:srgbClr val="000000"/>
              </a:solidFill>
            </a:ln>
          </p:spPr>
          <p:txBody>
            <a:bodyPr wrap="square" lIns="0" tIns="0" rIns="0" bIns="0" rtlCol="0"/>
            <a:lstStyle/>
            <a:p>
              <a:endParaRPr/>
            </a:p>
          </p:txBody>
        </p:sp>
        <p:sp>
          <p:nvSpPr>
            <p:cNvPr id="469" name="object 469"/>
            <p:cNvSpPr/>
            <p:nvPr/>
          </p:nvSpPr>
          <p:spPr>
            <a:xfrm>
              <a:off x="8223600" y="3900679"/>
              <a:ext cx="25400" cy="299085"/>
            </a:xfrm>
            <a:custGeom>
              <a:avLst/>
              <a:gdLst/>
              <a:ahLst/>
              <a:cxnLst/>
              <a:rect l="l" t="t" r="r" b="b"/>
              <a:pathLst>
                <a:path w="25400" h="299085">
                  <a:moveTo>
                    <a:pt x="25291" y="0"/>
                  </a:moveTo>
                  <a:lnTo>
                    <a:pt x="0" y="0"/>
                  </a:lnTo>
                  <a:lnTo>
                    <a:pt x="0" y="298608"/>
                  </a:lnTo>
                  <a:lnTo>
                    <a:pt x="25291" y="298608"/>
                  </a:lnTo>
                  <a:lnTo>
                    <a:pt x="25291" y="0"/>
                  </a:lnTo>
                  <a:close/>
                </a:path>
              </a:pathLst>
            </a:custGeom>
            <a:solidFill>
              <a:srgbClr val="959595"/>
            </a:solidFill>
          </p:spPr>
          <p:txBody>
            <a:bodyPr wrap="square" lIns="0" tIns="0" rIns="0" bIns="0" rtlCol="0"/>
            <a:lstStyle/>
            <a:p>
              <a:endParaRPr/>
            </a:p>
          </p:txBody>
        </p:sp>
        <p:sp>
          <p:nvSpPr>
            <p:cNvPr id="470" name="object 470"/>
            <p:cNvSpPr/>
            <p:nvPr/>
          </p:nvSpPr>
          <p:spPr>
            <a:xfrm>
              <a:off x="8223600" y="3900679"/>
              <a:ext cx="25400" cy="299085"/>
            </a:xfrm>
            <a:custGeom>
              <a:avLst/>
              <a:gdLst/>
              <a:ahLst/>
              <a:cxnLst/>
              <a:rect l="l" t="t" r="r" b="b"/>
              <a:pathLst>
                <a:path w="25400" h="299085">
                  <a:moveTo>
                    <a:pt x="0" y="298608"/>
                  </a:moveTo>
                  <a:lnTo>
                    <a:pt x="25291" y="298608"/>
                  </a:lnTo>
                  <a:lnTo>
                    <a:pt x="25291" y="0"/>
                  </a:lnTo>
                  <a:lnTo>
                    <a:pt x="0" y="0"/>
                  </a:lnTo>
                  <a:lnTo>
                    <a:pt x="0" y="298608"/>
                  </a:lnTo>
                  <a:close/>
                </a:path>
                <a:path w="25400" h="299085">
                  <a:moveTo>
                    <a:pt x="0" y="298608"/>
                  </a:moveTo>
                  <a:lnTo>
                    <a:pt x="25268" y="298608"/>
                  </a:lnTo>
                </a:path>
                <a:path w="25400" h="299085">
                  <a:moveTo>
                    <a:pt x="25268" y="298608"/>
                  </a:moveTo>
                  <a:lnTo>
                    <a:pt x="25268" y="22"/>
                  </a:lnTo>
                </a:path>
                <a:path w="25400" h="299085">
                  <a:moveTo>
                    <a:pt x="25268" y="22"/>
                  </a:moveTo>
                  <a:lnTo>
                    <a:pt x="0" y="22"/>
                  </a:lnTo>
                </a:path>
                <a:path w="25400" h="299085">
                  <a:moveTo>
                    <a:pt x="0" y="22"/>
                  </a:moveTo>
                  <a:lnTo>
                    <a:pt x="0" y="298608"/>
                  </a:lnTo>
                </a:path>
              </a:pathLst>
            </a:custGeom>
            <a:ln w="10606">
              <a:solidFill>
                <a:srgbClr val="000000"/>
              </a:solidFill>
            </a:ln>
          </p:spPr>
          <p:txBody>
            <a:bodyPr wrap="square" lIns="0" tIns="0" rIns="0" bIns="0" rtlCol="0"/>
            <a:lstStyle/>
            <a:p>
              <a:endParaRPr/>
            </a:p>
          </p:txBody>
        </p:sp>
        <p:sp>
          <p:nvSpPr>
            <p:cNvPr id="471" name="object 471"/>
            <p:cNvSpPr/>
            <p:nvPr/>
          </p:nvSpPr>
          <p:spPr>
            <a:xfrm>
              <a:off x="8799346" y="2442675"/>
              <a:ext cx="25400" cy="1757045"/>
            </a:xfrm>
            <a:custGeom>
              <a:avLst/>
              <a:gdLst/>
              <a:ahLst/>
              <a:cxnLst/>
              <a:rect l="l" t="t" r="r" b="b"/>
              <a:pathLst>
                <a:path w="25400" h="1757045">
                  <a:moveTo>
                    <a:pt x="25291" y="0"/>
                  </a:moveTo>
                  <a:lnTo>
                    <a:pt x="0" y="0"/>
                  </a:lnTo>
                  <a:lnTo>
                    <a:pt x="0" y="1756613"/>
                  </a:lnTo>
                  <a:lnTo>
                    <a:pt x="25291" y="1756613"/>
                  </a:lnTo>
                  <a:lnTo>
                    <a:pt x="25291" y="0"/>
                  </a:lnTo>
                  <a:close/>
                </a:path>
              </a:pathLst>
            </a:custGeom>
            <a:solidFill>
              <a:srgbClr val="959595"/>
            </a:solidFill>
          </p:spPr>
          <p:txBody>
            <a:bodyPr wrap="square" lIns="0" tIns="0" rIns="0" bIns="0" rtlCol="0"/>
            <a:lstStyle/>
            <a:p>
              <a:endParaRPr/>
            </a:p>
          </p:txBody>
        </p:sp>
        <p:sp>
          <p:nvSpPr>
            <p:cNvPr id="472" name="object 472"/>
            <p:cNvSpPr/>
            <p:nvPr/>
          </p:nvSpPr>
          <p:spPr>
            <a:xfrm>
              <a:off x="8799346" y="2442675"/>
              <a:ext cx="25400" cy="1757045"/>
            </a:xfrm>
            <a:custGeom>
              <a:avLst/>
              <a:gdLst/>
              <a:ahLst/>
              <a:cxnLst/>
              <a:rect l="l" t="t" r="r" b="b"/>
              <a:pathLst>
                <a:path w="25400" h="1757045">
                  <a:moveTo>
                    <a:pt x="0" y="1756613"/>
                  </a:moveTo>
                  <a:lnTo>
                    <a:pt x="25291" y="1756613"/>
                  </a:lnTo>
                  <a:lnTo>
                    <a:pt x="25291" y="0"/>
                  </a:lnTo>
                  <a:lnTo>
                    <a:pt x="0" y="0"/>
                  </a:lnTo>
                  <a:lnTo>
                    <a:pt x="0" y="1756613"/>
                  </a:lnTo>
                  <a:close/>
                </a:path>
                <a:path w="25400" h="1757045">
                  <a:moveTo>
                    <a:pt x="0" y="1756613"/>
                  </a:moveTo>
                  <a:lnTo>
                    <a:pt x="25268" y="1756613"/>
                  </a:lnTo>
                </a:path>
                <a:path w="25400" h="1757045">
                  <a:moveTo>
                    <a:pt x="25268" y="1756613"/>
                  </a:moveTo>
                  <a:lnTo>
                    <a:pt x="25268" y="113"/>
                  </a:lnTo>
                </a:path>
                <a:path w="25400" h="1757045">
                  <a:moveTo>
                    <a:pt x="25268" y="113"/>
                  </a:moveTo>
                  <a:lnTo>
                    <a:pt x="0" y="113"/>
                  </a:lnTo>
                </a:path>
                <a:path w="25400" h="1757045">
                  <a:moveTo>
                    <a:pt x="0" y="113"/>
                  </a:moveTo>
                  <a:lnTo>
                    <a:pt x="0" y="1756613"/>
                  </a:lnTo>
                </a:path>
              </a:pathLst>
            </a:custGeom>
            <a:ln w="10606">
              <a:solidFill>
                <a:srgbClr val="000000"/>
              </a:solidFill>
            </a:ln>
          </p:spPr>
          <p:txBody>
            <a:bodyPr wrap="square" lIns="0" tIns="0" rIns="0" bIns="0" rtlCol="0"/>
            <a:lstStyle/>
            <a:p>
              <a:endParaRPr/>
            </a:p>
          </p:txBody>
        </p:sp>
        <p:sp>
          <p:nvSpPr>
            <p:cNvPr id="473" name="object 473"/>
            <p:cNvSpPr/>
            <p:nvPr/>
          </p:nvSpPr>
          <p:spPr>
            <a:xfrm>
              <a:off x="9374752" y="3396472"/>
              <a:ext cx="25400" cy="803275"/>
            </a:xfrm>
            <a:custGeom>
              <a:avLst/>
              <a:gdLst/>
              <a:ahLst/>
              <a:cxnLst/>
              <a:rect l="l" t="t" r="r" b="b"/>
              <a:pathLst>
                <a:path w="25400" h="803275">
                  <a:moveTo>
                    <a:pt x="25291" y="0"/>
                  </a:moveTo>
                  <a:lnTo>
                    <a:pt x="0" y="0"/>
                  </a:lnTo>
                  <a:lnTo>
                    <a:pt x="0" y="802815"/>
                  </a:lnTo>
                  <a:lnTo>
                    <a:pt x="25291" y="802815"/>
                  </a:lnTo>
                  <a:lnTo>
                    <a:pt x="25291" y="0"/>
                  </a:lnTo>
                  <a:close/>
                </a:path>
              </a:pathLst>
            </a:custGeom>
            <a:solidFill>
              <a:srgbClr val="959595"/>
            </a:solidFill>
          </p:spPr>
          <p:txBody>
            <a:bodyPr wrap="square" lIns="0" tIns="0" rIns="0" bIns="0" rtlCol="0"/>
            <a:lstStyle/>
            <a:p>
              <a:endParaRPr/>
            </a:p>
          </p:txBody>
        </p:sp>
        <p:sp>
          <p:nvSpPr>
            <p:cNvPr id="474" name="object 474"/>
            <p:cNvSpPr/>
            <p:nvPr/>
          </p:nvSpPr>
          <p:spPr>
            <a:xfrm>
              <a:off x="9374752" y="3396472"/>
              <a:ext cx="25400" cy="803275"/>
            </a:xfrm>
            <a:custGeom>
              <a:avLst/>
              <a:gdLst/>
              <a:ahLst/>
              <a:cxnLst/>
              <a:rect l="l" t="t" r="r" b="b"/>
              <a:pathLst>
                <a:path w="25400" h="803275">
                  <a:moveTo>
                    <a:pt x="0" y="802815"/>
                  </a:moveTo>
                  <a:lnTo>
                    <a:pt x="25291" y="802815"/>
                  </a:lnTo>
                  <a:lnTo>
                    <a:pt x="25291" y="0"/>
                  </a:lnTo>
                  <a:lnTo>
                    <a:pt x="0" y="0"/>
                  </a:lnTo>
                  <a:lnTo>
                    <a:pt x="0" y="802815"/>
                  </a:lnTo>
                  <a:close/>
                </a:path>
                <a:path w="25400" h="803275">
                  <a:moveTo>
                    <a:pt x="0" y="802815"/>
                  </a:moveTo>
                  <a:lnTo>
                    <a:pt x="25268" y="802815"/>
                  </a:lnTo>
                </a:path>
                <a:path w="25400" h="803275">
                  <a:moveTo>
                    <a:pt x="25268" y="802815"/>
                  </a:moveTo>
                  <a:lnTo>
                    <a:pt x="25268" y="90"/>
                  </a:lnTo>
                </a:path>
                <a:path w="25400" h="803275">
                  <a:moveTo>
                    <a:pt x="25268" y="90"/>
                  </a:moveTo>
                  <a:lnTo>
                    <a:pt x="0" y="90"/>
                  </a:lnTo>
                </a:path>
                <a:path w="25400" h="803275">
                  <a:moveTo>
                    <a:pt x="0" y="90"/>
                  </a:moveTo>
                  <a:lnTo>
                    <a:pt x="0" y="802815"/>
                  </a:lnTo>
                </a:path>
              </a:pathLst>
            </a:custGeom>
            <a:ln w="10606">
              <a:solidFill>
                <a:srgbClr val="000000"/>
              </a:solidFill>
            </a:ln>
          </p:spPr>
          <p:txBody>
            <a:bodyPr wrap="square" lIns="0" tIns="0" rIns="0" bIns="0" rtlCol="0"/>
            <a:lstStyle/>
            <a:p>
              <a:endParaRPr/>
            </a:p>
          </p:txBody>
        </p:sp>
        <p:sp>
          <p:nvSpPr>
            <p:cNvPr id="475" name="object 475"/>
            <p:cNvSpPr/>
            <p:nvPr/>
          </p:nvSpPr>
          <p:spPr>
            <a:xfrm>
              <a:off x="9950498" y="969803"/>
              <a:ext cx="25400" cy="3229610"/>
            </a:xfrm>
            <a:custGeom>
              <a:avLst/>
              <a:gdLst/>
              <a:ahLst/>
              <a:cxnLst/>
              <a:rect l="l" t="t" r="r" b="b"/>
              <a:pathLst>
                <a:path w="25400" h="3229610">
                  <a:moveTo>
                    <a:pt x="25292" y="0"/>
                  </a:moveTo>
                  <a:lnTo>
                    <a:pt x="0" y="0"/>
                  </a:lnTo>
                  <a:lnTo>
                    <a:pt x="0" y="3229484"/>
                  </a:lnTo>
                  <a:lnTo>
                    <a:pt x="25292" y="3229484"/>
                  </a:lnTo>
                  <a:lnTo>
                    <a:pt x="25292" y="0"/>
                  </a:lnTo>
                  <a:close/>
                </a:path>
              </a:pathLst>
            </a:custGeom>
            <a:solidFill>
              <a:srgbClr val="959595"/>
            </a:solidFill>
          </p:spPr>
          <p:txBody>
            <a:bodyPr wrap="square" lIns="0" tIns="0" rIns="0" bIns="0" rtlCol="0"/>
            <a:lstStyle/>
            <a:p>
              <a:endParaRPr/>
            </a:p>
          </p:txBody>
        </p:sp>
        <p:sp>
          <p:nvSpPr>
            <p:cNvPr id="476" name="object 476"/>
            <p:cNvSpPr/>
            <p:nvPr/>
          </p:nvSpPr>
          <p:spPr>
            <a:xfrm>
              <a:off x="9950498" y="969803"/>
              <a:ext cx="25400" cy="3229610"/>
            </a:xfrm>
            <a:custGeom>
              <a:avLst/>
              <a:gdLst/>
              <a:ahLst/>
              <a:cxnLst/>
              <a:rect l="l" t="t" r="r" b="b"/>
              <a:pathLst>
                <a:path w="25400" h="3229610">
                  <a:moveTo>
                    <a:pt x="0" y="3229484"/>
                  </a:moveTo>
                  <a:lnTo>
                    <a:pt x="25292" y="3229484"/>
                  </a:lnTo>
                  <a:lnTo>
                    <a:pt x="25292" y="0"/>
                  </a:lnTo>
                  <a:lnTo>
                    <a:pt x="0" y="0"/>
                  </a:lnTo>
                  <a:lnTo>
                    <a:pt x="0" y="3229484"/>
                  </a:lnTo>
                  <a:close/>
                </a:path>
                <a:path w="25400" h="3229610">
                  <a:moveTo>
                    <a:pt x="0" y="3229484"/>
                  </a:moveTo>
                  <a:lnTo>
                    <a:pt x="25268" y="3229484"/>
                  </a:lnTo>
                </a:path>
                <a:path w="25400" h="3229610">
                  <a:moveTo>
                    <a:pt x="25268" y="3229484"/>
                  </a:moveTo>
                  <a:lnTo>
                    <a:pt x="25268" y="0"/>
                  </a:lnTo>
                </a:path>
                <a:path w="25400" h="3229610">
                  <a:moveTo>
                    <a:pt x="25268" y="0"/>
                  </a:moveTo>
                  <a:lnTo>
                    <a:pt x="0" y="0"/>
                  </a:lnTo>
                </a:path>
                <a:path w="25400" h="3229610">
                  <a:moveTo>
                    <a:pt x="0" y="0"/>
                  </a:moveTo>
                  <a:lnTo>
                    <a:pt x="0" y="3229484"/>
                  </a:lnTo>
                </a:path>
              </a:pathLst>
            </a:custGeom>
            <a:ln w="10606">
              <a:solidFill>
                <a:srgbClr val="000000"/>
              </a:solidFill>
            </a:ln>
          </p:spPr>
          <p:txBody>
            <a:bodyPr wrap="square" lIns="0" tIns="0" rIns="0" bIns="0" rtlCol="0"/>
            <a:lstStyle/>
            <a:p>
              <a:endParaRPr/>
            </a:p>
          </p:txBody>
        </p:sp>
        <p:sp>
          <p:nvSpPr>
            <p:cNvPr id="477" name="object 477"/>
            <p:cNvSpPr/>
            <p:nvPr/>
          </p:nvSpPr>
          <p:spPr>
            <a:xfrm>
              <a:off x="10526244" y="3710582"/>
              <a:ext cx="25400" cy="488950"/>
            </a:xfrm>
            <a:custGeom>
              <a:avLst/>
              <a:gdLst/>
              <a:ahLst/>
              <a:cxnLst/>
              <a:rect l="l" t="t" r="r" b="b"/>
              <a:pathLst>
                <a:path w="25400" h="488950">
                  <a:moveTo>
                    <a:pt x="25291" y="0"/>
                  </a:moveTo>
                  <a:lnTo>
                    <a:pt x="0" y="0"/>
                  </a:lnTo>
                  <a:lnTo>
                    <a:pt x="0" y="488706"/>
                  </a:lnTo>
                  <a:lnTo>
                    <a:pt x="25291" y="488706"/>
                  </a:lnTo>
                  <a:lnTo>
                    <a:pt x="25291" y="0"/>
                  </a:lnTo>
                  <a:close/>
                </a:path>
              </a:pathLst>
            </a:custGeom>
            <a:solidFill>
              <a:srgbClr val="959595"/>
            </a:solidFill>
          </p:spPr>
          <p:txBody>
            <a:bodyPr wrap="square" lIns="0" tIns="0" rIns="0" bIns="0" rtlCol="0"/>
            <a:lstStyle/>
            <a:p>
              <a:endParaRPr/>
            </a:p>
          </p:txBody>
        </p:sp>
        <p:sp>
          <p:nvSpPr>
            <p:cNvPr id="478" name="object 478"/>
            <p:cNvSpPr/>
            <p:nvPr/>
          </p:nvSpPr>
          <p:spPr>
            <a:xfrm>
              <a:off x="10526244" y="3710582"/>
              <a:ext cx="25400" cy="488950"/>
            </a:xfrm>
            <a:custGeom>
              <a:avLst/>
              <a:gdLst/>
              <a:ahLst/>
              <a:cxnLst/>
              <a:rect l="l" t="t" r="r" b="b"/>
              <a:pathLst>
                <a:path w="25400" h="488950">
                  <a:moveTo>
                    <a:pt x="0" y="488706"/>
                  </a:moveTo>
                  <a:lnTo>
                    <a:pt x="25291" y="488706"/>
                  </a:lnTo>
                  <a:lnTo>
                    <a:pt x="25291" y="0"/>
                  </a:lnTo>
                  <a:lnTo>
                    <a:pt x="0" y="0"/>
                  </a:lnTo>
                  <a:lnTo>
                    <a:pt x="0" y="488706"/>
                  </a:lnTo>
                  <a:close/>
                </a:path>
                <a:path w="25400" h="488950">
                  <a:moveTo>
                    <a:pt x="0" y="488706"/>
                  </a:moveTo>
                  <a:lnTo>
                    <a:pt x="25268" y="488706"/>
                  </a:lnTo>
                </a:path>
                <a:path w="25400" h="488950">
                  <a:moveTo>
                    <a:pt x="25268" y="488706"/>
                  </a:moveTo>
                  <a:lnTo>
                    <a:pt x="25268" y="90"/>
                  </a:lnTo>
                </a:path>
                <a:path w="25400" h="488950">
                  <a:moveTo>
                    <a:pt x="25268" y="90"/>
                  </a:moveTo>
                  <a:lnTo>
                    <a:pt x="0" y="90"/>
                  </a:lnTo>
                </a:path>
                <a:path w="25400" h="488950">
                  <a:moveTo>
                    <a:pt x="0" y="90"/>
                  </a:moveTo>
                  <a:lnTo>
                    <a:pt x="0" y="488706"/>
                  </a:lnTo>
                </a:path>
              </a:pathLst>
            </a:custGeom>
            <a:ln w="10606">
              <a:solidFill>
                <a:srgbClr val="000000"/>
              </a:solidFill>
            </a:ln>
          </p:spPr>
          <p:txBody>
            <a:bodyPr wrap="square" lIns="0" tIns="0" rIns="0" bIns="0" rtlCol="0"/>
            <a:lstStyle/>
            <a:p>
              <a:endParaRPr/>
            </a:p>
          </p:txBody>
        </p:sp>
        <p:sp>
          <p:nvSpPr>
            <p:cNvPr id="479" name="object 479"/>
            <p:cNvSpPr/>
            <p:nvPr/>
          </p:nvSpPr>
          <p:spPr>
            <a:xfrm>
              <a:off x="11101650" y="3846016"/>
              <a:ext cx="26670" cy="353695"/>
            </a:xfrm>
            <a:custGeom>
              <a:avLst/>
              <a:gdLst/>
              <a:ahLst/>
              <a:cxnLst/>
              <a:rect l="l" t="t" r="r" b="b"/>
              <a:pathLst>
                <a:path w="26670" h="353695">
                  <a:moveTo>
                    <a:pt x="26379" y="0"/>
                  </a:moveTo>
                  <a:lnTo>
                    <a:pt x="0" y="0"/>
                  </a:lnTo>
                  <a:lnTo>
                    <a:pt x="0" y="353271"/>
                  </a:lnTo>
                  <a:lnTo>
                    <a:pt x="26379" y="353271"/>
                  </a:lnTo>
                  <a:lnTo>
                    <a:pt x="26379" y="0"/>
                  </a:lnTo>
                  <a:close/>
                </a:path>
              </a:pathLst>
            </a:custGeom>
            <a:solidFill>
              <a:srgbClr val="959595"/>
            </a:solidFill>
          </p:spPr>
          <p:txBody>
            <a:bodyPr wrap="square" lIns="0" tIns="0" rIns="0" bIns="0" rtlCol="0"/>
            <a:lstStyle/>
            <a:p>
              <a:endParaRPr/>
            </a:p>
          </p:txBody>
        </p:sp>
        <p:sp>
          <p:nvSpPr>
            <p:cNvPr id="480" name="object 480"/>
            <p:cNvSpPr/>
            <p:nvPr/>
          </p:nvSpPr>
          <p:spPr>
            <a:xfrm>
              <a:off x="11101650" y="3846016"/>
              <a:ext cx="26670" cy="353695"/>
            </a:xfrm>
            <a:custGeom>
              <a:avLst/>
              <a:gdLst/>
              <a:ahLst/>
              <a:cxnLst/>
              <a:rect l="l" t="t" r="r" b="b"/>
              <a:pathLst>
                <a:path w="26670" h="353695">
                  <a:moveTo>
                    <a:pt x="0" y="353271"/>
                  </a:moveTo>
                  <a:lnTo>
                    <a:pt x="26379" y="353271"/>
                  </a:lnTo>
                  <a:lnTo>
                    <a:pt x="26379" y="0"/>
                  </a:lnTo>
                  <a:lnTo>
                    <a:pt x="0" y="0"/>
                  </a:lnTo>
                  <a:lnTo>
                    <a:pt x="0" y="353271"/>
                  </a:lnTo>
                  <a:close/>
                </a:path>
                <a:path w="26670" h="353695">
                  <a:moveTo>
                    <a:pt x="0" y="353271"/>
                  </a:moveTo>
                  <a:lnTo>
                    <a:pt x="26402" y="353271"/>
                  </a:lnTo>
                </a:path>
                <a:path w="26670" h="353695">
                  <a:moveTo>
                    <a:pt x="26402" y="353271"/>
                  </a:moveTo>
                  <a:lnTo>
                    <a:pt x="26402" y="67"/>
                  </a:lnTo>
                </a:path>
                <a:path w="26670" h="353695">
                  <a:moveTo>
                    <a:pt x="26402" y="67"/>
                  </a:moveTo>
                  <a:lnTo>
                    <a:pt x="0" y="67"/>
                  </a:lnTo>
                </a:path>
                <a:path w="26670" h="353695">
                  <a:moveTo>
                    <a:pt x="0" y="67"/>
                  </a:moveTo>
                  <a:lnTo>
                    <a:pt x="0" y="353271"/>
                  </a:lnTo>
                </a:path>
              </a:pathLst>
            </a:custGeom>
            <a:ln w="10606">
              <a:solidFill>
                <a:srgbClr val="000000"/>
              </a:solidFill>
            </a:ln>
          </p:spPr>
          <p:txBody>
            <a:bodyPr wrap="square" lIns="0" tIns="0" rIns="0" bIns="0" rtlCol="0"/>
            <a:lstStyle/>
            <a:p>
              <a:endParaRPr/>
            </a:p>
          </p:txBody>
        </p:sp>
        <p:sp>
          <p:nvSpPr>
            <p:cNvPr id="481" name="object 481"/>
            <p:cNvSpPr/>
            <p:nvPr/>
          </p:nvSpPr>
          <p:spPr>
            <a:xfrm>
              <a:off x="5370592" y="4063853"/>
              <a:ext cx="26670" cy="135890"/>
            </a:xfrm>
            <a:custGeom>
              <a:avLst/>
              <a:gdLst/>
              <a:ahLst/>
              <a:cxnLst/>
              <a:rect l="l" t="t" r="r" b="b"/>
              <a:pathLst>
                <a:path w="26670" h="135889">
                  <a:moveTo>
                    <a:pt x="26379" y="0"/>
                  </a:moveTo>
                  <a:lnTo>
                    <a:pt x="0" y="0"/>
                  </a:lnTo>
                  <a:lnTo>
                    <a:pt x="0" y="135434"/>
                  </a:lnTo>
                  <a:lnTo>
                    <a:pt x="26379" y="135434"/>
                  </a:lnTo>
                  <a:lnTo>
                    <a:pt x="26379" y="0"/>
                  </a:lnTo>
                  <a:close/>
                </a:path>
              </a:pathLst>
            </a:custGeom>
            <a:solidFill>
              <a:srgbClr val="000000"/>
            </a:solidFill>
          </p:spPr>
          <p:txBody>
            <a:bodyPr wrap="square" lIns="0" tIns="0" rIns="0" bIns="0" rtlCol="0"/>
            <a:lstStyle/>
            <a:p>
              <a:endParaRPr/>
            </a:p>
          </p:txBody>
        </p:sp>
        <p:sp>
          <p:nvSpPr>
            <p:cNvPr id="482" name="object 482"/>
            <p:cNvSpPr/>
            <p:nvPr/>
          </p:nvSpPr>
          <p:spPr>
            <a:xfrm>
              <a:off x="5370592" y="4063876"/>
              <a:ext cx="26670" cy="135890"/>
            </a:xfrm>
            <a:custGeom>
              <a:avLst/>
              <a:gdLst/>
              <a:ahLst/>
              <a:cxnLst/>
              <a:rect l="l" t="t" r="r" b="b"/>
              <a:pathLst>
                <a:path w="26670" h="135889">
                  <a:moveTo>
                    <a:pt x="0" y="135411"/>
                  </a:moveTo>
                  <a:lnTo>
                    <a:pt x="26288" y="135411"/>
                  </a:lnTo>
                </a:path>
                <a:path w="26670" h="135889">
                  <a:moveTo>
                    <a:pt x="26288" y="135411"/>
                  </a:moveTo>
                  <a:lnTo>
                    <a:pt x="26288" y="0"/>
                  </a:lnTo>
                </a:path>
                <a:path w="26670" h="135889">
                  <a:moveTo>
                    <a:pt x="26288" y="0"/>
                  </a:moveTo>
                  <a:lnTo>
                    <a:pt x="0" y="0"/>
                  </a:lnTo>
                </a:path>
                <a:path w="26670" h="135889">
                  <a:moveTo>
                    <a:pt x="0" y="0"/>
                  </a:moveTo>
                  <a:lnTo>
                    <a:pt x="0" y="135411"/>
                  </a:lnTo>
                </a:path>
              </a:pathLst>
            </a:custGeom>
            <a:ln w="10606">
              <a:solidFill>
                <a:srgbClr val="000000"/>
              </a:solidFill>
            </a:ln>
          </p:spPr>
          <p:txBody>
            <a:bodyPr wrap="square" lIns="0" tIns="0" rIns="0" bIns="0" rtlCol="0"/>
            <a:lstStyle/>
            <a:p>
              <a:endParaRPr/>
            </a:p>
          </p:txBody>
        </p:sp>
        <p:sp>
          <p:nvSpPr>
            <p:cNvPr id="483" name="object 483"/>
            <p:cNvSpPr/>
            <p:nvPr/>
          </p:nvSpPr>
          <p:spPr>
            <a:xfrm>
              <a:off x="5947131" y="3931682"/>
              <a:ext cx="25400" cy="267970"/>
            </a:xfrm>
            <a:custGeom>
              <a:avLst/>
              <a:gdLst/>
              <a:ahLst/>
              <a:cxnLst/>
              <a:rect l="l" t="t" r="r" b="b"/>
              <a:pathLst>
                <a:path w="25400" h="267970">
                  <a:moveTo>
                    <a:pt x="25291" y="0"/>
                  </a:moveTo>
                  <a:lnTo>
                    <a:pt x="0" y="0"/>
                  </a:lnTo>
                  <a:lnTo>
                    <a:pt x="0" y="267605"/>
                  </a:lnTo>
                  <a:lnTo>
                    <a:pt x="25291" y="267605"/>
                  </a:lnTo>
                  <a:lnTo>
                    <a:pt x="25291" y="0"/>
                  </a:lnTo>
                  <a:close/>
                </a:path>
              </a:pathLst>
            </a:custGeom>
            <a:solidFill>
              <a:srgbClr val="000000"/>
            </a:solidFill>
          </p:spPr>
          <p:txBody>
            <a:bodyPr wrap="square" lIns="0" tIns="0" rIns="0" bIns="0" rtlCol="0"/>
            <a:lstStyle/>
            <a:p>
              <a:endParaRPr/>
            </a:p>
          </p:txBody>
        </p:sp>
        <p:sp>
          <p:nvSpPr>
            <p:cNvPr id="484" name="object 484"/>
            <p:cNvSpPr/>
            <p:nvPr/>
          </p:nvSpPr>
          <p:spPr>
            <a:xfrm>
              <a:off x="5947131" y="3931750"/>
              <a:ext cx="25400" cy="267970"/>
            </a:xfrm>
            <a:custGeom>
              <a:avLst/>
              <a:gdLst/>
              <a:ahLst/>
              <a:cxnLst/>
              <a:rect l="l" t="t" r="r" b="b"/>
              <a:pathLst>
                <a:path w="25400" h="267970">
                  <a:moveTo>
                    <a:pt x="0" y="267537"/>
                  </a:moveTo>
                  <a:lnTo>
                    <a:pt x="25268" y="267537"/>
                  </a:lnTo>
                </a:path>
                <a:path w="25400" h="267970">
                  <a:moveTo>
                    <a:pt x="25268" y="267537"/>
                  </a:moveTo>
                  <a:lnTo>
                    <a:pt x="25268" y="0"/>
                  </a:lnTo>
                </a:path>
                <a:path w="25400" h="267970">
                  <a:moveTo>
                    <a:pt x="25268" y="0"/>
                  </a:moveTo>
                  <a:lnTo>
                    <a:pt x="0" y="0"/>
                  </a:lnTo>
                </a:path>
                <a:path w="25400" h="267970">
                  <a:moveTo>
                    <a:pt x="0" y="0"/>
                  </a:moveTo>
                  <a:lnTo>
                    <a:pt x="0" y="267537"/>
                  </a:lnTo>
                </a:path>
              </a:pathLst>
            </a:custGeom>
            <a:ln w="10606">
              <a:solidFill>
                <a:srgbClr val="000000"/>
              </a:solidFill>
            </a:ln>
          </p:spPr>
          <p:txBody>
            <a:bodyPr wrap="square" lIns="0" tIns="0" rIns="0" bIns="0" rtlCol="0"/>
            <a:lstStyle/>
            <a:p>
              <a:endParaRPr/>
            </a:p>
          </p:txBody>
        </p:sp>
        <p:sp>
          <p:nvSpPr>
            <p:cNvPr id="485" name="object 485"/>
            <p:cNvSpPr/>
            <p:nvPr/>
          </p:nvSpPr>
          <p:spPr>
            <a:xfrm>
              <a:off x="6521971" y="4027139"/>
              <a:ext cx="25400" cy="172720"/>
            </a:xfrm>
            <a:custGeom>
              <a:avLst/>
              <a:gdLst/>
              <a:ahLst/>
              <a:cxnLst/>
              <a:rect l="l" t="t" r="r" b="b"/>
              <a:pathLst>
                <a:path w="25400" h="172720">
                  <a:moveTo>
                    <a:pt x="25291" y="0"/>
                  </a:moveTo>
                  <a:lnTo>
                    <a:pt x="0" y="0"/>
                  </a:lnTo>
                  <a:lnTo>
                    <a:pt x="0" y="172148"/>
                  </a:lnTo>
                  <a:lnTo>
                    <a:pt x="25291" y="172148"/>
                  </a:lnTo>
                  <a:lnTo>
                    <a:pt x="25291" y="0"/>
                  </a:lnTo>
                  <a:close/>
                </a:path>
              </a:pathLst>
            </a:custGeom>
            <a:solidFill>
              <a:srgbClr val="000000"/>
            </a:solidFill>
          </p:spPr>
          <p:txBody>
            <a:bodyPr wrap="square" lIns="0" tIns="0" rIns="0" bIns="0" rtlCol="0"/>
            <a:lstStyle/>
            <a:p>
              <a:endParaRPr/>
            </a:p>
          </p:txBody>
        </p:sp>
        <p:sp>
          <p:nvSpPr>
            <p:cNvPr id="486" name="object 486"/>
            <p:cNvSpPr/>
            <p:nvPr/>
          </p:nvSpPr>
          <p:spPr>
            <a:xfrm>
              <a:off x="6521971" y="4027162"/>
              <a:ext cx="25400" cy="172720"/>
            </a:xfrm>
            <a:custGeom>
              <a:avLst/>
              <a:gdLst/>
              <a:ahLst/>
              <a:cxnLst/>
              <a:rect l="l" t="t" r="r" b="b"/>
              <a:pathLst>
                <a:path w="25400" h="172720">
                  <a:moveTo>
                    <a:pt x="0" y="172125"/>
                  </a:moveTo>
                  <a:lnTo>
                    <a:pt x="25268" y="172125"/>
                  </a:lnTo>
                </a:path>
                <a:path w="25400" h="172720">
                  <a:moveTo>
                    <a:pt x="25268" y="172125"/>
                  </a:moveTo>
                  <a:lnTo>
                    <a:pt x="25268" y="0"/>
                  </a:lnTo>
                </a:path>
                <a:path w="25400" h="172720">
                  <a:moveTo>
                    <a:pt x="25268" y="0"/>
                  </a:moveTo>
                  <a:lnTo>
                    <a:pt x="0" y="0"/>
                  </a:lnTo>
                </a:path>
                <a:path w="25400" h="172720">
                  <a:moveTo>
                    <a:pt x="0" y="0"/>
                  </a:moveTo>
                  <a:lnTo>
                    <a:pt x="0" y="172125"/>
                  </a:lnTo>
                </a:path>
              </a:pathLst>
            </a:custGeom>
            <a:ln w="10606">
              <a:solidFill>
                <a:srgbClr val="000000"/>
              </a:solidFill>
            </a:ln>
          </p:spPr>
          <p:txBody>
            <a:bodyPr wrap="square" lIns="0" tIns="0" rIns="0" bIns="0" rtlCol="0"/>
            <a:lstStyle/>
            <a:p>
              <a:endParaRPr/>
            </a:p>
          </p:txBody>
        </p:sp>
        <p:sp>
          <p:nvSpPr>
            <p:cNvPr id="487" name="object 487"/>
            <p:cNvSpPr/>
            <p:nvPr/>
          </p:nvSpPr>
          <p:spPr>
            <a:xfrm>
              <a:off x="7097717" y="4005927"/>
              <a:ext cx="25400" cy="193675"/>
            </a:xfrm>
            <a:custGeom>
              <a:avLst/>
              <a:gdLst/>
              <a:ahLst/>
              <a:cxnLst/>
              <a:rect l="l" t="t" r="r" b="b"/>
              <a:pathLst>
                <a:path w="25400" h="193675">
                  <a:moveTo>
                    <a:pt x="25291" y="0"/>
                  </a:moveTo>
                  <a:lnTo>
                    <a:pt x="0" y="0"/>
                  </a:lnTo>
                  <a:lnTo>
                    <a:pt x="0" y="193361"/>
                  </a:lnTo>
                  <a:lnTo>
                    <a:pt x="25291" y="193361"/>
                  </a:lnTo>
                  <a:lnTo>
                    <a:pt x="25291" y="0"/>
                  </a:lnTo>
                  <a:close/>
                </a:path>
              </a:pathLst>
            </a:custGeom>
            <a:solidFill>
              <a:srgbClr val="000000"/>
            </a:solidFill>
          </p:spPr>
          <p:txBody>
            <a:bodyPr wrap="square" lIns="0" tIns="0" rIns="0" bIns="0" rtlCol="0"/>
            <a:lstStyle/>
            <a:p>
              <a:endParaRPr/>
            </a:p>
          </p:txBody>
        </p:sp>
        <p:sp>
          <p:nvSpPr>
            <p:cNvPr id="488" name="object 488"/>
            <p:cNvSpPr/>
            <p:nvPr/>
          </p:nvSpPr>
          <p:spPr>
            <a:xfrm>
              <a:off x="7097717" y="4005972"/>
              <a:ext cx="25400" cy="193675"/>
            </a:xfrm>
            <a:custGeom>
              <a:avLst/>
              <a:gdLst/>
              <a:ahLst/>
              <a:cxnLst/>
              <a:rect l="l" t="t" r="r" b="b"/>
              <a:pathLst>
                <a:path w="25400" h="193675">
                  <a:moveTo>
                    <a:pt x="0" y="193315"/>
                  </a:moveTo>
                  <a:lnTo>
                    <a:pt x="25268" y="193315"/>
                  </a:lnTo>
                </a:path>
                <a:path w="25400" h="193675">
                  <a:moveTo>
                    <a:pt x="25268" y="193315"/>
                  </a:moveTo>
                  <a:lnTo>
                    <a:pt x="25268" y="0"/>
                  </a:lnTo>
                </a:path>
                <a:path w="25400" h="193675">
                  <a:moveTo>
                    <a:pt x="25268" y="0"/>
                  </a:moveTo>
                  <a:lnTo>
                    <a:pt x="0" y="0"/>
                  </a:lnTo>
                </a:path>
                <a:path w="25400" h="193675">
                  <a:moveTo>
                    <a:pt x="0" y="0"/>
                  </a:moveTo>
                  <a:lnTo>
                    <a:pt x="0" y="193315"/>
                  </a:lnTo>
                </a:path>
              </a:pathLst>
            </a:custGeom>
            <a:ln w="10606">
              <a:solidFill>
                <a:srgbClr val="000000"/>
              </a:solidFill>
            </a:ln>
          </p:spPr>
          <p:txBody>
            <a:bodyPr wrap="square" lIns="0" tIns="0" rIns="0" bIns="0" rtlCol="0"/>
            <a:lstStyle/>
            <a:p>
              <a:endParaRPr/>
            </a:p>
          </p:txBody>
        </p:sp>
        <p:sp>
          <p:nvSpPr>
            <p:cNvPr id="489" name="object 489"/>
            <p:cNvSpPr/>
            <p:nvPr/>
          </p:nvSpPr>
          <p:spPr>
            <a:xfrm>
              <a:off x="7673123" y="3965949"/>
              <a:ext cx="25400" cy="233679"/>
            </a:xfrm>
            <a:custGeom>
              <a:avLst/>
              <a:gdLst/>
              <a:ahLst/>
              <a:cxnLst/>
              <a:rect l="l" t="t" r="r" b="b"/>
              <a:pathLst>
                <a:path w="25400" h="233679">
                  <a:moveTo>
                    <a:pt x="25291" y="0"/>
                  </a:moveTo>
                  <a:lnTo>
                    <a:pt x="0" y="0"/>
                  </a:lnTo>
                  <a:lnTo>
                    <a:pt x="0" y="233338"/>
                  </a:lnTo>
                  <a:lnTo>
                    <a:pt x="25291" y="233338"/>
                  </a:lnTo>
                  <a:lnTo>
                    <a:pt x="25291" y="0"/>
                  </a:lnTo>
                  <a:close/>
                </a:path>
              </a:pathLst>
            </a:custGeom>
            <a:solidFill>
              <a:srgbClr val="000000"/>
            </a:solidFill>
          </p:spPr>
          <p:txBody>
            <a:bodyPr wrap="square" lIns="0" tIns="0" rIns="0" bIns="0" rtlCol="0"/>
            <a:lstStyle/>
            <a:p>
              <a:endParaRPr/>
            </a:p>
          </p:txBody>
        </p:sp>
        <p:sp>
          <p:nvSpPr>
            <p:cNvPr id="490" name="object 490"/>
            <p:cNvSpPr/>
            <p:nvPr/>
          </p:nvSpPr>
          <p:spPr>
            <a:xfrm>
              <a:off x="7673123" y="3965972"/>
              <a:ext cx="25400" cy="233679"/>
            </a:xfrm>
            <a:custGeom>
              <a:avLst/>
              <a:gdLst/>
              <a:ahLst/>
              <a:cxnLst/>
              <a:rect l="l" t="t" r="r" b="b"/>
              <a:pathLst>
                <a:path w="25400" h="233679">
                  <a:moveTo>
                    <a:pt x="0" y="233316"/>
                  </a:moveTo>
                  <a:lnTo>
                    <a:pt x="25382" y="233316"/>
                  </a:lnTo>
                </a:path>
                <a:path w="25400" h="233679">
                  <a:moveTo>
                    <a:pt x="25382" y="233316"/>
                  </a:moveTo>
                  <a:lnTo>
                    <a:pt x="25382" y="0"/>
                  </a:lnTo>
                </a:path>
                <a:path w="25400" h="233679">
                  <a:moveTo>
                    <a:pt x="25382" y="0"/>
                  </a:moveTo>
                  <a:lnTo>
                    <a:pt x="0" y="0"/>
                  </a:lnTo>
                </a:path>
                <a:path w="25400" h="233679">
                  <a:moveTo>
                    <a:pt x="0" y="0"/>
                  </a:moveTo>
                  <a:lnTo>
                    <a:pt x="0" y="233316"/>
                  </a:lnTo>
                </a:path>
              </a:pathLst>
            </a:custGeom>
            <a:ln w="10606">
              <a:solidFill>
                <a:srgbClr val="000000"/>
              </a:solidFill>
            </a:ln>
          </p:spPr>
          <p:txBody>
            <a:bodyPr wrap="square" lIns="0" tIns="0" rIns="0" bIns="0" rtlCol="0"/>
            <a:lstStyle/>
            <a:p>
              <a:endParaRPr/>
            </a:p>
          </p:txBody>
        </p:sp>
        <p:sp>
          <p:nvSpPr>
            <p:cNvPr id="491" name="object 491"/>
            <p:cNvSpPr/>
            <p:nvPr/>
          </p:nvSpPr>
          <p:spPr>
            <a:xfrm>
              <a:off x="8248869" y="3934946"/>
              <a:ext cx="25400" cy="264795"/>
            </a:xfrm>
            <a:custGeom>
              <a:avLst/>
              <a:gdLst/>
              <a:ahLst/>
              <a:cxnLst/>
              <a:rect l="l" t="t" r="r" b="b"/>
              <a:pathLst>
                <a:path w="25400" h="264795">
                  <a:moveTo>
                    <a:pt x="25291" y="0"/>
                  </a:moveTo>
                  <a:lnTo>
                    <a:pt x="0" y="0"/>
                  </a:lnTo>
                  <a:lnTo>
                    <a:pt x="0" y="264341"/>
                  </a:lnTo>
                  <a:lnTo>
                    <a:pt x="25291" y="264341"/>
                  </a:lnTo>
                  <a:lnTo>
                    <a:pt x="25291" y="0"/>
                  </a:lnTo>
                  <a:close/>
                </a:path>
              </a:pathLst>
            </a:custGeom>
            <a:solidFill>
              <a:srgbClr val="000000"/>
            </a:solidFill>
          </p:spPr>
          <p:txBody>
            <a:bodyPr wrap="square" lIns="0" tIns="0" rIns="0" bIns="0" rtlCol="0"/>
            <a:lstStyle/>
            <a:p>
              <a:endParaRPr/>
            </a:p>
          </p:txBody>
        </p:sp>
        <p:sp>
          <p:nvSpPr>
            <p:cNvPr id="492" name="object 492"/>
            <p:cNvSpPr/>
            <p:nvPr/>
          </p:nvSpPr>
          <p:spPr>
            <a:xfrm>
              <a:off x="8248869" y="3935037"/>
              <a:ext cx="25400" cy="264795"/>
            </a:xfrm>
            <a:custGeom>
              <a:avLst/>
              <a:gdLst/>
              <a:ahLst/>
              <a:cxnLst/>
              <a:rect l="l" t="t" r="r" b="b"/>
              <a:pathLst>
                <a:path w="25400" h="264795">
                  <a:moveTo>
                    <a:pt x="0" y="264251"/>
                  </a:moveTo>
                  <a:lnTo>
                    <a:pt x="25268" y="264251"/>
                  </a:lnTo>
                </a:path>
                <a:path w="25400" h="264795">
                  <a:moveTo>
                    <a:pt x="25268" y="264251"/>
                  </a:moveTo>
                  <a:lnTo>
                    <a:pt x="25268" y="0"/>
                  </a:lnTo>
                </a:path>
                <a:path w="25400" h="264795">
                  <a:moveTo>
                    <a:pt x="25268" y="0"/>
                  </a:moveTo>
                  <a:lnTo>
                    <a:pt x="0" y="0"/>
                  </a:lnTo>
                </a:path>
                <a:path w="25400" h="264795">
                  <a:moveTo>
                    <a:pt x="0" y="0"/>
                  </a:moveTo>
                  <a:lnTo>
                    <a:pt x="0" y="264251"/>
                  </a:lnTo>
                </a:path>
              </a:pathLst>
            </a:custGeom>
            <a:ln w="10606">
              <a:solidFill>
                <a:srgbClr val="000000"/>
              </a:solidFill>
            </a:ln>
          </p:spPr>
          <p:txBody>
            <a:bodyPr wrap="square" lIns="0" tIns="0" rIns="0" bIns="0" rtlCol="0"/>
            <a:lstStyle/>
            <a:p>
              <a:endParaRPr/>
            </a:p>
          </p:txBody>
        </p:sp>
        <p:sp>
          <p:nvSpPr>
            <p:cNvPr id="493" name="object 493"/>
            <p:cNvSpPr/>
            <p:nvPr/>
          </p:nvSpPr>
          <p:spPr>
            <a:xfrm>
              <a:off x="8824615" y="3780747"/>
              <a:ext cx="25400" cy="419100"/>
            </a:xfrm>
            <a:custGeom>
              <a:avLst/>
              <a:gdLst/>
              <a:ahLst/>
              <a:cxnLst/>
              <a:rect l="l" t="t" r="r" b="b"/>
              <a:pathLst>
                <a:path w="25400" h="419100">
                  <a:moveTo>
                    <a:pt x="25291" y="0"/>
                  </a:moveTo>
                  <a:lnTo>
                    <a:pt x="0" y="0"/>
                  </a:lnTo>
                  <a:lnTo>
                    <a:pt x="0" y="418541"/>
                  </a:lnTo>
                  <a:lnTo>
                    <a:pt x="25291" y="418541"/>
                  </a:lnTo>
                  <a:lnTo>
                    <a:pt x="25291" y="0"/>
                  </a:lnTo>
                  <a:close/>
                </a:path>
              </a:pathLst>
            </a:custGeom>
            <a:solidFill>
              <a:srgbClr val="000000"/>
            </a:solidFill>
          </p:spPr>
          <p:txBody>
            <a:bodyPr wrap="square" lIns="0" tIns="0" rIns="0" bIns="0" rtlCol="0"/>
            <a:lstStyle/>
            <a:p>
              <a:endParaRPr/>
            </a:p>
          </p:txBody>
        </p:sp>
        <p:sp>
          <p:nvSpPr>
            <p:cNvPr id="494" name="object 494"/>
            <p:cNvSpPr/>
            <p:nvPr/>
          </p:nvSpPr>
          <p:spPr>
            <a:xfrm>
              <a:off x="8824615" y="3780814"/>
              <a:ext cx="25400" cy="419100"/>
            </a:xfrm>
            <a:custGeom>
              <a:avLst/>
              <a:gdLst/>
              <a:ahLst/>
              <a:cxnLst/>
              <a:rect l="l" t="t" r="r" b="b"/>
              <a:pathLst>
                <a:path w="25400" h="419100">
                  <a:moveTo>
                    <a:pt x="0" y="418473"/>
                  </a:moveTo>
                  <a:lnTo>
                    <a:pt x="25268" y="418473"/>
                  </a:lnTo>
                </a:path>
                <a:path w="25400" h="419100">
                  <a:moveTo>
                    <a:pt x="25268" y="418473"/>
                  </a:moveTo>
                  <a:lnTo>
                    <a:pt x="25268" y="0"/>
                  </a:lnTo>
                </a:path>
                <a:path w="25400" h="419100">
                  <a:moveTo>
                    <a:pt x="25268" y="0"/>
                  </a:moveTo>
                  <a:lnTo>
                    <a:pt x="0" y="0"/>
                  </a:lnTo>
                </a:path>
                <a:path w="25400" h="419100">
                  <a:moveTo>
                    <a:pt x="0" y="0"/>
                  </a:moveTo>
                  <a:lnTo>
                    <a:pt x="0" y="418473"/>
                  </a:lnTo>
                </a:path>
              </a:pathLst>
            </a:custGeom>
            <a:ln w="10606">
              <a:solidFill>
                <a:srgbClr val="000000"/>
              </a:solidFill>
            </a:ln>
          </p:spPr>
          <p:txBody>
            <a:bodyPr wrap="square" lIns="0" tIns="0" rIns="0" bIns="0" rtlCol="0"/>
            <a:lstStyle/>
            <a:p>
              <a:endParaRPr/>
            </a:p>
          </p:txBody>
        </p:sp>
        <p:sp>
          <p:nvSpPr>
            <p:cNvPr id="495" name="object 495"/>
            <p:cNvSpPr/>
            <p:nvPr/>
          </p:nvSpPr>
          <p:spPr>
            <a:xfrm>
              <a:off x="9400021" y="969803"/>
              <a:ext cx="26034" cy="3229610"/>
            </a:xfrm>
            <a:custGeom>
              <a:avLst/>
              <a:gdLst/>
              <a:ahLst/>
              <a:cxnLst/>
              <a:rect l="l" t="t" r="r" b="b"/>
              <a:pathLst>
                <a:path w="26034" h="3229610">
                  <a:moveTo>
                    <a:pt x="25563" y="0"/>
                  </a:moveTo>
                  <a:lnTo>
                    <a:pt x="0" y="0"/>
                  </a:lnTo>
                  <a:lnTo>
                    <a:pt x="0" y="3229484"/>
                  </a:lnTo>
                  <a:lnTo>
                    <a:pt x="25563" y="3229484"/>
                  </a:lnTo>
                  <a:lnTo>
                    <a:pt x="25563" y="0"/>
                  </a:lnTo>
                  <a:close/>
                </a:path>
              </a:pathLst>
            </a:custGeom>
            <a:solidFill>
              <a:srgbClr val="000000"/>
            </a:solidFill>
          </p:spPr>
          <p:txBody>
            <a:bodyPr wrap="square" lIns="0" tIns="0" rIns="0" bIns="0" rtlCol="0"/>
            <a:lstStyle/>
            <a:p>
              <a:endParaRPr/>
            </a:p>
          </p:txBody>
        </p:sp>
        <p:sp>
          <p:nvSpPr>
            <p:cNvPr id="496" name="object 496"/>
            <p:cNvSpPr/>
            <p:nvPr/>
          </p:nvSpPr>
          <p:spPr>
            <a:xfrm>
              <a:off x="9400021" y="969803"/>
              <a:ext cx="26034" cy="3229610"/>
            </a:xfrm>
            <a:custGeom>
              <a:avLst/>
              <a:gdLst/>
              <a:ahLst/>
              <a:cxnLst/>
              <a:rect l="l" t="t" r="r" b="b"/>
              <a:pathLst>
                <a:path w="26034" h="3229610">
                  <a:moveTo>
                    <a:pt x="0" y="3229484"/>
                  </a:moveTo>
                  <a:lnTo>
                    <a:pt x="25608" y="3229484"/>
                  </a:lnTo>
                </a:path>
                <a:path w="26034" h="3229610">
                  <a:moveTo>
                    <a:pt x="25608" y="3229484"/>
                  </a:moveTo>
                  <a:lnTo>
                    <a:pt x="25608" y="0"/>
                  </a:lnTo>
                </a:path>
                <a:path w="26034" h="3229610">
                  <a:moveTo>
                    <a:pt x="25608" y="0"/>
                  </a:moveTo>
                  <a:lnTo>
                    <a:pt x="0" y="0"/>
                  </a:lnTo>
                </a:path>
                <a:path w="26034" h="3229610">
                  <a:moveTo>
                    <a:pt x="0" y="0"/>
                  </a:moveTo>
                  <a:lnTo>
                    <a:pt x="0" y="3229484"/>
                  </a:lnTo>
                </a:path>
              </a:pathLst>
            </a:custGeom>
            <a:ln w="10606">
              <a:solidFill>
                <a:srgbClr val="000000"/>
              </a:solidFill>
            </a:ln>
          </p:spPr>
          <p:txBody>
            <a:bodyPr wrap="square" lIns="0" tIns="0" rIns="0" bIns="0" rtlCol="0"/>
            <a:lstStyle/>
            <a:p>
              <a:endParaRPr/>
            </a:p>
          </p:txBody>
        </p:sp>
        <p:sp>
          <p:nvSpPr>
            <p:cNvPr id="497" name="object 497"/>
            <p:cNvSpPr/>
            <p:nvPr/>
          </p:nvSpPr>
          <p:spPr>
            <a:xfrm>
              <a:off x="10551513" y="4051615"/>
              <a:ext cx="26670" cy="147955"/>
            </a:xfrm>
            <a:custGeom>
              <a:avLst/>
              <a:gdLst/>
              <a:ahLst/>
              <a:cxnLst/>
              <a:rect l="l" t="t" r="r" b="b"/>
              <a:pathLst>
                <a:path w="26670" h="147954">
                  <a:moveTo>
                    <a:pt x="26107" y="0"/>
                  </a:moveTo>
                  <a:lnTo>
                    <a:pt x="0" y="0"/>
                  </a:lnTo>
                  <a:lnTo>
                    <a:pt x="0" y="147672"/>
                  </a:lnTo>
                  <a:lnTo>
                    <a:pt x="26107" y="147672"/>
                  </a:lnTo>
                  <a:lnTo>
                    <a:pt x="26107" y="0"/>
                  </a:lnTo>
                  <a:close/>
                </a:path>
              </a:pathLst>
            </a:custGeom>
            <a:solidFill>
              <a:srgbClr val="000000"/>
            </a:solidFill>
          </p:spPr>
          <p:txBody>
            <a:bodyPr wrap="square" lIns="0" tIns="0" rIns="0" bIns="0" rtlCol="0"/>
            <a:lstStyle/>
            <a:p>
              <a:endParaRPr/>
            </a:p>
          </p:txBody>
        </p:sp>
        <p:sp>
          <p:nvSpPr>
            <p:cNvPr id="498" name="object 498"/>
            <p:cNvSpPr/>
            <p:nvPr/>
          </p:nvSpPr>
          <p:spPr>
            <a:xfrm>
              <a:off x="10551513" y="4051638"/>
              <a:ext cx="26670" cy="147955"/>
            </a:xfrm>
            <a:custGeom>
              <a:avLst/>
              <a:gdLst/>
              <a:ahLst/>
              <a:cxnLst/>
              <a:rect l="l" t="t" r="r" b="b"/>
              <a:pathLst>
                <a:path w="26670" h="147954">
                  <a:moveTo>
                    <a:pt x="0" y="147649"/>
                  </a:moveTo>
                  <a:lnTo>
                    <a:pt x="26062" y="147649"/>
                  </a:lnTo>
                </a:path>
                <a:path w="26670" h="147954">
                  <a:moveTo>
                    <a:pt x="26062" y="147649"/>
                  </a:moveTo>
                  <a:lnTo>
                    <a:pt x="26062" y="0"/>
                  </a:lnTo>
                </a:path>
                <a:path w="26670" h="147954">
                  <a:moveTo>
                    <a:pt x="26062" y="0"/>
                  </a:moveTo>
                  <a:lnTo>
                    <a:pt x="0" y="0"/>
                  </a:lnTo>
                </a:path>
                <a:path w="26670" h="147954">
                  <a:moveTo>
                    <a:pt x="0" y="0"/>
                  </a:moveTo>
                  <a:lnTo>
                    <a:pt x="0" y="147649"/>
                  </a:lnTo>
                </a:path>
              </a:pathLst>
            </a:custGeom>
            <a:ln w="10606">
              <a:solidFill>
                <a:srgbClr val="000000"/>
              </a:solidFill>
            </a:ln>
          </p:spPr>
          <p:txBody>
            <a:bodyPr wrap="square" lIns="0" tIns="0" rIns="0" bIns="0" rtlCol="0"/>
            <a:lstStyle/>
            <a:p>
              <a:endParaRPr/>
            </a:p>
          </p:txBody>
        </p:sp>
        <p:sp>
          <p:nvSpPr>
            <p:cNvPr id="499" name="object 499"/>
            <p:cNvSpPr/>
            <p:nvPr/>
          </p:nvSpPr>
          <p:spPr>
            <a:xfrm>
              <a:off x="11128052" y="3796248"/>
              <a:ext cx="25400" cy="403225"/>
            </a:xfrm>
            <a:custGeom>
              <a:avLst/>
              <a:gdLst/>
              <a:ahLst/>
              <a:cxnLst/>
              <a:rect l="l" t="t" r="r" b="b"/>
              <a:pathLst>
                <a:path w="25400" h="403225">
                  <a:moveTo>
                    <a:pt x="25291" y="0"/>
                  </a:moveTo>
                  <a:lnTo>
                    <a:pt x="0" y="0"/>
                  </a:lnTo>
                  <a:lnTo>
                    <a:pt x="0" y="403039"/>
                  </a:lnTo>
                  <a:lnTo>
                    <a:pt x="25291" y="403039"/>
                  </a:lnTo>
                  <a:lnTo>
                    <a:pt x="25291" y="0"/>
                  </a:lnTo>
                  <a:close/>
                </a:path>
              </a:pathLst>
            </a:custGeom>
            <a:solidFill>
              <a:srgbClr val="000000"/>
            </a:solidFill>
          </p:spPr>
          <p:txBody>
            <a:bodyPr wrap="square" lIns="0" tIns="0" rIns="0" bIns="0" rtlCol="0"/>
            <a:lstStyle/>
            <a:p>
              <a:endParaRPr/>
            </a:p>
          </p:txBody>
        </p:sp>
        <p:sp>
          <p:nvSpPr>
            <p:cNvPr id="500" name="object 500"/>
            <p:cNvSpPr/>
            <p:nvPr/>
          </p:nvSpPr>
          <p:spPr>
            <a:xfrm>
              <a:off x="11128052" y="3796339"/>
              <a:ext cx="25400" cy="403225"/>
            </a:xfrm>
            <a:custGeom>
              <a:avLst/>
              <a:gdLst/>
              <a:ahLst/>
              <a:cxnLst/>
              <a:rect l="l" t="t" r="r" b="b"/>
              <a:pathLst>
                <a:path w="25400" h="403225">
                  <a:moveTo>
                    <a:pt x="0" y="402949"/>
                  </a:moveTo>
                  <a:lnTo>
                    <a:pt x="25268" y="402949"/>
                  </a:lnTo>
                </a:path>
                <a:path w="25400" h="403225">
                  <a:moveTo>
                    <a:pt x="25268" y="402949"/>
                  </a:moveTo>
                  <a:lnTo>
                    <a:pt x="25268" y="0"/>
                  </a:lnTo>
                </a:path>
                <a:path w="25400" h="403225">
                  <a:moveTo>
                    <a:pt x="25268" y="0"/>
                  </a:moveTo>
                  <a:lnTo>
                    <a:pt x="0" y="0"/>
                  </a:lnTo>
                </a:path>
                <a:path w="25400" h="403225">
                  <a:moveTo>
                    <a:pt x="0" y="0"/>
                  </a:moveTo>
                  <a:lnTo>
                    <a:pt x="0" y="402949"/>
                  </a:lnTo>
                </a:path>
              </a:pathLst>
            </a:custGeom>
            <a:ln w="10606">
              <a:solidFill>
                <a:srgbClr val="000000"/>
              </a:solidFill>
            </a:ln>
          </p:spPr>
          <p:txBody>
            <a:bodyPr wrap="square" lIns="0" tIns="0" rIns="0" bIns="0" rtlCol="0"/>
            <a:lstStyle/>
            <a:p>
              <a:endParaRPr/>
            </a:p>
          </p:txBody>
        </p:sp>
        <p:sp>
          <p:nvSpPr>
            <p:cNvPr id="501" name="object 501"/>
            <p:cNvSpPr/>
            <p:nvPr/>
          </p:nvSpPr>
          <p:spPr>
            <a:xfrm>
              <a:off x="1942065" y="3633074"/>
              <a:ext cx="25400" cy="566420"/>
            </a:xfrm>
            <a:custGeom>
              <a:avLst/>
              <a:gdLst/>
              <a:ahLst/>
              <a:cxnLst/>
              <a:rect l="l" t="t" r="r" b="b"/>
              <a:pathLst>
                <a:path w="25400" h="566420">
                  <a:moveTo>
                    <a:pt x="25291" y="0"/>
                  </a:moveTo>
                  <a:lnTo>
                    <a:pt x="0" y="0"/>
                  </a:lnTo>
                  <a:lnTo>
                    <a:pt x="0" y="566213"/>
                  </a:lnTo>
                  <a:lnTo>
                    <a:pt x="25291" y="566213"/>
                  </a:lnTo>
                  <a:lnTo>
                    <a:pt x="25291" y="0"/>
                  </a:lnTo>
                  <a:close/>
                </a:path>
              </a:pathLst>
            </a:custGeom>
            <a:solidFill>
              <a:srgbClr val="FF0000"/>
            </a:solidFill>
          </p:spPr>
          <p:txBody>
            <a:bodyPr wrap="square" lIns="0" tIns="0" rIns="0" bIns="0" rtlCol="0"/>
            <a:lstStyle/>
            <a:p>
              <a:endParaRPr/>
            </a:p>
          </p:txBody>
        </p:sp>
        <p:sp>
          <p:nvSpPr>
            <p:cNvPr id="502" name="object 502"/>
            <p:cNvSpPr/>
            <p:nvPr/>
          </p:nvSpPr>
          <p:spPr>
            <a:xfrm>
              <a:off x="1942065" y="3633074"/>
              <a:ext cx="25400" cy="566420"/>
            </a:xfrm>
            <a:custGeom>
              <a:avLst/>
              <a:gdLst/>
              <a:ahLst/>
              <a:cxnLst/>
              <a:rect l="l" t="t" r="r" b="b"/>
              <a:pathLst>
                <a:path w="25400" h="566420">
                  <a:moveTo>
                    <a:pt x="0" y="566213"/>
                  </a:moveTo>
                  <a:lnTo>
                    <a:pt x="25291" y="566213"/>
                  </a:lnTo>
                  <a:lnTo>
                    <a:pt x="25291" y="0"/>
                  </a:lnTo>
                  <a:lnTo>
                    <a:pt x="0" y="0"/>
                  </a:lnTo>
                  <a:lnTo>
                    <a:pt x="0" y="566213"/>
                  </a:lnTo>
                  <a:close/>
                </a:path>
                <a:path w="25400" h="566420">
                  <a:moveTo>
                    <a:pt x="0" y="566213"/>
                  </a:moveTo>
                  <a:lnTo>
                    <a:pt x="25268" y="566213"/>
                  </a:lnTo>
                </a:path>
                <a:path w="25400" h="566420">
                  <a:moveTo>
                    <a:pt x="25268" y="566213"/>
                  </a:moveTo>
                  <a:lnTo>
                    <a:pt x="25268" y="90"/>
                  </a:lnTo>
                </a:path>
                <a:path w="25400" h="566420">
                  <a:moveTo>
                    <a:pt x="25268" y="90"/>
                  </a:moveTo>
                  <a:lnTo>
                    <a:pt x="0" y="90"/>
                  </a:lnTo>
                </a:path>
                <a:path w="25400" h="566420">
                  <a:moveTo>
                    <a:pt x="0" y="90"/>
                  </a:moveTo>
                  <a:lnTo>
                    <a:pt x="0" y="566213"/>
                  </a:lnTo>
                </a:path>
              </a:pathLst>
            </a:custGeom>
            <a:ln w="10606">
              <a:solidFill>
                <a:srgbClr val="000000"/>
              </a:solidFill>
            </a:ln>
          </p:spPr>
          <p:txBody>
            <a:bodyPr wrap="square" lIns="0" tIns="0" rIns="0" bIns="0" rtlCol="0"/>
            <a:lstStyle/>
            <a:p>
              <a:endParaRPr/>
            </a:p>
          </p:txBody>
        </p:sp>
        <p:sp>
          <p:nvSpPr>
            <p:cNvPr id="503" name="object 503"/>
            <p:cNvSpPr/>
            <p:nvPr/>
          </p:nvSpPr>
          <p:spPr>
            <a:xfrm>
              <a:off x="2517811" y="3691817"/>
              <a:ext cx="25400" cy="508000"/>
            </a:xfrm>
            <a:custGeom>
              <a:avLst/>
              <a:gdLst/>
              <a:ahLst/>
              <a:cxnLst/>
              <a:rect l="l" t="t" r="r" b="b"/>
              <a:pathLst>
                <a:path w="25400" h="508000">
                  <a:moveTo>
                    <a:pt x="25291" y="0"/>
                  </a:moveTo>
                  <a:lnTo>
                    <a:pt x="0" y="0"/>
                  </a:lnTo>
                  <a:lnTo>
                    <a:pt x="0" y="507471"/>
                  </a:lnTo>
                  <a:lnTo>
                    <a:pt x="25291" y="507471"/>
                  </a:lnTo>
                  <a:lnTo>
                    <a:pt x="25291" y="0"/>
                  </a:lnTo>
                  <a:close/>
                </a:path>
              </a:pathLst>
            </a:custGeom>
            <a:solidFill>
              <a:srgbClr val="FF0000"/>
            </a:solidFill>
          </p:spPr>
          <p:txBody>
            <a:bodyPr wrap="square" lIns="0" tIns="0" rIns="0" bIns="0" rtlCol="0"/>
            <a:lstStyle/>
            <a:p>
              <a:endParaRPr/>
            </a:p>
          </p:txBody>
        </p:sp>
        <p:sp>
          <p:nvSpPr>
            <p:cNvPr id="504" name="object 504"/>
            <p:cNvSpPr/>
            <p:nvPr/>
          </p:nvSpPr>
          <p:spPr>
            <a:xfrm>
              <a:off x="2517811" y="3691817"/>
              <a:ext cx="25400" cy="508000"/>
            </a:xfrm>
            <a:custGeom>
              <a:avLst/>
              <a:gdLst/>
              <a:ahLst/>
              <a:cxnLst/>
              <a:rect l="l" t="t" r="r" b="b"/>
              <a:pathLst>
                <a:path w="25400" h="508000">
                  <a:moveTo>
                    <a:pt x="0" y="507471"/>
                  </a:moveTo>
                  <a:lnTo>
                    <a:pt x="25291" y="507471"/>
                  </a:lnTo>
                  <a:lnTo>
                    <a:pt x="25291" y="0"/>
                  </a:lnTo>
                  <a:lnTo>
                    <a:pt x="0" y="0"/>
                  </a:lnTo>
                  <a:lnTo>
                    <a:pt x="0" y="507471"/>
                  </a:lnTo>
                  <a:close/>
                </a:path>
                <a:path w="25400" h="508000">
                  <a:moveTo>
                    <a:pt x="0" y="507471"/>
                  </a:moveTo>
                  <a:lnTo>
                    <a:pt x="25268" y="507471"/>
                  </a:lnTo>
                </a:path>
                <a:path w="25400" h="508000">
                  <a:moveTo>
                    <a:pt x="25268" y="507471"/>
                  </a:moveTo>
                  <a:lnTo>
                    <a:pt x="25268" y="45"/>
                  </a:lnTo>
                </a:path>
                <a:path w="25400" h="508000">
                  <a:moveTo>
                    <a:pt x="25268" y="45"/>
                  </a:moveTo>
                  <a:lnTo>
                    <a:pt x="0" y="45"/>
                  </a:lnTo>
                </a:path>
                <a:path w="25400" h="508000">
                  <a:moveTo>
                    <a:pt x="0" y="45"/>
                  </a:moveTo>
                  <a:lnTo>
                    <a:pt x="0" y="507471"/>
                  </a:lnTo>
                </a:path>
              </a:pathLst>
            </a:custGeom>
            <a:ln w="10606">
              <a:solidFill>
                <a:srgbClr val="000000"/>
              </a:solidFill>
            </a:ln>
          </p:spPr>
          <p:txBody>
            <a:bodyPr wrap="square" lIns="0" tIns="0" rIns="0" bIns="0" rtlCol="0"/>
            <a:lstStyle/>
            <a:p>
              <a:endParaRPr/>
            </a:p>
          </p:txBody>
        </p:sp>
        <p:sp>
          <p:nvSpPr>
            <p:cNvPr id="505" name="object 505"/>
            <p:cNvSpPr/>
            <p:nvPr/>
          </p:nvSpPr>
          <p:spPr>
            <a:xfrm>
              <a:off x="3093444" y="3682842"/>
              <a:ext cx="25400" cy="516890"/>
            </a:xfrm>
            <a:custGeom>
              <a:avLst/>
              <a:gdLst/>
              <a:ahLst/>
              <a:cxnLst/>
              <a:rect l="l" t="t" r="r" b="b"/>
              <a:pathLst>
                <a:path w="25400" h="516889">
                  <a:moveTo>
                    <a:pt x="25291" y="0"/>
                  </a:moveTo>
                  <a:lnTo>
                    <a:pt x="0" y="0"/>
                  </a:lnTo>
                  <a:lnTo>
                    <a:pt x="0" y="516445"/>
                  </a:lnTo>
                  <a:lnTo>
                    <a:pt x="25291" y="516445"/>
                  </a:lnTo>
                  <a:lnTo>
                    <a:pt x="25291" y="0"/>
                  </a:lnTo>
                  <a:close/>
                </a:path>
              </a:pathLst>
            </a:custGeom>
            <a:solidFill>
              <a:srgbClr val="FF0000"/>
            </a:solidFill>
          </p:spPr>
          <p:txBody>
            <a:bodyPr wrap="square" lIns="0" tIns="0" rIns="0" bIns="0" rtlCol="0"/>
            <a:lstStyle/>
            <a:p>
              <a:endParaRPr/>
            </a:p>
          </p:txBody>
        </p:sp>
        <p:sp>
          <p:nvSpPr>
            <p:cNvPr id="506" name="object 506"/>
            <p:cNvSpPr/>
            <p:nvPr/>
          </p:nvSpPr>
          <p:spPr>
            <a:xfrm>
              <a:off x="3093444" y="3682842"/>
              <a:ext cx="25400" cy="516890"/>
            </a:xfrm>
            <a:custGeom>
              <a:avLst/>
              <a:gdLst/>
              <a:ahLst/>
              <a:cxnLst/>
              <a:rect l="l" t="t" r="r" b="b"/>
              <a:pathLst>
                <a:path w="25400" h="516889">
                  <a:moveTo>
                    <a:pt x="0" y="516445"/>
                  </a:moveTo>
                  <a:lnTo>
                    <a:pt x="25291" y="516445"/>
                  </a:lnTo>
                  <a:lnTo>
                    <a:pt x="25291" y="0"/>
                  </a:lnTo>
                  <a:lnTo>
                    <a:pt x="0" y="0"/>
                  </a:lnTo>
                  <a:lnTo>
                    <a:pt x="0" y="516445"/>
                  </a:lnTo>
                  <a:close/>
                </a:path>
                <a:path w="25400" h="516889">
                  <a:moveTo>
                    <a:pt x="0" y="516445"/>
                  </a:moveTo>
                  <a:lnTo>
                    <a:pt x="25382" y="516445"/>
                  </a:lnTo>
                </a:path>
                <a:path w="25400" h="516889">
                  <a:moveTo>
                    <a:pt x="25382" y="516445"/>
                  </a:moveTo>
                  <a:lnTo>
                    <a:pt x="25382" y="67"/>
                  </a:lnTo>
                </a:path>
                <a:path w="25400" h="516889">
                  <a:moveTo>
                    <a:pt x="25382" y="67"/>
                  </a:moveTo>
                  <a:lnTo>
                    <a:pt x="0" y="67"/>
                  </a:lnTo>
                </a:path>
                <a:path w="25400" h="516889">
                  <a:moveTo>
                    <a:pt x="0" y="67"/>
                  </a:moveTo>
                  <a:lnTo>
                    <a:pt x="0" y="516445"/>
                  </a:lnTo>
                </a:path>
              </a:pathLst>
            </a:custGeom>
            <a:ln w="10606">
              <a:solidFill>
                <a:srgbClr val="000000"/>
              </a:solidFill>
            </a:ln>
          </p:spPr>
          <p:txBody>
            <a:bodyPr wrap="square" lIns="0" tIns="0" rIns="0" bIns="0" rtlCol="0"/>
            <a:lstStyle/>
            <a:p>
              <a:endParaRPr/>
            </a:p>
          </p:txBody>
        </p:sp>
        <p:sp>
          <p:nvSpPr>
            <p:cNvPr id="507" name="object 507"/>
            <p:cNvSpPr/>
            <p:nvPr/>
          </p:nvSpPr>
          <p:spPr>
            <a:xfrm>
              <a:off x="3668963" y="3356494"/>
              <a:ext cx="26670" cy="843280"/>
            </a:xfrm>
            <a:custGeom>
              <a:avLst/>
              <a:gdLst/>
              <a:ahLst/>
              <a:cxnLst/>
              <a:rect l="l" t="t" r="r" b="b"/>
              <a:pathLst>
                <a:path w="26670" h="843279">
                  <a:moveTo>
                    <a:pt x="26379" y="0"/>
                  </a:moveTo>
                  <a:lnTo>
                    <a:pt x="0" y="0"/>
                  </a:lnTo>
                  <a:lnTo>
                    <a:pt x="0" y="842793"/>
                  </a:lnTo>
                  <a:lnTo>
                    <a:pt x="26379" y="842793"/>
                  </a:lnTo>
                  <a:lnTo>
                    <a:pt x="26379" y="0"/>
                  </a:lnTo>
                  <a:close/>
                </a:path>
              </a:pathLst>
            </a:custGeom>
            <a:solidFill>
              <a:srgbClr val="FF0000"/>
            </a:solidFill>
          </p:spPr>
          <p:txBody>
            <a:bodyPr wrap="square" lIns="0" tIns="0" rIns="0" bIns="0" rtlCol="0"/>
            <a:lstStyle/>
            <a:p>
              <a:endParaRPr/>
            </a:p>
          </p:txBody>
        </p:sp>
        <p:sp>
          <p:nvSpPr>
            <p:cNvPr id="508" name="object 508"/>
            <p:cNvSpPr/>
            <p:nvPr/>
          </p:nvSpPr>
          <p:spPr>
            <a:xfrm>
              <a:off x="3668963" y="3356494"/>
              <a:ext cx="26670" cy="843280"/>
            </a:xfrm>
            <a:custGeom>
              <a:avLst/>
              <a:gdLst/>
              <a:ahLst/>
              <a:cxnLst/>
              <a:rect l="l" t="t" r="r" b="b"/>
              <a:pathLst>
                <a:path w="26670" h="843279">
                  <a:moveTo>
                    <a:pt x="0" y="842793"/>
                  </a:moveTo>
                  <a:lnTo>
                    <a:pt x="26379" y="842793"/>
                  </a:lnTo>
                  <a:lnTo>
                    <a:pt x="26379" y="0"/>
                  </a:lnTo>
                  <a:lnTo>
                    <a:pt x="0" y="0"/>
                  </a:lnTo>
                  <a:lnTo>
                    <a:pt x="0" y="842793"/>
                  </a:lnTo>
                  <a:close/>
                </a:path>
                <a:path w="26670" h="843279">
                  <a:moveTo>
                    <a:pt x="0" y="842793"/>
                  </a:moveTo>
                  <a:lnTo>
                    <a:pt x="26402" y="842793"/>
                  </a:lnTo>
                </a:path>
                <a:path w="26670" h="843279">
                  <a:moveTo>
                    <a:pt x="26402" y="842793"/>
                  </a:moveTo>
                  <a:lnTo>
                    <a:pt x="26402" y="67"/>
                  </a:lnTo>
                </a:path>
                <a:path w="26670" h="843279">
                  <a:moveTo>
                    <a:pt x="26402" y="67"/>
                  </a:moveTo>
                  <a:lnTo>
                    <a:pt x="0" y="67"/>
                  </a:lnTo>
                </a:path>
                <a:path w="26670" h="843279">
                  <a:moveTo>
                    <a:pt x="0" y="67"/>
                  </a:moveTo>
                  <a:lnTo>
                    <a:pt x="0" y="842793"/>
                  </a:lnTo>
                </a:path>
              </a:pathLst>
            </a:custGeom>
            <a:ln w="10606">
              <a:solidFill>
                <a:srgbClr val="000000"/>
              </a:solidFill>
            </a:ln>
          </p:spPr>
          <p:txBody>
            <a:bodyPr wrap="square" lIns="0" tIns="0" rIns="0" bIns="0" rtlCol="0"/>
            <a:lstStyle/>
            <a:p>
              <a:endParaRPr/>
            </a:p>
          </p:txBody>
        </p:sp>
        <p:sp>
          <p:nvSpPr>
            <p:cNvPr id="509" name="object 509"/>
            <p:cNvSpPr/>
            <p:nvPr/>
          </p:nvSpPr>
          <p:spPr>
            <a:xfrm>
              <a:off x="4244709" y="3408710"/>
              <a:ext cx="26670" cy="790575"/>
            </a:xfrm>
            <a:custGeom>
              <a:avLst/>
              <a:gdLst/>
              <a:ahLst/>
              <a:cxnLst/>
              <a:rect l="l" t="t" r="r" b="b"/>
              <a:pathLst>
                <a:path w="26670" h="790575">
                  <a:moveTo>
                    <a:pt x="26107" y="0"/>
                  </a:moveTo>
                  <a:lnTo>
                    <a:pt x="0" y="0"/>
                  </a:lnTo>
                  <a:lnTo>
                    <a:pt x="0" y="790577"/>
                  </a:lnTo>
                  <a:lnTo>
                    <a:pt x="26107" y="790577"/>
                  </a:lnTo>
                  <a:lnTo>
                    <a:pt x="26107" y="0"/>
                  </a:lnTo>
                  <a:close/>
                </a:path>
              </a:pathLst>
            </a:custGeom>
            <a:solidFill>
              <a:srgbClr val="FF0000"/>
            </a:solidFill>
          </p:spPr>
          <p:txBody>
            <a:bodyPr wrap="square" lIns="0" tIns="0" rIns="0" bIns="0" rtlCol="0"/>
            <a:lstStyle/>
            <a:p>
              <a:endParaRPr/>
            </a:p>
          </p:txBody>
        </p:sp>
        <p:sp>
          <p:nvSpPr>
            <p:cNvPr id="510" name="object 510"/>
            <p:cNvSpPr/>
            <p:nvPr/>
          </p:nvSpPr>
          <p:spPr>
            <a:xfrm>
              <a:off x="4244709" y="3408710"/>
              <a:ext cx="26670" cy="790575"/>
            </a:xfrm>
            <a:custGeom>
              <a:avLst/>
              <a:gdLst/>
              <a:ahLst/>
              <a:cxnLst/>
              <a:rect l="l" t="t" r="r" b="b"/>
              <a:pathLst>
                <a:path w="26670" h="790575">
                  <a:moveTo>
                    <a:pt x="0" y="790577"/>
                  </a:moveTo>
                  <a:lnTo>
                    <a:pt x="26107" y="790577"/>
                  </a:lnTo>
                  <a:lnTo>
                    <a:pt x="26107" y="0"/>
                  </a:lnTo>
                  <a:lnTo>
                    <a:pt x="0" y="0"/>
                  </a:lnTo>
                  <a:lnTo>
                    <a:pt x="0" y="790577"/>
                  </a:lnTo>
                  <a:close/>
                </a:path>
                <a:path w="26670" h="790575">
                  <a:moveTo>
                    <a:pt x="0" y="790577"/>
                  </a:moveTo>
                  <a:lnTo>
                    <a:pt x="26062" y="790577"/>
                  </a:lnTo>
                </a:path>
                <a:path w="26670" h="790575">
                  <a:moveTo>
                    <a:pt x="26062" y="790577"/>
                  </a:moveTo>
                  <a:lnTo>
                    <a:pt x="26062" y="90"/>
                  </a:lnTo>
                </a:path>
                <a:path w="26670" h="790575">
                  <a:moveTo>
                    <a:pt x="26062" y="90"/>
                  </a:moveTo>
                  <a:lnTo>
                    <a:pt x="0" y="90"/>
                  </a:lnTo>
                </a:path>
                <a:path w="26670" h="790575">
                  <a:moveTo>
                    <a:pt x="0" y="90"/>
                  </a:moveTo>
                  <a:lnTo>
                    <a:pt x="0" y="790577"/>
                  </a:lnTo>
                </a:path>
              </a:pathLst>
            </a:custGeom>
            <a:ln w="10606">
              <a:solidFill>
                <a:srgbClr val="000000"/>
              </a:solidFill>
            </a:ln>
          </p:spPr>
          <p:txBody>
            <a:bodyPr wrap="square" lIns="0" tIns="0" rIns="0" bIns="0" rtlCol="0"/>
            <a:lstStyle/>
            <a:p>
              <a:endParaRPr/>
            </a:p>
          </p:txBody>
        </p:sp>
        <p:sp>
          <p:nvSpPr>
            <p:cNvPr id="511" name="object 511"/>
            <p:cNvSpPr/>
            <p:nvPr/>
          </p:nvSpPr>
          <p:spPr>
            <a:xfrm>
              <a:off x="4821248" y="3947184"/>
              <a:ext cx="25400" cy="252729"/>
            </a:xfrm>
            <a:custGeom>
              <a:avLst/>
              <a:gdLst/>
              <a:ahLst/>
              <a:cxnLst/>
              <a:rect l="l" t="t" r="r" b="b"/>
              <a:pathLst>
                <a:path w="25400" h="252729">
                  <a:moveTo>
                    <a:pt x="25291" y="0"/>
                  </a:moveTo>
                  <a:lnTo>
                    <a:pt x="0" y="0"/>
                  </a:lnTo>
                  <a:lnTo>
                    <a:pt x="0" y="252103"/>
                  </a:lnTo>
                  <a:lnTo>
                    <a:pt x="25291" y="252103"/>
                  </a:lnTo>
                  <a:lnTo>
                    <a:pt x="25291" y="0"/>
                  </a:lnTo>
                  <a:close/>
                </a:path>
              </a:pathLst>
            </a:custGeom>
            <a:solidFill>
              <a:srgbClr val="FF0000"/>
            </a:solidFill>
          </p:spPr>
          <p:txBody>
            <a:bodyPr wrap="square" lIns="0" tIns="0" rIns="0" bIns="0" rtlCol="0"/>
            <a:lstStyle/>
            <a:p>
              <a:endParaRPr/>
            </a:p>
          </p:txBody>
        </p:sp>
        <p:sp>
          <p:nvSpPr>
            <p:cNvPr id="512" name="object 512"/>
            <p:cNvSpPr/>
            <p:nvPr/>
          </p:nvSpPr>
          <p:spPr>
            <a:xfrm>
              <a:off x="4821248" y="3947184"/>
              <a:ext cx="25400" cy="252729"/>
            </a:xfrm>
            <a:custGeom>
              <a:avLst/>
              <a:gdLst/>
              <a:ahLst/>
              <a:cxnLst/>
              <a:rect l="l" t="t" r="r" b="b"/>
              <a:pathLst>
                <a:path w="25400" h="252729">
                  <a:moveTo>
                    <a:pt x="0" y="252103"/>
                  </a:moveTo>
                  <a:lnTo>
                    <a:pt x="25291" y="252103"/>
                  </a:lnTo>
                  <a:lnTo>
                    <a:pt x="25291" y="0"/>
                  </a:lnTo>
                  <a:lnTo>
                    <a:pt x="0" y="0"/>
                  </a:lnTo>
                  <a:lnTo>
                    <a:pt x="0" y="252103"/>
                  </a:lnTo>
                  <a:close/>
                </a:path>
                <a:path w="25400" h="252729">
                  <a:moveTo>
                    <a:pt x="0" y="252103"/>
                  </a:moveTo>
                  <a:lnTo>
                    <a:pt x="25268" y="252103"/>
                  </a:lnTo>
                </a:path>
                <a:path w="25400" h="252729">
                  <a:moveTo>
                    <a:pt x="25268" y="252103"/>
                  </a:moveTo>
                  <a:lnTo>
                    <a:pt x="25268" y="90"/>
                  </a:lnTo>
                </a:path>
                <a:path w="25400" h="252729">
                  <a:moveTo>
                    <a:pt x="25268" y="90"/>
                  </a:moveTo>
                  <a:lnTo>
                    <a:pt x="0" y="90"/>
                  </a:lnTo>
                </a:path>
                <a:path w="25400" h="252729">
                  <a:moveTo>
                    <a:pt x="0" y="90"/>
                  </a:moveTo>
                  <a:lnTo>
                    <a:pt x="0" y="252103"/>
                  </a:lnTo>
                </a:path>
              </a:pathLst>
            </a:custGeom>
            <a:ln w="10606">
              <a:solidFill>
                <a:srgbClr val="000000"/>
              </a:solidFill>
            </a:ln>
          </p:spPr>
          <p:txBody>
            <a:bodyPr wrap="square" lIns="0" tIns="0" rIns="0" bIns="0" rtlCol="0"/>
            <a:lstStyle/>
            <a:p>
              <a:endParaRPr/>
            </a:p>
          </p:txBody>
        </p:sp>
        <p:sp>
          <p:nvSpPr>
            <p:cNvPr id="513" name="object 513"/>
            <p:cNvSpPr/>
            <p:nvPr/>
          </p:nvSpPr>
          <p:spPr>
            <a:xfrm>
              <a:off x="5396881" y="3651839"/>
              <a:ext cx="25400" cy="548005"/>
            </a:xfrm>
            <a:custGeom>
              <a:avLst/>
              <a:gdLst/>
              <a:ahLst/>
              <a:cxnLst/>
              <a:rect l="l" t="t" r="r" b="b"/>
              <a:pathLst>
                <a:path w="25400" h="548004">
                  <a:moveTo>
                    <a:pt x="25291" y="0"/>
                  </a:moveTo>
                  <a:lnTo>
                    <a:pt x="0" y="0"/>
                  </a:lnTo>
                  <a:lnTo>
                    <a:pt x="0" y="547448"/>
                  </a:lnTo>
                  <a:lnTo>
                    <a:pt x="25291" y="547448"/>
                  </a:lnTo>
                  <a:lnTo>
                    <a:pt x="25291" y="0"/>
                  </a:lnTo>
                  <a:close/>
                </a:path>
              </a:pathLst>
            </a:custGeom>
            <a:solidFill>
              <a:srgbClr val="FF0000"/>
            </a:solidFill>
          </p:spPr>
          <p:txBody>
            <a:bodyPr wrap="square" lIns="0" tIns="0" rIns="0" bIns="0" rtlCol="0"/>
            <a:lstStyle/>
            <a:p>
              <a:endParaRPr/>
            </a:p>
          </p:txBody>
        </p:sp>
        <p:sp>
          <p:nvSpPr>
            <p:cNvPr id="514" name="object 514"/>
            <p:cNvSpPr/>
            <p:nvPr/>
          </p:nvSpPr>
          <p:spPr>
            <a:xfrm>
              <a:off x="5396881" y="3651839"/>
              <a:ext cx="25400" cy="548005"/>
            </a:xfrm>
            <a:custGeom>
              <a:avLst/>
              <a:gdLst/>
              <a:ahLst/>
              <a:cxnLst/>
              <a:rect l="l" t="t" r="r" b="b"/>
              <a:pathLst>
                <a:path w="25400" h="548004">
                  <a:moveTo>
                    <a:pt x="0" y="547448"/>
                  </a:moveTo>
                  <a:lnTo>
                    <a:pt x="25291" y="547448"/>
                  </a:lnTo>
                  <a:lnTo>
                    <a:pt x="25291" y="0"/>
                  </a:lnTo>
                  <a:lnTo>
                    <a:pt x="0" y="0"/>
                  </a:lnTo>
                  <a:lnTo>
                    <a:pt x="0" y="547448"/>
                  </a:lnTo>
                  <a:close/>
                </a:path>
                <a:path w="25400" h="548004">
                  <a:moveTo>
                    <a:pt x="0" y="547448"/>
                  </a:moveTo>
                  <a:lnTo>
                    <a:pt x="25382" y="547448"/>
                  </a:lnTo>
                </a:path>
                <a:path w="25400" h="548004">
                  <a:moveTo>
                    <a:pt x="25382" y="547448"/>
                  </a:moveTo>
                  <a:lnTo>
                    <a:pt x="25382" y="22"/>
                  </a:lnTo>
                </a:path>
                <a:path w="25400" h="548004">
                  <a:moveTo>
                    <a:pt x="25382" y="22"/>
                  </a:moveTo>
                  <a:lnTo>
                    <a:pt x="0" y="22"/>
                  </a:lnTo>
                </a:path>
                <a:path w="25400" h="548004">
                  <a:moveTo>
                    <a:pt x="0" y="22"/>
                  </a:moveTo>
                  <a:lnTo>
                    <a:pt x="0" y="547448"/>
                  </a:lnTo>
                </a:path>
              </a:pathLst>
            </a:custGeom>
            <a:ln w="10606">
              <a:solidFill>
                <a:srgbClr val="000000"/>
              </a:solidFill>
            </a:ln>
          </p:spPr>
          <p:txBody>
            <a:bodyPr wrap="square" lIns="0" tIns="0" rIns="0" bIns="0" rtlCol="0"/>
            <a:lstStyle/>
            <a:p>
              <a:endParaRPr/>
            </a:p>
          </p:txBody>
        </p:sp>
        <p:sp>
          <p:nvSpPr>
            <p:cNvPr id="515" name="object 515"/>
            <p:cNvSpPr/>
            <p:nvPr/>
          </p:nvSpPr>
          <p:spPr>
            <a:xfrm>
              <a:off x="5972400" y="3172108"/>
              <a:ext cx="26034" cy="1027430"/>
            </a:xfrm>
            <a:custGeom>
              <a:avLst/>
              <a:gdLst/>
              <a:ahLst/>
              <a:cxnLst/>
              <a:rect l="l" t="t" r="r" b="b"/>
              <a:pathLst>
                <a:path w="26035" h="1027429">
                  <a:moveTo>
                    <a:pt x="25563" y="0"/>
                  </a:moveTo>
                  <a:lnTo>
                    <a:pt x="0" y="0"/>
                  </a:lnTo>
                  <a:lnTo>
                    <a:pt x="0" y="1027180"/>
                  </a:lnTo>
                  <a:lnTo>
                    <a:pt x="25563" y="1027180"/>
                  </a:lnTo>
                  <a:lnTo>
                    <a:pt x="25563" y="0"/>
                  </a:lnTo>
                  <a:close/>
                </a:path>
              </a:pathLst>
            </a:custGeom>
            <a:solidFill>
              <a:srgbClr val="FF0000"/>
            </a:solidFill>
          </p:spPr>
          <p:txBody>
            <a:bodyPr wrap="square" lIns="0" tIns="0" rIns="0" bIns="0" rtlCol="0"/>
            <a:lstStyle/>
            <a:p>
              <a:endParaRPr/>
            </a:p>
          </p:txBody>
        </p:sp>
        <p:sp>
          <p:nvSpPr>
            <p:cNvPr id="516" name="object 516"/>
            <p:cNvSpPr/>
            <p:nvPr/>
          </p:nvSpPr>
          <p:spPr>
            <a:xfrm>
              <a:off x="5972400" y="3172108"/>
              <a:ext cx="26034" cy="1027430"/>
            </a:xfrm>
            <a:custGeom>
              <a:avLst/>
              <a:gdLst/>
              <a:ahLst/>
              <a:cxnLst/>
              <a:rect l="l" t="t" r="r" b="b"/>
              <a:pathLst>
                <a:path w="26035" h="1027429">
                  <a:moveTo>
                    <a:pt x="0" y="1027180"/>
                  </a:moveTo>
                  <a:lnTo>
                    <a:pt x="25563" y="1027180"/>
                  </a:lnTo>
                  <a:lnTo>
                    <a:pt x="25563" y="0"/>
                  </a:lnTo>
                  <a:lnTo>
                    <a:pt x="0" y="0"/>
                  </a:lnTo>
                  <a:lnTo>
                    <a:pt x="0" y="1027180"/>
                  </a:lnTo>
                  <a:close/>
                </a:path>
                <a:path w="26035" h="1027429">
                  <a:moveTo>
                    <a:pt x="0" y="1027180"/>
                  </a:moveTo>
                  <a:lnTo>
                    <a:pt x="25495" y="1027180"/>
                  </a:lnTo>
                </a:path>
                <a:path w="26035" h="1027429">
                  <a:moveTo>
                    <a:pt x="25495" y="1027180"/>
                  </a:moveTo>
                  <a:lnTo>
                    <a:pt x="25495" y="90"/>
                  </a:lnTo>
                </a:path>
                <a:path w="26035" h="1027429">
                  <a:moveTo>
                    <a:pt x="25495" y="90"/>
                  </a:moveTo>
                  <a:lnTo>
                    <a:pt x="0" y="90"/>
                  </a:lnTo>
                </a:path>
                <a:path w="26035" h="1027429">
                  <a:moveTo>
                    <a:pt x="0" y="90"/>
                  </a:moveTo>
                  <a:lnTo>
                    <a:pt x="0" y="1027180"/>
                  </a:lnTo>
                </a:path>
              </a:pathLst>
            </a:custGeom>
            <a:ln w="10606">
              <a:solidFill>
                <a:srgbClr val="000000"/>
              </a:solidFill>
            </a:ln>
          </p:spPr>
          <p:txBody>
            <a:bodyPr wrap="square" lIns="0" tIns="0" rIns="0" bIns="0" rtlCol="0"/>
            <a:lstStyle/>
            <a:p>
              <a:endParaRPr/>
            </a:p>
          </p:txBody>
        </p:sp>
        <p:sp>
          <p:nvSpPr>
            <p:cNvPr id="517" name="object 517"/>
            <p:cNvSpPr/>
            <p:nvPr/>
          </p:nvSpPr>
          <p:spPr>
            <a:xfrm>
              <a:off x="6547240" y="2796785"/>
              <a:ext cx="25400" cy="1402715"/>
            </a:xfrm>
            <a:custGeom>
              <a:avLst/>
              <a:gdLst/>
              <a:ahLst/>
              <a:cxnLst/>
              <a:rect l="l" t="t" r="r" b="b"/>
              <a:pathLst>
                <a:path w="25400" h="1402714">
                  <a:moveTo>
                    <a:pt x="25292" y="0"/>
                  </a:moveTo>
                  <a:lnTo>
                    <a:pt x="0" y="0"/>
                  </a:lnTo>
                  <a:lnTo>
                    <a:pt x="0" y="1402502"/>
                  </a:lnTo>
                  <a:lnTo>
                    <a:pt x="25292" y="1402502"/>
                  </a:lnTo>
                  <a:lnTo>
                    <a:pt x="25292" y="0"/>
                  </a:lnTo>
                  <a:close/>
                </a:path>
              </a:pathLst>
            </a:custGeom>
            <a:solidFill>
              <a:srgbClr val="FF0000"/>
            </a:solidFill>
          </p:spPr>
          <p:txBody>
            <a:bodyPr wrap="square" lIns="0" tIns="0" rIns="0" bIns="0" rtlCol="0"/>
            <a:lstStyle/>
            <a:p>
              <a:endParaRPr/>
            </a:p>
          </p:txBody>
        </p:sp>
        <p:sp>
          <p:nvSpPr>
            <p:cNvPr id="518" name="object 518"/>
            <p:cNvSpPr/>
            <p:nvPr/>
          </p:nvSpPr>
          <p:spPr>
            <a:xfrm>
              <a:off x="6547240" y="2796785"/>
              <a:ext cx="25400" cy="1402715"/>
            </a:xfrm>
            <a:custGeom>
              <a:avLst/>
              <a:gdLst/>
              <a:ahLst/>
              <a:cxnLst/>
              <a:rect l="l" t="t" r="r" b="b"/>
              <a:pathLst>
                <a:path w="25400" h="1402714">
                  <a:moveTo>
                    <a:pt x="0" y="1402502"/>
                  </a:moveTo>
                  <a:lnTo>
                    <a:pt x="25292" y="1402502"/>
                  </a:lnTo>
                  <a:lnTo>
                    <a:pt x="25292" y="0"/>
                  </a:lnTo>
                  <a:lnTo>
                    <a:pt x="0" y="0"/>
                  </a:lnTo>
                  <a:lnTo>
                    <a:pt x="0" y="1402502"/>
                  </a:lnTo>
                  <a:close/>
                </a:path>
                <a:path w="25400" h="1402714">
                  <a:moveTo>
                    <a:pt x="0" y="1402502"/>
                  </a:moveTo>
                  <a:lnTo>
                    <a:pt x="25382" y="1402502"/>
                  </a:lnTo>
                </a:path>
                <a:path w="25400" h="1402714">
                  <a:moveTo>
                    <a:pt x="25382" y="1402502"/>
                  </a:moveTo>
                  <a:lnTo>
                    <a:pt x="25382" y="113"/>
                  </a:lnTo>
                </a:path>
                <a:path w="25400" h="1402714">
                  <a:moveTo>
                    <a:pt x="25382" y="113"/>
                  </a:moveTo>
                  <a:lnTo>
                    <a:pt x="0" y="113"/>
                  </a:lnTo>
                </a:path>
                <a:path w="25400" h="1402714">
                  <a:moveTo>
                    <a:pt x="0" y="113"/>
                  </a:moveTo>
                  <a:lnTo>
                    <a:pt x="0" y="1402502"/>
                  </a:lnTo>
                </a:path>
              </a:pathLst>
            </a:custGeom>
            <a:ln w="10606">
              <a:solidFill>
                <a:srgbClr val="000000"/>
              </a:solidFill>
            </a:ln>
          </p:spPr>
          <p:txBody>
            <a:bodyPr wrap="square" lIns="0" tIns="0" rIns="0" bIns="0" rtlCol="0"/>
            <a:lstStyle/>
            <a:p>
              <a:endParaRPr/>
            </a:p>
          </p:txBody>
        </p:sp>
        <p:sp>
          <p:nvSpPr>
            <p:cNvPr id="519" name="object 519"/>
            <p:cNvSpPr/>
            <p:nvPr/>
          </p:nvSpPr>
          <p:spPr>
            <a:xfrm>
              <a:off x="7122986" y="3122339"/>
              <a:ext cx="25400" cy="1076960"/>
            </a:xfrm>
            <a:custGeom>
              <a:avLst/>
              <a:gdLst/>
              <a:ahLst/>
              <a:cxnLst/>
              <a:rect l="l" t="t" r="r" b="b"/>
              <a:pathLst>
                <a:path w="25400" h="1076960">
                  <a:moveTo>
                    <a:pt x="25291" y="0"/>
                  </a:moveTo>
                  <a:lnTo>
                    <a:pt x="0" y="0"/>
                  </a:lnTo>
                  <a:lnTo>
                    <a:pt x="0" y="1076948"/>
                  </a:lnTo>
                  <a:lnTo>
                    <a:pt x="25291" y="1076948"/>
                  </a:lnTo>
                  <a:lnTo>
                    <a:pt x="25291" y="0"/>
                  </a:lnTo>
                  <a:close/>
                </a:path>
              </a:pathLst>
            </a:custGeom>
            <a:solidFill>
              <a:srgbClr val="FF0000"/>
            </a:solidFill>
          </p:spPr>
          <p:txBody>
            <a:bodyPr wrap="square" lIns="0" tIns="0" rIns="0" bIns="0" rtlCol="0"/>
            <a:lstStyle/>
            <a:p>
              <a:endParaRPr/>
            </a:p>
          </p:txBody>
        </p:sp>
        <p:sp>
          <p:nvSpPr>
            <p:cNvPr id="520" name="object 520"/>
            <p:cNvSpPr/>
            <p:nvPr/>
          </p:nvSpPr>
          <p:spPr>
            <a:xfrm>
              <a:off x="7122986" y="3122339"/>
              <a:ext cx="25400" cy="1076960"/>
            </a:xfrm>
            <a:custGeom>
              <a:avLst/>
              <a:gdLst/>
              <a:ahLst/>
              <a:cxnLst/>
              <a:rect l="l" t="t" r="r" b="b"/>
              <a:pathLst>
                <a:path w="25400" h="1076960">
                  <a:moveTo>
                    <a:pt x="0" y="1076948"/>
                  </a:moveTo>
                  <a:lnTo>
                    <a:pt x="25291" y="1076948"/>
                  </a:lnTo>
                  <a:lnTo>
                    <a:pt x="25291" y="0"/>
                  </a:lnTo>
                  <a:lnTo>
                    <a:pt x="0" y="0"/>
                  </a:lnTo>
                  <a:lnTo>
                    <a:pt x="0" y="1076948"/>
                  </a:lnTo>
                  <a:close/>
                </a:path>
                <a:path w="25400" h="1076960">
                  <a:moveTo>
                    <a:pt x="0" y="1076948"/>
                  </a:moveTo>
                  <a:lnTo>
                    <a:pt x="25268" y="1076948"/>
                  </a:lnTo>
                </a:path>
                <a:path w="25400" h="1076960">
                  <a:moveTo>
                    <a:pt x="25268" y="1076948"/>
                  </a:moveTo>
                  <a:lnTo>
                    <a:pt x="25268" y="0"/>
                  </a:lnTo>
                </a:path>
                <a:path w="25400" h="1076960">
                  <a:moveTo>
                    <a:pt x="25268" y="0"/>
                  </a:moveTo>
                  <a:lnTo>
                    <a:pt x="0" y="0"/>
                  </a:lnTo>
                </a:path>
                <a:path w="25400" h="1076960">
                  <a:moveTo>
                    <a:pt x="0" y="0"/>
                  </a:moveTo>
                  <a:lnTo>
                    <a:pt x="0" y="1076948"/>
                  </a:lnTo>
                </a:path>
              </a:pathLst>
            </a:custGeom>
            <a:ln w="10606">
              <a:solidFill>
                <a:srgbClr val="000000"/>
              </a:solidFill>
            </a:ln>
          </p:spPr>
          <p:txBody>
            <a:bodyPr wrap="square" lIns="0" tIns="0" rIns="0" bIns="0" rtlCol="0"/>
            <a:lstStyle/>
            <a:p>
              <a:endParaRPr/>
            </a:p>
          </p:txBody>
        </p:sp>
        <p:sp>
          <p:nvSpPr>
            <p:cNvPr id="521" name="object 521"/>
            <p:cNvSpPr/>
            <p:nvPr/>
          </p:nvSpPr>
          <p:spPr>
            <a:xfrm>
              <a:off x="7698505" y="3335282"/>
              <a:ext cx="26034" cy="864235"/>
            </a:xfrm>
            <a:custGeom>
              <a:avLst/>
              <a:gdLst/>
              <a:ahLst/>
              <a:cxnLst/>
              <a:rect l="l" t="t" r="r" b="b"/>
              <a:pathLst>
                <a:path w="26034" h="864235">
                  <a:moveTo>
                    <a:pt x="25563" y="0"/>
                  </a:moveTo>
                  <a:lnTo>
                    <a:pt x="0" y="0"/>
                  </a:lnTo>
                  <a:lnTo>
                    <a:pt x="0" y="864006"/>
                  </a:lnTo>
                  <a:lnTo>
                    <a:pt x="25563" y="864006"/>
                  </a:lnTo>
                  <a:lnTo>
                    <a:pt x="25563" y="0"/>
                  </a:lnTo>
                  <a:close/>
                </a:path>
              </a:pathLst>
            </a:custGeom>
            <a:solidFill>
              <a:srgbClr val="FF0000"/>
            </a:solidFill>
          </p:spPr>
          <p:txBody>
            <a:bodyPr wrap="square" lIns="0" tIns="0" rIns="0" bIns="0" rtlCol="0"/>
            <a:lstStyle/>
            <a:p>
              <a:endParaRPr/>
            </a:p>
          </p:txBody>
        </p:sp>
        <p:sp>
          <p:nvSpPr>
            <p:cNvPr id="522" name="object 522"/>
            <p:cNvSpPr/>
            <p:nvPr/>
          </p:nvSpPr>
          <p:spPr>
            <a:xfrm>
              <a:off x="7698505" y="3335282"/>
              <a:ext cx="26034" cy="864235"/>
            </a:xfrm>
            <a:custGeom>
              <a:avLst/>
              <a:gdLst/>
              <a:ahLst/>
              <a:cxnLst/>
              <a:rect l="l" t="t" r="r" b="b"/>
              <a:pathLst>
                <a:path w="26034" h="864235">
                  <a:moveTo>
                    <a:pt x="0" y="864006"/>
                  </a:moveTo>
                  <a:lnTo>
                    <a:pt x="25563" y="864006"/>
                  </a:lnTo>
                  <a:lnTo>
                    <a:pt x="25563" y="0"/>
                  </a:lnTo>
                  <a:lnTo>
                    <a:pt x="0" y="0"/>
                  </a:lnTo>
                  <a:lnTo>
                    <a:pt x="0" y="864006"/>
                  </a:lnTo>
                  <a:close/>
                </a:path>
                <a:path w="26034" h="864235">
                  <a:moveTo>
                    <a:pt x="0" y="864006"/>
                  </a:moveTo>
                  <a:lnTo>
                    <a:pt x="25495" y="864006"/>
                  </a:lnTo>
                </a:path>
                <a:path w="26034" h="864235">
                  <a:moveTo>
                    <a:pt x="25495" y="864006"/>
                  </a:moveTo>
                  <a:lnTo>
                    <a:pt x="25495" y="90"/>
                  </a:lnTo>
                </a:path>
                <a:path w="26034" h="864235">
                  <a:moveTo>
                    <a:pt x="25495" y="90"/>
                  </a:moveTo>
                  <a:lnTo>
                    <a:pt x="0" y="90"/>
                  </a:lnTo>
                </a:path>
                <a:path w="26034" h="864235">
                  <a:moveTo>
                    <a:pt x="0" y="90"/>
                  </a:moveTo>
                  <a:lnTo>
                    <a:pt x="0" y="864006"/>
                  </a:lnTo>
                </a:path>
              </a:pathLst>
            </a:custGeom>
            <a:ln w="10606">
              <a:solidFill>
                <a:srgbClr val="000000"/>
              </a:solidFill>
            </a:ln>
          </p:spPr>
          <p:txBody>
            <a:bodyPr wrap="square" lIns="0" tIns="0" rIns="0" bIns="0" rtlCol="0"/>
            <a:lstStyle/>
            <a:p>
              <a:endParaRPr/>
            </a:p>
          </p:txBody>
        </p:sp>
        <p:sp>
          <p:nvSpPr>
            <p:cNvPr id="523" name="object 523"/>
            <p:cNvSpPr/>
            <p:nvPr/>
          </p:nvSpPr>
          <p:spPr>
            <a:xfrm>
              <a:off x="8274138" y="3430738"/>
              <a:ext cx="25400" cy="768985"/>
            </a:xfrm>
            <a:custGeom>
              <a:avLst/>
              <a:gdLst/>
              <a:ahLst/>
              <a:cxnLst/>
              <a:rect l="l" t="t" r="r" b="b"/>
              <a:pathLst>
                <a:path w="25400" h="768985">
                  <a:moveTo>
                    <a:pt x="25291" y="0"/>
                  </a:moveTo>
                  <a:lnTo>
                    <a:pt x="0" y="0"/>
                  </a:lnTo>
                  <a:lnTo>
                    <a:pt x="0" y="768549"/>
                  </a:lnTo>
                  <a:lnTo>
                    <a:pt x="25291" y="768549"/>
                  </a:lnTo>
                  <a:lnTo>
                    <a:pt x="25291" y="0"/>
                  </a:lnTo>
                  <a:close/>
                </a:path>
              </a:pathLst>
            </a:custGeom>
            <a:solidFill>
              <a:srgbClr val="FF0000"/>
            </a:solidFill>
          </p:spPr>
          <p:txBody>
            <a:bodyPr wrap="square" lIns="0" tIns="0" rIns="0" bIns="0" rtlCol="0"/>
            <a:lstStyle/>
            <a:p>
              <a:endParaRPr/>
            </a:p>
          </p:txBody>
        </p:sp>
        <p:sp>
          <p:nvSpPr>
            <p:cNvPr id="524" name="object 524"/>
            <p:cNvSpPr/>
            <p:nvPr/>
          </p:nvSpPr>
          <p:spPr>
            <a:xfrm>
              <a:off x="8274138" y="3430738"/>
              <a:ext cx="25400" cy="768985"/>
            </a:xfrm>
            <a:custGeom>
              <a:avLst/>
              <a:gdLst/>
              <a:ahLst/>
              <a:cxnLst/>
              <a:rect l="l" t="t" r="r" b="b"/>
              <a:pathLst>
                <a:path w="25400" h="768985">
                  <a:moveTo>
                    <a:pt x="0" y="768549"/>
                  </a:moveTo>
                  <a:lnTo>
                    <a:pt x="25291" y="768549"/>
                  </a:lnTo>
                  <a:lnTo>
                    <a:pt x="25291" y="0"/>
                  </a:lnTo>
                  <a:lnTo>
                    <a:pt x="0" y="0"/>
                  </a:lnTo>
                  <a:lnTo>
                    <a:pt x="0" y="768549"/>
                  </a:lnTo>
                  <a:close/>
                </a:path>
                <a:path w="25400" h="768985">
                  <a:moveTo>
                    <a:pt x="0" y="768549"/>
                  </a:moveTo>
                  <a:lnTo>
                    <a:pt x="25382" y="768549"/>
                  </a:lnTo>
                </a:path>
                <a:path w="25400" h="768985">
                  <a:moveTo>
                    <a:pt x="25382" y="768549"/>
                  </a:moveTo>
                  <a:lnTo>
                    <a:pt x="25382" y="45"/>
                  </a:lnTo>
                </a:path>
                <a:path w="25400" h="768985">
                  <a:moveTo>
                    <a:pt x="25382" y="45"/>
                  </a:moveTo>
                  <a:lnTo>
                    <a:pt x="0" y="45"/>
                  </a:lnTo>
                </a:path>
                <a:path w="25400" h="768985">
                  <a:moveTo>
                    <a:pt x="0" y="45"/>
                  </a:moveTo>
                  <a:lnTo>
                    <a:pt x="0" y="768549"/>
                  </a:lnTo>
                </a:path>
              </a:pathLst>
            </a:custGeom>
            <a:ln w="10606">
              <a:solidFill>
                <a:srgbClr val="000000"/>
              </a:solidFill>
            </a:ln>
          </p:spPr>
          <p:txBody>
            <a:bodyPr wrap="square" lIns="0" tIns="0" rIns="0" bIns="0" rtlCol="0"/>
            <a:lstStyle/>
            <a:p>
              <a:endParaRPr/>
            </a:p>
          </p:txBody>
        </p:sp>
        <p:sp>
          <p:nvSpPr>
            <p:cNvPr id="525" name="object 525"/>
            <p:cNvSpPr/>
            <p:nvPr/>
          </p:nvSpPr>
          <p:spPr>
            <a:xfrm>
              <a:off x="8849884" y="2181596"/>
              <a:ext cx="26670" cy="2018030"/>
            </a:xfrm>
            <a:custGeom>
              <a:avLst/>
              <a:gdLst/>
              <a:ahLst/>
              <a:cxnLst/>
              <a:rect l="l" t="t" r="r" b="b"/>
              <a:pathLst>
                <a:path w="26670" h="2018029">
                  <a:moveTo>
                    <a:pt x="26107" y="0"/>
                  </a:moveTo>
                  <a:lnTo>
                    <a:pt x="0" y="0"/>
                  </a:lnTo>
                  <a:lnTo>
                    <a:pt x="0" y="2017691"/>
                  </a:lnTo>
                  <a:lnTo>
                    <a:pt x="26107" y="2017691"/>
                  </a:lnTo>
                  <a:lnTo>
                    <a:pt x="26107" y="0"/>
                  </a:lnTo>
                  <a:close/>
                </a:path>
              </a:pathLst>
            </a:custGeom>
            <a:solidFill>
              <a:srgbClr val="FF0000"/>
            </a:solidFill>
          </p:spPr>
          <p:txBody>
            <a:bodyPr wrap="square" lIns="0" tIns="0" rIns="0" bIns="0" rtlCol="0"/>
            <a:lstStyle/>
            <a:p>
              <a:endParaRPr/>
            </a:p>
          </p:txBody>
        </p:sp>
        <p:sp>
          <p:nvSpPr>
            <p:cNvPr id="526" name="object 526"/>
            <p:cNvSpPr/>
            <p:nvPr/>
          </p:nvSpPr>
          <p:spPr>
            <a:xfrm>
              <a:off x="8849884" y="2181596"/>
              <a:ext cx="26670" cy="2018030"/>
            </a:xfrm>
            <a:custGeom>
              <a:avLst/>
              <a:gdLst/>
              <a:ahLst/>
              <a:cxnLst/>
              <a:rect l="l" t="t" r="r" b="b"/>
              <a:pathLst>
                <a:path w="26670" h="2018029">
                  <a:moveTo>
                    <a:pt x="0" y="2017691"/>
                  </a:moveTo>
                  <a:lnTo>
                    <a:pt x="26107" y="2017691"/>
                  </a:lnTo>
                  <a:lnTo>
                    <a:pt x="26107" y="0"/>
                  </a:lnTo>
                  <a:lnTo>
                    <a:pt x="0" y="0"/>
                  </a:lnTo>
                  <a:lnTo>
                    <a:pt x="0" y="2017691"/>
                  </a:lnTo>
                  <a:close/>
                </a:path>
                <a:path w="26670" h="2018029">
                  <a:moveTo>
                    <a:pt x="0" y="2017691"/>
                  </a:moveTo>
                  <a:lnTo>
                    <a:pt x="26175" y="2017691"/>
                  </a:lnTo>
                </a:path>
                <a:path w="26670" h="2018029">
                  <a:moveTo>
                    <a:pt x="26175" y="2017691"/>
                  </a:moveTo>
                  <a:lnTo>
                    <a:pt x="26175" y="113"/>
                  </a:lnTo>
                </a:path>
                <a:path w="26670" h="2018029">
                  <a:moveTo>
                    <a:pt x="26175" y="113"/>
                  </a:moveTo>
                  <a:lnTo>
                    <a:pt x="0" y="113"/>
                  </a:lnTo>
                </a:path>
                <a:path w="26670" h="2018029">
                  <a:moveTo>
                    <a:pt x="0" y="113"/>
                  </a:moveTo>
                  <a:lnTo>
                    <a:pt x="0" y="2017691"/>
                  </a:lnTo>
                </a:path>
              </a:pathLst>
            </a:custGeom>
            <a:ln w="10606">
              <a:solidFill>
                <a:srgbClr val="000000"/>
              </a:solidFill>
            </a:ln>
          </p:spPr>
          <p:txBody>
            <a:bodyPr wrap="square" lIns="0" tIns="0" rIns="0" bIns="0" rtlCol="0"/>
            <a:lstStyle/>
            <a:p>
              <a:endParaRPr/>
            </a:p>
          </p:txBody>
        </p:sp>
        <p:sp>
          <p:nvSpPr>
            <p:cNvPr id="527" name="object 527"/>
            <p:cNvSpPr/>
            <p:nvPr/>
          </p:nvSpPr>
          <p:spPr>
            <a:xfrm>
              <a:off x="9425630" y="969803"/>
              <a:ext cx="26670" cy="3229610"/>
            </a:xfrm>
            <a:custGeom>
              <a:avLst/>
              <a:gdLst/>
              <a:ahLst/>
              <a:cxnLst/>
              <a:rect l="l" t="t" r="r" b="b"/>
              <a:pathLst>
                <a:path w="26670" h="3229610">
                  <a:moveTo>
                    <a:pt x="26107" y="0"/>
                  </a:moveTo>
                  <a:lnTo>
                    <a:pt x="0" y="0"/>
                  </a:lnTo>
                  <a:lnTo>
                    <a:pt x="0" y="3229484"/>
                  </a:lnTo>
                  <a:lnTo>
                    <a:pt x="26107" y="3229484"/>
                  </a:lnTo>
                  <a:lnTo>
                    <a:pt x="26107" y="0"/>
                  </a:lnTo>
                  <a:close/>
                </a:path>
              </a:pathLst>
            </a:custGeom>
            <a:solidFill>
              <a:srgbClr val="FF0000"/>
            </a:solidFill>
          </p:spPr>
          <p:txBody>
            <a:bodyPr wrap="square" lIns="0" tIns="0" rIns="0" bIns="0" rtlCol="0"/>
            <a:lstStyle/>
            <a:p>
              <a:endParaRPr/>
            </a:p>
          </p:txBody>
        </p:sp>
        <p:sp>
          <p:nvSpPr>
            <p:cNvPr id="528" name="object 528"/>
            <p:cNvSpPr/>
            <p:nvPr/>
          </p:nvSpPr>
          <p:spPr>
            <a:xfrm>
              <a:off x="9425630" y="969803"/>
              <a:ext cx="26670" cy="3229610"/>
            </a:xfrm>
            <a:custGeom>
              <a:avLst/>
              <a:gdLst/>
              <a:ahLst/>
              <a:cxnLst/>
              <a:rect l="l" t="t" r="r" b="b"/>
              <a:pathLst>
                <a:path w="26670" h="3229610">
                  <a:moveTo>
                    <a:pt x="0" y="3229484"/>
                  </a:moveTo>
                  <a:lnTo>
                    <a:pt x="26107" y="3229484"/>
                  </a:lnTo>
                  <a:lnTo>
                    <a:pt x="26107" y="0"/>
                  </a:lnTo>
                  <a:lnTo>
                    <a:pt x="0" y="0"/>
                  </a:lnTo>
                  <a:lnTo>
                    <a:pt x="0" y="3229484"/>
                  </a:lnTo>
                  <a:close/>
                </a:path>
                <a:path w="26670" h="3229610">
                  <a:moveTo>
                    <a:pt x="0" y="3229484"/>
                  </a:moveTo>
                  <a:lnTo>
                    <a:pt x="26062" y="3229484"/>
                  </a:lnTo>
                </a:path>
                <a:path w="26670" h="3229610">
                  <a:moveTo>
                    <a:pt x="26062" y="3229484"/>
                  </a:moveTo>
                  <a:lnTo>
                    <a:pt x="26062" y="0"/>
                  </a:lnTo>
                </a:path>
                <a:path w="26670" h="3229610">
                  <a:moveTo>
                    <a:pt x="26062" y="0"/>
                  </a:moveTo>
                  <a:lnTo>
                    <a:pt x="0" y="0"/>
                  </a:lnTo>
                </a:path>
                <a:path w="26670" h="3229610">
                  <a:moveTo>
                    <a:pt x="0" y="0"/>
                  </a:moveTo>
                  <a:lnTo>
                    <a:pt x="0" y="3229484"/>
                  </a:lnTo>
                </a:path>
              </a:pathLst>
            </a:custGeom>
            <a:ln w="10606">
              <a:solidFill>
                <a:srgbClr val="000000"/>
              </a:solidFill>
            </a:ln>
          </p:spPr>
          <p:txBody>
            <a:bodyPr wrap="square" lIns="0" tIns="0" rIns="0" bIns="0" rtlCol="0"/>
            <a:lstStyle/>
            <a:p>
              <a:endParaRPr/>
            </a:p>
          </p:txBody>
        </p:sp>
        <p:sp>
          <p:nvSpPr>
            <p:cNvPr id="529" name="object 529"/>
            <p:cNvSpPr/>
            <p:nvPr/>
          </p:nvSpPr>
          <p:spPr>
            <a:xfrm>
              <a:off x="10001943" y="2959959"/>
              <a:ext cx="26034" cy="1239520"/>
            </a:xfrm>
            <a:custGeom>
              <a:avLst/>
              <a:gdLst/>
              <a:ahLst/>
              <a:cxnLst/>
              <a:rect l="l" t="t" r="r" b="b"/>
              <a:pathLst>
                <a:path w="26034" h="1239520">
                  <a:moveTo>
                    <a:pt x="25563" y="0"/>
                  </a:moveTo>
                  <a:lnTo>
                    <a:pt x="0" y="0"/>
                  </a:lnTo>
                  <a:lnTo>
                    <a:pt x="0" y="1239328"/>
                  </a:lnTo>
                  <a:lnTo>
                    <a:pt x="25563" y="1239328"/>
                  </a:lnTo>
                  <a:lnTo>
                    <a:pt x="25563" y="0"/>
                  </a:lnTo>
                  <a:close/>
                </a:path>
              </a:pathLst>
            </a:custGeom>
            <a:solidFill>
              <a:srgbClr val="FF0000"/>
            </a:solidFill>
          </p:spPr>
          <p:txBody>
            <a:bodyPr wrap="square" lIns="0" tIns="0" rIns="0" bIns="0" rtlCol="0"/>
            <a:lstStyle/>
            <a:p>
              <a:endParaRPr/>
            </a:p>
          </p:txBody>
        </p:sp>
        <p:sp>
          <p:nvSpPr>
            <p:cNvPr id="530" name="object 530"/>
            <p:cNvSpPr/>
            <p:nvPr/>
          </p:nvSpPr>
          <p:spPr>
            <a:xfrm>
              <a:off x="10001943" y="2959959"/>
              <a:ext cx="26034" cy="1239520"/>
            </a:xfrm>
            <a:custGeom>
              <a:avLst/>
              <a:gdLst/>
              <a:ahLst/>
              <a:cxnLst/>
              <a:rect l="l" t="t" r="r" b="b"/>
              <a:pathLst>
                <a:path w="26034" h="1239520">
                  <a:moveTo>
                    <a:pt x="0" y="1239328"/>
                  </a:moveTo>
                  <a:lnTo>
                    <a:pt x="25563" y="1239328"/>
                  </a:lnTo>
                  <a:lnTo>
                    <a:pt x="25563" y="0"/>
                  </a:lnTo>
                  <a:lnTo>
                    <a:pt x="0" y="0"/>
                  </a:lnTo>
                  <a:lnTo>
                    <a:pt x="0" y="1239328"/>
                  </a:lnTo>
                  <a:close/>
                </a:path>
                <a:path w="26034" h="1239520">
                  <a:moveTo>
                    <a:pt x="0" y="1239328"/>
                  </a:moveTo>
                  <a:lnTo>
                    <a:pt x="25495" y="1239328"/>
                  </a:lnTo>
                </a:path>
                <a:path w="26034" h="1239520">
                  <a:moveTo>
                    <a:pt x="25495" y="1239328"/>
                  </a:moveTo>
                  <a:lnTo>
                    <a:pt x="25495" y="113"/>
                  </a:lnTo>
                </a:path>
                <a:path w="26034" h="1239520">
                  <a:moveTo>
                    <a:pt x="25495" y="113"/>
                  </a:moveTo>
                  <a:lnTo>
                    <a:pt x="0" y="113"/>
                  </a:lnTo>
                </a:path>
                <a:path w="26034" h="1239520">
                  <a:moveTo>
                    <a:pt x="0" y="113"/>
                  </a:moveTo>
                  <a:lnTo>
                    <a:pt x="0" y="1239328"/>
                  </a:lnTo>
                </a:path>
              </a:pathLst>
            </a:custGeom>
            <a:ln w="10606">
              <a:solidFill>
                <a:srgbClr val="000000"/>
              </a:solidFill>
            </a:ln>
          </p:spPr>
          <p:txBody>
            <a:bodyPr wrap="square" lIns="0" tIns="0" rIns="0" bIns="0" rtlCol="0"/>
            <a:lstStyle/>
            <a:p>
              <a:endParaRPr/>
            </a:p>
          </p:txBody>
        </p:sp>
        <p:sp>
          <p:nvSpPr>
            <p:cNvPr id="531" name="object 531"/>
            <p:cNvSpPr/>
            <p:nvPr/>
          </p:nvSpPr>
          <p:spPr>
            <a:xfrm>
              <a:off x="10577575" y="3611862"/>
              <a:ext cx="25400" cy="588010"/>
            </a:xfrm>
            <a:custGeom>
              <a:avLst/>
              <a:gdLst/>
              <a:ahLst/>
              <a:cxnLst/>
              <a:rect l="l" t="t" r="r" b="b"/>
              <a:pathLst>
                <a:path w="25400" h="588010">
                  <a:moveTo>
                    <a:pt x="25291" y="0"/>
                  </a:moveTo>
                  <a:lnTo>
                    <a:pt x="0" y="0"/>
                  </a:lnTo>
                  <a:lnTo>
                    <a:pt x="0" y="587426"/>
                  </a:lnTo>
                  <a:lnTo>
                    <a:pt x="25291" y="587426"/>
                  </a:lnTo>
                  <a:lnTo>
                    <a:pt x="25291" y="0"/>
                  </a:lnTo>
                  <a:close/>
                </a:path>
              </a:pathLst>
            </a:custGeom>
            <a:solidFill>
              <a:srgbClr val="FF0000"/>
            </a:solidFill>
          </p:spPr>
          <p:txBody>
            <a:bodyPr wrap="square" lIns="0" tIns="0" rIns="0" bIns="0" rtlCol="0"/>
            <a:lstStyle/>
            <a:p>
              <a:endParaRPr/>
            </a:p>
          </p:txBody>
        </p:sp>
        <p:sp>
          <p:nvSpPr>
            <p:cNvPr id="532" name="object 532"/>
            <p:cNvSpPr/>
            <p:nvPr/>
          </p:nvSpPr>
          <p:spPr>
            <a:xfrm>
              <a:off x="10577575" y="3611862"/>
              <a:ext cx="25400" cy="588010"/>
            </a:xfrm>
            <a:custGeom>
              <a:avLst/>
              <a:gdLst/>
              <a:ahLst/>
              <a:cxnLst/>
              <a:rect l="l" t="t" r="r" b="b"/>
              <a:pathLst>
                <a:path w="25400" h="588010">
                  <a:moveTo>
                    <a:pt x="0" y="587426"/>
                  </a:moveTo>
                  <a:lnTo>
                    <a:pt x="25291" y="587426"/>
                  </a:lnTo>
                  <a:lnTo>
                    <a:pt x="25291" y="0"/>
                  </a:lnTo>
                  <a:lnTo>
                    <a:pt x="0" y="0"/>
                  </a:lnTo>
                  <a:lnTo>
                    <a:pt x="0" y="587426"/>
                  </a:lnTo>
                  <a:close/>
                </a:path>
                <a:path w="25400" h="588010">
                  <a:moveTo>
                    <a:pt x="0" y="587426"/>
                  </a:moveTo>
                  <a:lnTo>
                    <a:pt x="25382" y="587426"/>
                  </a:lnTo>
                </a:path>
                <a:path w="25400" h="588010">
                  <a:moveTo>
                    <a:pt x="25382" y="587426"/>
                  </a:moveTo>
                  <a:lnTo>
                    <a:pt x="25382" y="0"/>
                  </a:lnTo>
                </a:path>
                <a:path w="25400" h="588010">
                  <a:moveTo>
                    <a:pt x="25382" y="0"/>
                  </a:moveTo>
                  <a:lnTo>
                    <a:pt x="0" y="0"/>
                  </a:lnTo>
                </a:path>
                <a:path w="25400" h="588010">
                  <a:moveTo>
                    <a:pt x="0" y="0"/>
                  </a:moveTo>
                  <a:lnTo>
                    <a:pt x="0" y="587426"/>
                  </a:lnTo>
                </a:path>
              </a:pathLst>
            </a:custGeom>
            <a:ln w="10606">
              <a:solidFill>
                <a:srgbClr val="000000"/>
              </a:solidFill>
            </a:ln>
          </p:spPr>
          <p:txBody>
            <a:bodyPr wrap="square" lIns="0" tIns="0" rIns="0" bIns="0" rtlCol="0"/>
            <a:lstStyle/>
            <a:p>
              <a:endParaRPr/>
            </a:p>
          </p:txBody>
        </p:sp>
        <p:sp>
          <p:nvSpPr>
            <p:cNvPr id="533" name="object 533"/>
            <p:cNvSpPr/>
            <p:nvPr/>
          </p:nvSpPr>
          <p:spPr>
            <a:xfrm>
              <a:off x="11153321" y="3673052"/>
              <a:ext cx="25400" cy="526415"/>
            </a:xfrm>
            <a:custGeom>
              <a:avLst/>
              <a:gdLst/>
              <a:ahLst/>
              <a:cxnLst/>
              <a:rect l="l" t="t" r="r" b="b"/>
              <a:pathLst>
                <a:path w="25400" h="526414">
                  <a:moveTo>
                    <a:pt x="25291" y="0"/>
                  </a:moveTo>
                  <a:lnTo>
                    <a:pt x="0" y="0"/>
                  </a:lnTo>
                  <a:lnTo>
                    <a:pt x="0" y="526236"/>
                  </a:lnTo>
                  <a:lnTo>
                    <a:pt x="25291" y="526236"/>
                  </a:lnTo>
                  <a:lnTo>
                    <a:pt x="25291" y="0"/>
                  </a:lnTo>
                  <a:close/>
                </a:path>
              </a:pathLst>
            </a:custGeom>
            <a:solidFill>
              <a:srgbClr val="FF0000"/>
            </a:solidFill>
          </p:spPr>
          <p:txBody>
            <a:bodyPr wrap="square" lIns="0" tIns="0" rIns="0" bIns="0" rtlCol="0"/>
            <a:lstStyle/>
            <a:p>
              <a:endParaRPr/>
            </a:p>
          </p:txBody>
        </p:sp>
        <p:sp>
          <p:nvSpPr>
            <p:cNvPr id="534" name="object 534"/>
            <p:cNvSpPr/>
            <p:nvPr/>
          </p:nvSpPr>
          <p:spPr>
            <a:xfrm>
              <a:off x="1187374" y="3673052"/>
              <a:ext cx="10363835" cy="526415"/>
            </a:xfrm>
            <a:custGeom>
              <a:avLst/>
              <a:gdLst/>
              <a:ahLst/>
              <a:cxnLst/>
              <a:rect l="l" t="t" r="r" b="b"/>
              <a:pathLst>
                <a:path w="10363835" h="526414">
                  <a:moveTo>
                    <a:pt x="9965947" y="526236"/>
                  </a:moveTo>
                  <a:lnTo>
                    <a:pt x="9991238" y="526236"/>
                  </a:lnTo>
                  <a:lnTo>
                    <a:pt x="9991238" y="0"/>
                  </a:lnTo>
                  <a:lnTo>
                    <a:pt x="9965947" y="0"/>
                  </a:lnTo>
                  <a:lnTo>
                    <a:pt x="9965947" y="526236"/>
                  </a:lnTo>
                  <a:close/>
                </a:path>
                <a:path w="10363835" h="526414">
                  <a:moveTo>
                    <a:pt x="9965947" y="526236"/>
                  </a:moveTo>
                  <a:lnTo>
                    <a:pt x="9991216" y="526236"/>
                  </a:lnTo>
                </a:path>
                <a:path w="10363835" h="526414">
                  <a:moveTo>
                    <a:pt x="9991216" y="526236"/>
                  </a:moveTo>
                  <a:lnTo>
                    <a:pt x="9991216" y="0"/>
                  </a:lnTo>
                </a:path>
                <a:path w="10363835" h="526414">
                  <a:moveTo>
                    <a:pt x="9991216" y="0"/>
                  </a:moveTo>
                  <a:lnTo>
                    <a:pt x="9965947" y="0"/>
                  </a:lnTo>
                </a:path>
                <a:path w="10363835" h="526414">
                  <a:moveTo>
                    <a:pt x="9965947" y="0"/>
                  </a:moveTo>
                  <a:lnTo>
                    <a:pt x="9965947" y="526236"/>
                  </a:lnTo>
                </a:path>
                <a:path w="10363835" h="526414">
                  <a:moveTo>
                    <a:pt x="0" y="526235"/>
                  </a:moveTo>
                  <a:lnTo>
                    <a:pt x="10363337" y="526236"/>
                  </a:lnTo>
                </a:path>
              </a:pathLst>
            </a:custGeom>
            <a:ln w="10606">
              <a:solidFill>
                <a:srgbClr val="000000"/>
              </a:solidFill>
            </a:ln>
          </p:spPr>
          <p:txBody>
            <a:bodyPr wrap="square" lIns="0" tIns="0" rIns="0" bIns="0" rtlCol="0"/>
            <a:lstStyle/>
            <a:p>
              <a:endParaRPr/>
            </a:p>
          </p:txBody>
        </p:sp>
        <p:sp>
          <p:nvSpPr>
            <p:cNvPr id="535" name="object 535"/>
            <p:cNvSpPr/>
            <p:nvPr/>
          </p:nvSpPr>
          <p:spPr>
            <a:xfrm>
              <a:off x="1329469" y="3895716"/>
              <a:ext cx="1270" cy="0"/>
            </a:xfrm>
            <a:custGeom>
              <a:avLst/>
              <a:gdLst/>
              <a:ahLst/>
              <a:cxnLst/>
              <a:rect l="l" t="t" r="r" b="b"/>
              <a:pathLst>
                <a:path w="1269">
                  <a:moveTo>
                    <a:pt x="0" y="0"/>
                  </a:moveTo>
                  <a:lnTo>
                    <a:pt x="815" y="0"/>
                  </a:lnTo>
                </a:path>
              </a:pathLst>
            </a:custGeom>
            <a:ln w="3175">
              <a:solidFill>
                <a:srgbClr val="000000"/>
              </a:solidFill>
            </a:ln>
          </p:spPr>
          <p:txBody>
            <a:bodyPr wrap="square" lIns="0" tIns="0" rIns="0" bIns="0" rtlCol="0"/>
            <a:lstStyle/>
            <a:p>
              <a:endParaRPr/>
            </a:p>
          </p:txBody>
        </p:sp>
        <p:sp>
          <p:nvSpPr>
            <p:cNvPr id="536" name="object 536"/>
            <p:cNvSpPr/>
            <p:nvPr/>
          </p:nvSpPr>
          <p:spPr>
            <a:xfrm>
              <a:off x="1218377" y="3895036"/>
              <a:ext cx="110489" cy="1270"/>
            </a:xfrm>
            <a:custGeom>
              <a:avLst/>
              <a:gdLst/>
              <a:ahLst/>
              <a:cxnLst/>
              <a:rect l="l" t="t" r="r" b="b"/>
              <a:pathLst>
                <a:path w="110490" h="1270">
                  <a:moveTo>
                    <a:pt x="-23252" y="396"/>
                  </a:moveTo>
                  <a:lnTo>
                    <a:pt x="133664" y="396"/>
                  </a:lnTo>
                </a:path>
              </a:pathLst>
            </a:custGeom>
            <a:ln w="47297">
              <a:solidFill>
                <a:srgbClr val="FF0000"/>
              </a:solidFill>
            </a:ln>
          </p:spPr>
          <p:txBody>
            <a:bodyPr wrap="square" lIns="0" tIns="0" rIns="0" bIns="0" rtlCol="0"/>
            <a:lstStyle/>
            <a:p>
              <a:endParaRPr/>
            </a:p>
          </p:txBody>
        </p:sp>
        <p:sp>
          <p:nvSpPr>
            <p:cNvPr id="537" name="object 537"/>
            <p:cNvSpPr/>
            <p:nvPr/>
          </p:nvSpPr>
          <p:spPr>
            <a:xfrm>
              <a:off x="1523371" y="3895716"/>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538" name="object 538"/>
            <p:cNvSpPr/>
            <p:nvPr/>
          </p:nvSpPr>
          <p:spPr>
            <a:xfrm>
              <a:off x="1412279" y="3895036"/>
              <a:ext cx="110489" cy="0"/>
            </a:xfrm>
            <a:custGeom>
              <a:avLst/>
              <a:gdLst/>
              <a:ahLst/>
              <a:cxnLst/>
              <a:rect l="l" t="t" r="r" b="b"/>
              <a:pathLst>
                <a:path w="110490">
                  <a:moveTo>
                    <a:pt x="0" y="0"/>
                  </a:moveTo>
                  <a:lnTo>
                    <a:pt x="110412" y="0"/>
                  </a:lnTo>
                </a:path>
              </a:pathLst>
            </a:custGeom>
            <a:ln w="46504">
              <a:solidFill>
                <a:srgbClr val="FF0000"/>
              </a:solidFill>
            </a:ln>
          </p:spPr>
          <p:txBody>
            <a:bodyPr wrap="square" lIns="0" tIns="0" rIns="0" bIns="0" rtlCol="0"/>
            <a:lstStyle/>
            <a:p>
              <a:endParaRPr/>
            </a:p>
          </p:txBody>
        </p:sp>
        <p:sp>
          <p:nvSpPr>
            <p:cNvPr id="539" name="object 539"/>
            <p:cNvSpPr/>
            <p:nvPr/>
          </p:nvSpPr>
          <p:spPr>
            <a:xfrm>
              <a:off x="1717024" y="3895716"/>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540" name="object 540"/>
            <p:cNvSpPr/>
            <p:nvPr/>
          </p:nvSpPr>
          <p:spPr>
            <a:xfrm>
              <a:off x="1605864" y="3895036"/>
              <a:ext cx="110489" cy="0"/>
            </a:xfrm>
            <a:custGeom>
              <a:avLst/>
              <a:gdLst/>
              <a:ahLst/>
              <a:cxnLst/>
              <a:rect l="l" t="t" r="r" b="b"/>
              <a:pathLst>
                <a:path w="110489">
                  <a:moveTo>
                    <a:pt x="0" y="0"/>
                  </a:moveTo>
                  <a:lnTo>
                    <a:pt x="110480" y="0"/>
                  </a:lnTo>
                </a:path>
              </a:pathLst>
            </a:custGeom>
            <a:ln w="46504">
              <a:solidFill>
                <a:srgbClr val="FF0000"/>
              </a:solidFill>
            </a:ln>
          </p:spPr>
          <p:txBody>
            <a:bodyPr wrap="square" lIns="0" tIns="0" rIns="0" bIns="0" rtlCol="0"/>
            <a:lstStyle/>
            <a:p>
              <a:endParaRPr/>
            </a:p>
          </p:txBody>
        </p:sp>
        <p:sp>
          <p:nvSpPr>
            <p:cNvPr id="541" name="object 541"/>
            <p:cNvSpPr/>
            <p:nvPr/>
          </p:nvSpPr>
          <p:spPr>
            <a:xfrm>
              <a:off x="1910904" y="3894923"/>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542" name="object 542"/>
            <p:cNvSpPr/>
            <p:nvPr/>
          </p:nvSpPr>
          <p:spPr>
            <a:xfrm>
              <a:off x="1799856" y="3894243"/>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43" name="object 543"/>
            <p:cNvSpPr/>
            <p:nvPr/>
          </p:nvSpPr>
          <p:spPr>
            <a:xfrm>
              <a:off x="2104783" y="3894923"/>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544" name="object 544"/>
            <p:cNvSpPr/>
            <p:nvPr/>
          </p:nvSpPr>
          <p:spPr>
            <a:xfrm>
              <a:off x="1993736" y="3894243"/>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45" name="object 545"/>
            <p:cNvSpPr/>
            <p:nvPr/>
          </p:nvSpPr>
          <p:spPr>
            <a:xfrm>
              <a:off x="2298436" y="3894016"/>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546" name="object 546"/>
            <p:cNvSpPr/>
            <p:nvPr/>
          </p:nvSpPr>
          <p:spPr>
            <a:xfrm>
              <a:off x="2187389" y="3893336"/>
              <a:ext cx="110489" cy="1270"/>
            </a:xfrm>
            <a:custGeom>
              <a:avLst/>
              <a:gdLst/>
              <a:ahLst/>
              <a:cxnLst/>
              <a:rect l="l" t="t" r="r" b="b"/>
              <a:pathLst>
                <a:path w="110489" h="1270">
                  <a:moveTo>
                    <a:pt x="-23252" y="453"/>
                  </a:moveTo>
                  <a:lnTo>
                    <a:pt x="133619" y="453"/>
                  </a:lnTo>
                </a:path>
              </a:pathLst>
            </a:custGeom>
            <a:ln w="47411">
              <a:solidFill>
                <a:srgbClr val="FF0000"/>
              </a:solidFill>
            </a:ln>
          </p:spPr>
          <p:txBody>
            <a:bodyPr wrap="square" lIns="0" tIns="0" rIns="0" bIns="0" rtlCol="0"/>
            <a:lstStyle/>
            <a:p>
              <a:endParaRPr/>
            </a:p>
          </p:txBody>
        </p:sp>
        <p:sp>
          <p:nvSpPr>
            <p:cNvPr id="547" name="object 547"/>
            <p:cNvSpPr/>
            <p:nvPr/>
          </p:nvSpPr>
          <p:spPr>
            <a:xfrm>
              <a:off x="2492315" y="3894016"/>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548" name="object 548"/>
            <p:cNvSpPr/>
            <p:nvPr/>
          </p:nvSpPr>
          <p:spPr>
            <a:xfrm>
              <a:off x="2381268" y="3893336"/>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49" name="object 549"/>
            <p:cNvSpPr/>
            <p:nvPr/>
          </p:nvSpPr>
          <p:spPr>
            <a:xfrm>
              <a:off x="2685968" y="3894016"/>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550" name="object 550"/>
            <p:cNvSpPr/>
            <p:nvPr/>
          </p:nvSpPr>
          <p:spPr>
            <a:xfrm>
              <a:off x="2574921" y="3893336"/>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51" name="object 551"/>
            <p:cNvSpPr/>
            <p:nvPr/>
          </p:nvSpPr>
          <p:spPr>
            <a:xfrm>
              <a:off x="2879847" y="3893223"/>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552" name="object 552"/>
            <p:cNvSpPr/>
            <p:nvPr/>
          </p:nvSpPr>
          <p:spPr>
            <a:xfrm>
              <a:off x="2768800" y="3892543"/>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53" name="object 553"/>
            <p:cNvSpPr/>
            <p:nvPr/>
          </p:nvSpPr>
          <p:spPr>
            <a:xfrm>
              <a:off x="3073500" y="3893223"/>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554" name="object 554"/>
            <p:cNvSpPr/>
            <p:nvPr/>
          </p:nvSpPr>
          <p:spPr>
            <a:xfrm>
              <a:off x="2962680" y="3892543"/>
              <a:ext cx="110489" cy="0"/>
            </a:xfrm>
            <a:custGeom>
              <a:avLst/>
              <a:gdLst/>
              <a:ahLst/>
              <a:cxnLst/>
              <a:rect l="l" t="t" r="r" b="b"/>
              <a:pathLst>
                <a:path w="110489">
                  <a:moveTo>
                    <a:pt x="0" y="0"/>
                  </a:moveTo>
                  <a:lnTo>
                    <a:pt x="110140" y="0"/>
                  </a:lnTo>
                </a:path>
              </a:pathLst>
            </a:custGeom>
            <a:ln w="46504">
              <a:solidFill>
                <a:srgbClr val="FF0000"/>
              </a:solidFill>
            </a:ln>
          </p:spPr>
          <p:txBody>
            <a:bodyPr wrap="square" lIns="0" tIns="0" rIns="0" bIns="0" rtlCol="0"/>
            <a:lstStyle/>
            <a:p>
              <a:endParaRPr/>
            </a:p>
          </p:txBody>
        </p:sp>
        <p:sp>
          <p:nvSpPr>
            <p:cNvPr id="555" name="object 555"/>
            <p:cNvSpPr/>
            <p:nvPr/>
          </p:nvSpPr>
          <p:spPr>
            <a:xfrm>
              <a:off x="3267380" y="3892430"/>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56" name="object 556"/>
            <p:cNvSpPr/>
            <p:nvPr/>
          </p:nvSpPr>
          <p:spPr>
            <a:xfrm>
              <a:off x="3156333" y="3891750"/>
              <a:ext cx="110489" cy="1270"/>
            </a:xfrm>
            <a:custGeom>
              <a:avLst/>
              <a:gdLst/>
              <a:ahLst/>
              <a:cxnLst/>
              <a:rect l="l" t="t" r="r" b="b"/>
              <a:pathLst>
                <a:path w="110489" h="1270">
                  <a:moveTo>
                    <a:pt x="-23252" y="396"/>
                  </a:moveTo>
                  <a:lnTo>
                    <a:pt x="133619" y="396"/>
                  </a:lnTo>
                </a:path>
              </a:pathLst>
            </a:custGeom>
            <a:ln w="47297">
              <a:solidFill>
                <a:srgbClr val="FF0000"/>
              </a:solidFill>
            </a:ln>
          </p:spPr>
          <p:txBody>
            <a:bodyPr wrap="square" lIns="0" tIns="0" rIns="0" bIns="0" rtlCol="0"/>
            <a:lstStyle/>
            <a:p>
              <a:endParaRPr/>
            </a:p>
          </p:txBody>
        </p:sp>
        <p:sp>
          <p:nvSpPr>
            <p:cNvPr id="557" name="object 557"/>
            <p:cNvSpPr/>
            <p:nvPr/>
          </p:nvSpPr>
          <p:spPr>
            <a:xfrm>
              <a:off x="3461259" y="3892430"/>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558" name="object 558"/>
            <p:cNvSpPr/>
            <p:nvPr/>
          </p:nvSpPr>
          <p:spPr>
            <a:xfrm>
              <a:off x="3350212" y="3891750"/>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59" name="object 559"/>
            <p:cNvSpPr/>
            <p:nvPr/>
          </p:nvSpPr>
          <p:spPr>
            <a:xfrm>
              <a:off x="3654912" y="3892430"/>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60" name="object 560"/>
            <p:cNvSpPr/>
            <p:nvPr/>
          </p:nvSpPr>
          <p:spPr>
            <a:xfrm>
              <a:off x="3543865" y="3891750"/>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61" name="object 561"/>
            <p:cNvSpPr/>
            <p:nvPr/>
          </p:nvSpPr>
          <p:spPr>
            <a:xfrm>
              <a:off x="3848791" y="3891637"/>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562" name="object 562"/>
            <p:cNvSpPr/>
            <p:nvPr/>
          </p:nvSpPr>
          <p:spPr>
            <a:xfrm>
              <a:off x="3737744" y="3890957"/>
              <a:ext cx="110489" cy="1270"/>
            </a:xfrm>
            <a:custGeom>
              <a:avLst/>
              <a:gdLst/>
              <a:ahLst/>
              <a:cxnLst/>
              <a:rect l="l" t="t" r="r" b="b"/>
              <a:pathLst>
                <a:path w="110489" h="1270">
                  <a:moveTo>
                    <a:pt x="-23252" y="396"/>
                  </a:moveTo>
                  <a:lnTo>
                    <a:pt x="133619" y="396"/>
                  </a:lnTo>
                </a:path>
              </a:pathLst>
            </a:custGeom>
            <a:ln w="47297">
              <a:solidFill>
                <a:srgbClr val="FF0000"/>
              </a:solidFill>
            </a:ln>
          </p:spPr>
          <p:txBody>
            <a:bodyPr wrap="square" lIns="0" tIns="0" rIns="0" bIns="0" rtlCol="0"/>
            <a:lstStyle/>
            <a:p>
              <a:endParaRPr/>
            </a:p>
          </p:txBody>
        </p:sp>
        <p:sp>
          <p:nvSpPr>
            <p:cNvPr id="563" name="object 563"/>
            <p:cNvSpPr/>
            <p:nvPr/>
          </p:nvSpPr>
          <p:spPr>
            <a:xfrm>
              <a:off x="4042444" y="3891637"/>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64" name="object 564"/>
            <p:cNvSpPr/>
            <p:nvPr/>
          </p:nvSpPr>
          <p:spPr>
            <a:xfrm>
              <a:off x="3931624" y="3890957"/>
              <a:ext cx="110489" cy="0"/>
            </a:xfrm>
            <a:custGeom>
              <a:avLst/>
              <a:gdLst/>
              <a:ahLst/>
              <a:cxnLst/>
              <a:rect l="l" t="t" r="r" b="b"/>
              <a:pathLst>
                <a:path w="110489">
                  <a:moveTo>
                    <a:pt x="0" y="0"/>
                  </a:moveTo>
                  <a:lnTo>
                    <a:pt x="110140" y="0"/>
                  </a:lnTo>
                </a:path>
              </a:pathLst>
            </a:custGeom>
            <a:ln w="46504">
              <a:solidFill>
                <a:srgbClr val="FF0000"/>
              </a:solidFill>
            </a:ln>
          </p:spPr>
          <p:txBody>
            <a:bodyPr wrap="square" lIns="0" tIns="0" rIns="0" bIns="0" rtlCol="0"/>
            <a:lstStyle/>
            <a:p>
              <a:endParaRPr/>
            </a:p>
          </p:txBody>
        </p:sp>
        <p:sp>
          <p:nvSpPr>
            <p:cNvPr id="565" name="object 565"/>
            <p:cNvSpPr/>
            <p:nvPr/>
          </p:nvSpPr>
          <p:spPr>
            <a:xfrm>
              <a:off x="4236324" y="3891637"/>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566" name="object 566"/>
            <p:cNvSpPr/>
            <p:nvPr/>
          </p:nvSpPr>
          <p:spPr>
            <a:xfrm>
              <a:off x="4125276" y="3890957"/>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67" name="object 567"/>
            <p:cNvSpPr/>
            <p:nvPr/>
          </p:nvSpPr>
          <p:spPr>
            <a:xfrm>
              <a:off x="4430316" y="389084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68" name="object 568"/>
            <p:cNvSpPr/>
            <p:nvPr/>
          </p:nvSpPr>
          <p:spPr>
            <a:xfrm>
              <a:off x="4319156" y="3890164"/>
              <a:ext cx="110489" cy="0"/>
            </a:xfrm>
            <a:custGeom>
              <a:avLst/>
              <a:gdLst/>
              <a:ahLst/>
              <a:cxnLst/>
              <a:rect l="l" t="t" r="r" b="b"/>
              <a:pathLst>
                <a:path w="110489">
                  <a:moveTo>
                    <a:pt x="0" y="0"/>
                  </a:moveTo>
                  <a:lnTo>
                    <a:pt x="110480" y="0"/>
                  </a:lnTo>
                </a:path>
              </a:pathLst>
            </a:custGeom>
            <a:ln w="46504">
              <a:solidFill>
                <a:srgbClr val="FF0000"/>
              </a:solidFill>
            </a:ln>
          </p:spPr>
          <p:txBody>
            <a:bodyPr wrap="square" lIns="0" tIns="0" rIns="0" bIns="0" rtlCol="0"/>
            <a:lstStyle/>
            <a:p>
              <a:endParaRPr/>
            </a:p>
          </p:txBody>
        </p:sp>
        <p:sp>
          <p:nvSpPr>
            <p:cNvPr id="569" name="object 569"/>
            <p:cNvSpPr/>
            <p:nvPr/>
          </p:nvSpPr>
          <p:spPr>
            <a:xfrm>
              <a:off x="4623856" y="3890844"/>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570" name="object 570"/>
            <p:cNvSpPr/>
            <p:nvPr/>
          </p:nvSpPr>
          <p:spPr>
            <a:xfrm>
              <a:off x="4512809" y="3890164"/>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71" name="object 571"/>
            <p:cNvSpPr/>
            <p:nvPr/>
          </p:nvSpPr>
          <p:spPr>
            <a:xfrm>
              <a:off x="4817849" y="3889937"/>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72" name="object 572"/>
            <p:cNvSpPr/>
            <p:nvPr/>
          </p:nvSpPr>
          <p:spPr>
            <a:xfrm>
              <a:off x="4706688" y="3889257"/>
              <a:ext cx="110489" cy="1270"/>
            </a:xfrm>
            <a:custGeom>
              <a:avLst/>
              <a:gdLst/>
              <a:ahLst/>
              <a:cxnLst/>
              <a:rect l="l" t="t" r="r" b="b"/>
              <a:pathLst>
                <a:path w="110489" h="1270">
                  <a:moveTo>
                    <a:pt x="-23252" y="453"/>
                  </a:moveTo>
                  <a:lnTo>
                    <a:pt x="133732" y="453"/>
                  </a:lnTo>
                </a:path>
              </a:pathLst>
            </a:custGeom>
            <a:ln w="47411">
              <a:solidFill>
                <a:srgbClr val="FF0000"/>
              </a:solidFill>
            </a:ln>
          </p:spPr>
          <p:txBody>
            <a:bodyPr wrap="square" lIns="0" tIns="0" rIns="0" bIns="0" rtlCol="0"/>
            <a:lstStyle/>
            <a:p>
              <a:endParaRPr/>
            </a:p>
          </p:txBody>
        </p:sp>
        <p:sp>
          <p:nvSpPr>
            <p:cNvPr id="573" name="object 573"/>
            <p:cNvSpPr/>
            <p:nvPr/>
          </p:nvSpPr>
          <p:spPr>
            <a:xfrm>
              <a:off x="5011388" y="3889937"/>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574" name="object 574"/>
            <p:cNvSpPr/>
            <p:nvPr/>
          </p:nvSpPr>
          <p:spPr>
            <a:xfrm>
              <a:off x="4900341" y="3889257"/>
              <a:ext cx="110489" cy="0"/>
            </a:xfrm>
            <a:custGeom>
              <a:avLst/>
              <a:gdLst/>
              <a:ahLst/>
              <a:cxnLst/>
              <a:rect l="l" t="t" r="r" b="b"/>
              <a:pathLst>
                <a:path w="110489">
                  <a:moveTo>
                    <a:pt x="0" y="0"/>
                  </a:moveTo>
                  <a:lnTo>
                    <a:pt x="110367" y="0"/>
                  </a:lnTo>
                </a:path>
              </a:pathLst>
            </a:custGeom>
            <a:ln w="46504">
              <a:solidFill>
                <a:srgbClr val="FF0000"/>
              </a:solidFill>
            </a:ln>
          </p:spPr>
          <p:txBody>
            <a:bodyPr wrap="square" lIns="0" tIns="0" rIns="0" bIns="0" rtlCol="0"/>
            <a:lstStyle/>
            <a:p>
              <a:endParaRPr/>
            </a:p>
          </p:txBody>
        </p:sp>
        <p:sp>
          <p:nvSpPr>
            <p:cNvPr id="575" name="object 575"/>
            <p:cNvSpPr/>
            <p:nvPr/>
          </p:nvSpPr>
          <p:spPr>
            <a:xfrm>
              <a:off x="5205381" y="3889937"/>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76" name="object 576"/>
            <p:cNvSpPr/>
            <p:nvPr/>
          </p:nvSpPr>
          <p:spPr>
            <a:xfrm>
              <a:off x="5094220" y="3889257"/>
              <a:ext cx="110489" cy="0"/>
            </a:xfrm>
            <a:custGeom>
              <a:avLst/>
              <a:gdLst/>
              <a:ahLst/>
              <a:cxnLst/>
              <a:rect l="l" t="t" r="r" b="b"/>
              <a:pathLst>
                <a:path w="110489">
                  <a:moveTo>
                    <a:pt x="0" y="0"/>
                  </a:moveTo>
                  <a:lnTo>
                    <a:pt x="110480" y="0"/>
                  </a:lnTo>
                </a:path>
              </a:pathLst>
            </a:custGeom>
            <a:ln w="46504">
              <a:solidFill>
                <a:srgbClr val="FF0000"/>
              </a:solidFill>
            </a:ln>
          </p:spPr>
          <p:txBody>
            <a:bodyPr wrap="square" lIns="0" tIns="0" rIns="0" bIns="0" rtlCol="0"/>
            <a:lstStyle/>
            <a:p>
              <a:endParaRPr/>
            </a:p>
          </p:txBody>
        </p:sp>
        <p:sp>
          <p:nvSpPr>
            <p:cNvPr id="577" name="object 577"/>
            <p:cNvSpPr/>
            <p:nvPr/>
          </p:nvSpPr>
          <p:spPr>
            <a:xfrm>
              <a:off x="5399260" y="388914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78" name="object 578"/>
            <p:cNvSpPr/>
            <p:nvPr/>
          </p:nvSpPr>
          <p:spPr>
            <a:xfrm>
              <a:off x="5288100" y="3888464"/>
              <a:ext cx="110489" cy="1270"/>
            </a:xfrm>
            <a:custGeom>
              <a:avLst/>
              <a:gdLst/>
              <a:ahLst/>
              <a:cxnLst/>
              <a:rect l="l" t="t" r="r" b="b"/>
              <a:pathLst>
                <a:path w="110489" h="1270">
                  <a:moveTo>
                    <a:pt x="-23252" y="396"/>
                  </a:moveTo>
                  <a:lnTo>
                    <a:pt x="133732" y="396"/>
                  </a:lnTo>
                </a:path>
              </a:pathLst>
            </a:custGeom>
            <a:ln w="47297">
              <a:solidFill>
                <a:srgbClr val="FF0000"/>
              </a:solidFill>
            </a:ln>
          </p:spPr>
          <p:txBody>
            <a:bodyPr wrap="square" lIns="0" tIns="0" rIns="0" bIns="0" rtlCol="0"/>
            <a:lstStyle/>
            <a:p>
              <a:endParaRPr/>
            </a:p>
          </p:txBody>
        </p:sp>
        <p:sp>
          <p:nvSpPr>
            <p:cNvPr id="579" name="object 579"/>
            <p:cNvSpPr/>
            <p:nvPr/>
          </p:nvSpPr>
          <p:spPr>
            <a:xfrm>
              <a:off x="5592913" y="388914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80" name="object 580"/>
            <p:cNvSpPr/>
            <p:nvPr/>
          </p:nvSpPr>
          <p:spPr>
            <a:xfrm>
              <a:off x="5481753" y="3888464"/>
              <a:ext cx="110489" cy="0"/>
            </a:xfrm>
            <a:custGeom>
              <a:avLst/>
              <a:gdLst/>
              <a:ahLst/>
              <a:cxnLst/>
              <a:rect l="l" t="t" r="r" b="b"/>
              <a:pathLst>
                <a:path w="110489">
                  <a:moveTo>
                    <a:pt x="0" y="0"/>
                  </a:moveTo>
                  <a:lnTo>
                    <a:pt x="110480" y="0"/>
                  </a:lnTo>
                </a:path>
              </a:pathLst>
            </a:custGeom>
            <a:ln w="46504">
              <a:solidFill>
                <a:srgbClr val="FF0000"/>
              </a:solidFill>
            </a:ln>
          </p:spPr>
          <p:txBody>
            <a:bodyPr wrap="square" lIns="0" tIns="0" rIns="0" bIns="0" rtlCol="0"/>
            <a:lstStyle/>
            <a:p>
              <a:endParaRPr/>
            </a:p>
          </p:txBody>
        </p:sp>
        <p:sp>
          <p:nvSpPr>
            <p:cNvPr id="581" name="object 581"/>
            <p:cNvSpPr/>
            <p:nvPr/>
          </p:nvSpPr>
          <p:spPr>
            <a:xfrm>
              <a:off x="5786793" y="388914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82" name="object 582"/>
            <p:cNvSpPr/>
            <p:nvPr/>
          </p:nvSpPr>
          <p:spPr>
            <a:xfrm>
              <a:off x="5675632" y="3888464"/>
              <a:ext cx="110489" cy="0"/>
            </a:xfrm>
            <a:custGeom>
              <a:avLst/>
              <a:gdLst/>
              <a:ahLst/>
              <a:cxnLst/>
              <a:rect l="l" t="t" r="r" b="b"/>
              <a:pathLst>
                <a:path w="110489">
                  <a:moveTo>
                    <a:pt x="0" y="0"/>
                  </a:moveTo>
                  <a:lnTo>
                    <a:pt x="110480" y="0"/>
                  </a:lnTo>
                </a:path>
              </a:pathLst>
            </a:custGeom>
            <a:ln w="46504">
              <a:solidFill>
                <a:srgbClr val="FF0000"/>
              </a:solidFill>
            </a:ln>
          </p:spPr>
          <p:txBody>
            <a:bodyPr wrap="square" lIns="0" tIns="0" rIns="0" bIns="0" rtlCol="0"/>
            <a:lstStyle/>
            <a:p>
              <a:endParaRPr/>
            </a:p>
          </p:txBody>
        </p:sp>
        <p:sp>
          <p:nvSpPr>
            <p:cNvPr id="583" name="object 583"/>
            <p:cNvSpPr/>
            <p:nvPr/>
          </p:nvSpPr>
          <p:spPr>
            <a:xfrm>
              <a:off x="5980445" y="3888351"/>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84" name="object 584"/>
            <p:cNvSpPr/>
            <p:nvPr/>
          </p:nvSpPr>
          <p:spPr>
            <a:xfrm>
              <a:off x="5869285" y="3887671"/>
              <a:ext cx="110489" cy="0"/>
            </a:xfrm>
            <a:custGeom>
              <a:avLst/>
              <a:gdLst/>
              <a:ahLst/>
              <a:cxnLst/>
              <a:rect l="l" t="t" r="r" b="b"/>
              <a:pathLst>
                <a:path w="110489">
                  <a:moveTo>
                    <a:pt x="0" y="0"/>
                  </a:moveTo>
                  <a:lnTo>
                    <a:pt x="110480" y="0"/>
                  </a:lnTo>
                </a:path>
              </a:pathLst>
            </a:custGeom>
            <a:ln w="46504">
              <a:solidFill>
                <a:srgbClr val="FF0000"/>
              </a:solidFill>
            </a:ln>
          </p:spPr>
          <p:txBody>
            <a:bodyPr wrap="square" lIns="0" tIns="0" rIns="0" bIns="0" rtlCol="0"/>
            <a:lstStyle/>
            <a:p>
              <a:endParaRPr/>
            </a:p>
          </p:txBody>
        </p:sp>
        <p:sp>
          <p:nvSpPr>
            <p:cNvPr id="585" name="object 585"/>
            <p:cNvSpPr/>
            <p:nvPr/>
          </p:nvSpPr>
          <p:spPr>
            <a:xfrm>
              <a:off x="6174325" y="3888351"/>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86" name="object 586"/>
            <p:cNvSpPr/>
            <p:nvPr/>
          </p:nvSpPr>
          <p:spPr>
            <a:xfrm>
              <a:off x="6063164" y="3887671"/>
              <a:ext cx="110489" cy="0"/>
            </a:xfrm>
            <a:custGeom>
              <a:avLst/>
              <a:gdLst/>
              <a:ahLst/>
              <a:cxnLst/>
              <a:rect l="l" t="t" r="r" b="b"/>
              <a:pathLst>
                <a:path w="110489">
                  <a:moveTo>
                    <a:pt x="0" y="0"/>
                  </a:moveTo>
                  <a:lnTo>
                    <a:pt x="110480" y="0"/>
                  </a:lnTo>
                </a:path>
              </a:pathLst>
            </a:custGeom>
            <a:ln w="46504">
              <a:solidFill>
                <a:srgbClr val="FF0000"/>
              </a:solidFill>
            </a:ln>
          </p:spPr>
          <p:txBody>
            <a:bodyPr wrap="square" lIns="0" tIns="0" rIns="0" bIns="0" rtlCol="0"/>
            <a:lstStyle/>
            <a:p>
              <a:endParaRPr/>
            </a:p>
          </p:txBody>
        </p:sp>
        <p:sp>
          <p:nvSpPr>
            <p:cNvPr id="587" name="object 587"/>
            <p:cNvSpPr/>
            <p:nvPr/>
          </p:nvSpPr>
          <p:spPr>
            <a:xfrm>
              <a:off x="6368204" y="388755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88" name="object 588"/>
            <p:cNvSpPr/>
            <p:nvPr/>
          </p:nvSpPr>
          <p:spPr>
            <a:xfrm>
              <a:off x="6257157" y="3886878"/>
              <a:ext cx="110489" cy="1270"/>
            </a:xfrm>
            <a:custGeom>
              <a:avLst/>
              <a:gdLst/>
              <a:ahLst/>
              <a:cxnLst/>
              <a:rect l="l" t="t" r="r" b="b"/>
              <a:pathLst>
                <a:path w="110489" h="1270">
                  <a:moveTo>
                    <a:pt x="-23252" y="396"/>
                  </a:moveTo>
                  <a:lnTo>
                    <a:pt x="133619" y="396"/>
                  </a:lnTo>
                </a:path>
              </a:pathLst>
            </a:custGeom>
            <a:ln w="47297">
              <a:solidFill>
                <a:srgbClr val="FF0000"/>
              </a:solidFill>
            </a:ln>
          </p:spPr>
          <p:txBody>
            <a:bodyPr wrap="square" lIns="0" tIns="0" rIns="0" bIns="0" rtlCol="0"/>
            <a:lstStyle/>
            <a:p>
              <a:endParaRPr/>
            </a:p>
          </p:txBody>
        </p:sp>
        <p:sp>
          <p:nvSpPr>
            <p:cNvPr id="589" name="object 589"/>
            <p:cNvSpPr/>
            <p:nvPr/>
          </p:nvSpPr>
          <p:spPr>
            <a:xfrm>
              <a:off x="6561857" y="388755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90" name="object 590"/>
            <p:cNvSpPr/>
            <p:nvPr/>
          </p:nvSpPr>
          <p:spPr>
            <a:xfrm>
              <a:off x="6450697" y="3886878"/>
              <a:ext cx="110489" cy="0"/>
            </a:xfrm>
            <a:custGeom>
              <a:avLst/>
              <a:gdLst/>
              <a:ahLst/>
              <a:cxnLst/>
              <a:rect l="l" t="t" r="r" b="b"/>
              <a:pathLst>
                <a:path w="110490">
                  <a:moveTo>
                    <a:pt x="0" y="0"/>
                  </a:moveTo>
                  <a:lnTo>
                    <a:pt x="110480" y="0"/>
                  </a:lnTo>
                </a:path>
              </a:pathLst>
            </a:custGeom>
            <a:ln w="46504">
              <a:solidFill>
                <a:srgbClr val="FF0000"/>
              </a:solidFill>
            </a:ln>
          </p:spPr>
          <p:txBody>
            <a:bodyPr wrap="square" lIns="0" tIns="0" rIns="0" bIns="0" rtlCol="0"/>
            <a:lstStyle/>
            <a:p>
              <a:endParaRPr/>
            </a:p>
          </p:txBody>
        </p:sp>
        <p:sp>
          <p:nvSpPr>
            <p:cNvPr id="591" name="object 591"/>
            <p:cNvSpPr/>
            <p:nvPr/>
          </p:nvSpPr>
          <p:spPr>
            <a:xfrm>
              <a:off x="6755736" y="388755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92" name="object 592"/>
            <p:cNvSpPr/>
            <p:nvPr/>
          </p:nvSpPr>
          <p:spPr>
            <a:xfrm>
              <a:off x="6644689" y="3886878"/>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593" name="object 593"/>
            <p:cNvSpPr/>
            <p:nvPr/>
          </p:nvSpPr>
          <p:spPr>
            <a:xfrm>
              <a:off x="6949389" y="388676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94" name="object 594"/>
            <p:cNvSpPr/>
            <p:nvPr/>
          </p:nvSpPr>
          <p:spPr>
            <a:xfrm>
              <a:off x="6838229" y="3886084"/>
              <a:ext cx="110489" cy="0"/>
            </a:xfrm>
            <a:custGeom>
              <a:avLst/>
              <a:gdLst/>
              <a:ahLst/>
              <a:cxnLst/>
              <a:rect l="l" t="t" r="r" b="b"/>
              <a:pathLst>
                <a:path w="110490">
                  <a:moveTo>
                    <a:pt x="0" y="0"/>
                  </a:moveTo>
                  <a:lnTo>
                    <a:pt x="110480" y="0"/>
                  </a:lnTo>
                </a:path>
              </a:pathLst>
            </a:custGeom>
            <a:ln w="46504">
              <a:solidFill>
                <a:srgbClr val="FF0000"/>
              </a:solidFill>
            </a:ln>
          </p:spPr>
          <p:txBody>
            <a:bodyPr wrap="square" lIns="0" tIns="0" rIns="0" bIns="0" rtlCol="0"/>
            <a:lstStyle/>
            <a:p>
              <a:endParaRPr/>
            </a:p>
          </p:txBody>
        </p:sp>
        <p:sp>
          <p:nvSpPr>
            <p:cNvPr id="595" name="object 595"/>
            <p:cNvSpPr/>
            <p:nvPr/>
          </p:nvSpPr>
          <p:spPr>
            <a:xfrm>
              <a:off x="7143269" y="388676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96" name="object 596"/>
            <p:cNvSpPr/>
            <p:nvPr/>
          </p:nvSpPr>
          <p:spPr>
            <a:xfrm>
              <a:off x="7032222" y="3886084"/>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597" name="object 597"/>
            <p:cNvSpPr/>
            <p:nvPr/>
          </p:nvSpPr>
          <p:spPr>
            <a:xfrm>
              <a:off x="7337148" y="388676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598" name="object 598"/>
            <p:cNvSpPr/>
            <p:nvPr/>
          </p:nvSpPr>
          <p:spPr>
            <a:xfrm>
              <a:off x="7226101" y="3886084"/>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599" name="object 599"/>
            <p:cNvSpPr/>
            <p:nvPr/>
          </p:nvSpPr>
          <p:spPr>
            <a:xfrm>
              <a:off x="7530801" y="388585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00" name="object 600"/>
            <p:cNvSpPr/>
            <p:nvPr/>
          </p:nvSpPr>
          <p:spPr>
            <a:xfrm>
              <a:off x="7419754" y="3885178"/>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601" name="object 601"/>
            <p:cNvSpPr/>
            <p:nvPr/>
          </p:nvSpPr>
          <p:spPr>
            <a:xfrm>
              <a:off x="7724681" y="388585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02" name="object 602"/>
            <p:cNvSpPr/>
            <p:nvPr/>
          </p:nvSpPr>
          <p:spPr>
            <a:xfrm>
              <a:off x="7613633" y="3885178"/>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603" name="object 603"/>
            <p:cNvSpPr/>
            <p:nvPr/>
          </p:nvSpPr>
          <p:spPr>
            <a:xfrm>
              <a:off x="7918333" y="388506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04" name="object 604"/>
            <p:cNvSpPr/>
            <p:nvPr/>
          </p:nvSpPr>
          <p:spPr>
            <a:xfrm>
              <a:off x="7807286" y="3884385"/>
              <a:ext cx="110489" cy="1270"/>
            </a:xfrm>
            <a:custGeom>
              <a:avLst/>
              <a:gdLst/>
              <a:ahLst/>
              <a:cxnLst/>
              <a:rect l="l" t="t" r="r" b="b"/>
              <a:pathLst>
                <a:path w="110490" h="1270">
                  <a:moveTo>
                    <a:pt x="-23252" y="396"/>
                  </a:moveTo>
                  <a:lnTo>
                    <a:pt x="133619" y="396"/>
                  </a:lnTo>
                </a:path>
              </a:pathLst>
            </a:custGeom>
            <a:ln w="47297">
              <a:solidFill>
                <a:srgbClr val="FF0000"/>
              </a:solidFill>
            </a:ln>
          </p:spPr>
          <p:txBody>
            <a:bodyPr wrap="square" lIns="0" tIns="0" rIns="0" bIns="0" rtlCol="0"/>
            <a:lstStyle/>
            <a:p>
              <a:endParaRPr/>
            </a:p>
          </p:txBody>
        </p:sp>
        <p:sp>
          <p:nvSpPr>
            <p:cNvPr id="605" name="object 605"/>
            <p:cNvSpPr/>
            <p:nvPr/>
          </p:nvSpPr>
          <p:spPr>
            <a:xfrm>
              <a:off x="8112213" y="388506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06" name="object 606"/>
            <p:cNvSpPr/>
            <p:nvPr/>
          </p:nvSpPr>
          <p:spPr>
            <a:xfrm>
              <a:off x="8001165" y="3884385"/>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607" name="object 607"/>
            <p:cNvSpPr/>
            <p:nvPr/>
          </p:nvSpPr>
          <p:spPr>
            <a:xfrm>
              <a:off x="8305865" y="3885064"/>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08" name="object 608"/>
            <p:cNvSpPr/>
            <p:nvPr/>
          </p:nvSpPr>
          <p:spPr>
            <a:xfrm>
              <a:off x="8195045" y="3884385"/>
              <a:ext cx="110489" cy="0"/>
            </a:xfrm>
            <a:custGeom>
              <a:avLst/>
              <a:gdLst/>
              <a:ahLst/>
              <a:cxnLst/>
              <a:rect l="l" t="t" r="r" b="b"/>
              <a:pathLst>
                <a:path w="110490">
                  <a:moveTo>
                    <a:pt x="0" y="0"/>
                  </a:moveTo>
                  <a:lnTo>
                    <a:pt x="110140" y="0"/>
                  </a:lnTo>
                </a:path>
              </a:pathLst>
            </a:custGeom>
            <a:ln w="46504">
              <a:solidFill>
                <a:srgbClr val="FF0000"/>
              </a:solidFill>
            </a:ln>
          </p:spPr>
          <p:txBody>
            <a:bodyPr wrap="square" lIns="0" tIns="0" rIns="0" bIns="0" rtlCol="0"/>
            <a:lstStyle/>
            <a:p>
              <a:endParaRPr/>
            </a:p>
          </p:txBody>
        </p:sp>
        <p:sp>
          <p:nvSpPr>
            <p:cNvPr id="609" name="object 609"/>
            <p:cNvSpPr/>
            <p:nvPr/>
          </p:nvSpPr>
          <p:spPr>
            <a:xfrm>
              <a:off x="8499745" y="3884271"/>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10" name="object 610"/>
            <p:cNvSpPr/>
            <p:nvPr/>
          </p:nvSpPr>
          <p:spPr>
            <a:xfrm>
              <a:off x="8388698" y="3883591"/>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611" name="object 611"/>
            <p:cNvSpPr/>
            <p:nvPr/>
          </p:nvSpPr>
          <p:spPr>
            <a:xfrm>
              <a:off x="8693625" y="3884271"/>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612" name="object 612"/>
            <p:cNvSpPr/>
            <p:nvPr/>
          </p:nvSpPr>
          <p:spPr>
            <a:xfrm>
              <a:off x="8582577" y="3883591"/>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613" name="object 613"/>
            <p:cNvSpPr/>
            <p:nvPr/>
          </p:nvSpPr>
          <p:spPr>
            <a:xfrm>
              <a:off x="8887277" y="38834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14" name="object 614"/>
            <p:cNvSpPr/>
            <p:nvPr/>
          </p:nvSpPr>
          <p:spPr>
            <a:xfrm>
              <a:off x="8776230" y="3882798"/>
              <a:ext cx="110489" cy="1270"/>
            </a:xfrm>
            <a:custGeom>
              <a:avLst/>
              <a:gdLst/>
              <a:ahLst/>
              <a:cxnLst/>
              <a:rect l="l" t="t" r="r" b="b"/>
              <a:pathLst>
                <a:path w="110490" h="1270">
                  <a:moveTo>
                    <a:pt x="-23252" y="396"/>
                  </a:moveTo>
                  <a:lnTo>
                    <a:pt x="133619" y="396"/>
                  </a:lnTo>
                </a:path>
              </a:pathLst>
            </a:custGeom>
            <a:ln w="47297">
              <a:solidFill>
                <a:srgbClr val="FF0000"/>
              </a:solidFill>
            </a:ln>
          </p:spPr>
          <p:txBody>
            <a:bodyPr wrap="square" lIns="0" tIns="0" rIns="0" bIns="0" rtlCol="0"/>
            <a:lstStyle/>
            <a:p>
              <a:endParaRPr/>
            </a:p>
          </p:txBody>
        </p:sp>
        <p:sp>
          <p:nvSpPr>
            <p:cNvPr id="615" name="object 615"/>
            <p:cNvSpPr/>
            <p:nvPr/>
          </p:nvSpPr>
          <p:spPr>
            <a:xfrm>
              <a:off x="9081157" y="38834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616" name="object 616"/>
            <p:cNvSpPr/>
            <p:nvPr/>
          </p:nvSpPr>
          <p:spPr>
            <a:xfrm>
              <a:off x="8970109" y="3882798"/>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617" name="object 617"/>
            <p:cNvSpPr/>
            <p:nvPr/>
          </p:nvSpPr>
          <p:spPr>
            <a:xfrm>
              <a:off x="9274809" y="38834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18" name="object 618"/>
            <p:cNvSpPr/>
            <p:nvPr/>
          </p:nvSpPr>
          <p:spPr>
            <a:xfrm>
              <a:off x="9163989" y="3882798"/>
              <a:ext cx="110489" cy="0"/>
            </a:xfrm>
            <a:custGeom>
              <a:avLst/>
              <a:gdLst/>
              <a:ahLst/>
              <a:cxnLst/>
              <a:rect l="l" t="t" r="r" b="b"/>
              <a:pathLst>
                <a:path w="110490">
                  <a:moveTo>
                    <a:pt x="0" y="0"/>
                  </a:moveTo>
                  <a:lnTo>
                    <a:pt x="110140" y="0"/>
                  </a:lnTo>
                </a:path>
              </a:pathLst>
            </a:custGeom>
            <a:ln w="46504">
              <a:solidFill>
                <a:srgbClr val="FF0000"/>
              </a:solidFill>
            </a:ln>
          </p:spPr>
          <p:txBody>
            <a:bodyPr wrap="square" lIns="0" tIns="0" rIns="0" bIns="0" rtlCol="0"/>
            <a:lstStyle/>
            <a:p>
              <a:endParaRPr/>
            </a:p>
          </p:txBody>
        </p:sp>
        <p:sp>
          <p:nvSpPr>
            <p:cNvPr id="619" name="object 619"/>
            <p:cNvSpPr/>
            <p:nvPr/>
          </p:nvSpPr>
          <p:spPr>
            <a:xfrm>
              <a:off x="9468689" y="3882685"/>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620" name="object 620"/>
            <p:cNvSpPr/>
            <p:nvPr/>
          </p:nvSpPr>
          <p:spPr>
            <a:xfrm>
              <a:off x="9357642" y="3882005"/>
              <a:ext cx="110489" cy="1270"/>
            </a:xfrm>
            <a:custGeom>
              <a:avLst/>
              <a:gdLst/>
              <a:ahLst/>
              <a:cxnLst/>
              <a:rect l="l" t="t" r="r" b="b"/>
              <a:pathLst>
                <a:path w="110490" h="1270">
                  <a:moveTo>
                    <a:pt x="-23252" y="396"/>
                  </a:moveTo>
                  <a:lnTo>
                    <a:pt x="133619" y="396"/>
                  </a:lnTo>
                </a:path>
              </a:pathLst>
            </a:custGeom>
            <a:ln w="47297">
              <a:solidFill>
                <a:srgbClr val="FF0000"/>
              </a:solidFill>
            </a:ln>
          </p:spPr>
          <p:txBody>
            <a:bodyPr wrap="square" lIns="0" tIns="0" rIns="0" bIns="0" rtlCol="0"/>
            <a:lstStyle/>
            <a:p>
              <a:endParaRPr/>
            </a:p>
          </p:txBody>
        </p:sp>
        <p:sp>
          <p:nvSpPr>
            <p:cNvPr id="621" name="object 621"/>
            <p:cNvSpPr/>
            <p:nvPr/>
          </p:nvSpPr>
          <p:spPr>
            <a:xfrm>
              <a:off x="9662682" y="3882685"/>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22" name="object 622"/>
            <p:cNvSpPr/>
            <p:nvPr/>
          </p:nvSpPr>
          <p:spPr>
            <a:xfrm>
              <a:off x="9551521" y="3882005"/>
              <a:ext cx="110489" cy="0"/>
            </a:xfrm>
            <a:custGeom>
              <a:avLst/>
              <a:gdLst/>
              <a:ahLst/>
              <a:cxnLst/>
              <a:rect l="l" t="t" r="r" b="b"/>
              <a:pathLst>
                <a:path w="110490">
                  <a:moveTo>
                    <a:pt x="0" y="0"/>
                  </a:moveTo>
                  <a:lnTo>
                    <a:pt x="110480" y="0"/>
                  </a:lnTo>
                </a:path>
              </a:pathLst>
            </a:custGeom>
            <a:ln w="46504">
              <a:solidFill>
                <a:srgbClr val="FF0000"/>
              </a:solidFill>
            </a:ln>
          </p:spPr>
          <p:txBody>
            <a:bodyPr wrap="square" lIns="0" tIns="0" rIns="0" bIns="0" rtlCol="0"/>
            <a:lstStyle/>
            <a:p>
              <a:endParaRPr/>
            </a:p>
          </p:txBody>
        </p:sp>
        <p:sp>
          <p:nvSpPr>
            <p:cNvPr id="623" name="object 623"/>
            <p:cNvSpPr/>
            <p:nvPr/>
          </p:nvSpPr>
          <p:spPr>
            <a:xfrm>
              <a:off x="9856221" y="3882685"/>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624" name="object 624"/>
            <p:cNvSpPr/>
            <p:nvPr/>
          </p:nvSpPr>
          <p:spPr>
            <a:xfrm>
              <a:off x="9745174" y="3882005"/>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625" name="object 625"/>
            <p:cNvSpPr/>
            <p:nvPr/>
          </p:nvSpPr>
          <p:spPr>
            <a:xfrm>
              <a:off x="10050214" y="38817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26" name="object 626"/>
            <p:cNvSpPr/>
            <p:nvPr/>
          </p:nvSpPr>
          <p:spPr>
            <a:xfrm>
              <a:off x="9939053" y="3881098"/>
              <a:ext cx="110489" cy="0"/>
            </a:xfrm>
            <a:custGeom>
              <a:avLst/>
              <a:gdLst/>
              <a:ahLst/>
              <a:cxnLst/>
              <a:rect l="l" t="t" r="r" b="b"/>
              <a:pathLst>
                <a:path w="110490">
                  <a:moveTo>
                    <a:pt x="0" y="0"/>
                  </a:moveTo>
                  <a:lnTo>
                    <a:pt x="110480" y="0"/>
                  </a:lnTo>
                </a:path>
              </a:pathLst>
            </a:custGeom>
            <a:ln w="46504">
              <a:solidFill>
                <a:srgbClr val="FF0000"/>
              </a:solidFill>
            </a:ln>
          </p:spPr>
          <p:txBody>
            <a:bodyPr wrap="square" lIns="0" tIns="0" rIns="0" bIns="0" rtlCol="0"/>
            <a:lstStyle/>
            <a:p>
              <a:endParaRPr/>
            </a:p>
          </p:txBody>
        </p:sp>
        <p:sp>
          <p:nvSpPr>
            <p:cNvPr id="627" name="object 627"/>
            <p:cNvSpPr/>
            <p:nvPr/>
          </p:nvSpPr>
          <p:spPr>
            <a:xfrm>
              <a:off x="10243753" y="38817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628" name="object 628"/>
            <p:cNvSpPr/>
            <p:nvPr/>
          </p:nvSpPr>
          <p:spPr>
            <a:xfrm>
              <a:off x="10132706" y="3881098"/>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629" name="object 629"/>
            <p:cNvSpPr/>
            <p:nvPr/>
          </p:nvSpPr>
          <p:spPr>
            <a:xfrm>
              <a:off x="10437746" y="3880985"/>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30" name="object 630"/>
            <p:cNvSpPr/>
            <p:nvPr/>
          </p:nvSpPr>
          <p:spPr>
            <a:xfrm>
              <a:off x="10326586" y="3880305"/>
              <a:ext cx="110489" cy="1270"/>
            </a:xfrm>
            <a:custGeom>
              <a:avLst/>
              <a:gdLst/>
              <a:ahLst/>
              <a:cxnLst/>
              <a:rect l="l" t="t" r="r" b="b"/>
              <a:pathLst>
                <a:path w="110490" h="1270">
                  <a:moveTo>
                    <a:pt x="-23252" y="396"/>
                  </a:moveTo>
                  <a:lnTo>
                    <a:pt x="133732" y="396"/>
                  </a:lnTo>
                </a:path>
              </a:pathLst>
            </a:custGeom>
            <a:ln w="47297">
              <a:solidFill>
                <a:srgbClr val="FF0000"/>
              </a:solidFill>
            </a:ln>
          </p:spPr>
          <p:txBody>
            <a:bodyPr wrap="square" lIns="0" tIns="0" rIns="0" bIns="0" rtlCol="0"/>
            <a:lstStyle/>
            <a:p>
              <a:endParaRPr/>
            </a:p>
          </p:txBody>
        </p:sp>
        <p:sp>
          <p:nvSpPr>
            <p:cNvPr id="631" name="object 631"/>
            <p:cNvSpPr/>
            <p:nvPr/>
          </p:nvSpPr>
          <p:spPr>
            <a:xfrm>
              <a:off x="10631626" y="3880985"/>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32" name="object 632"/>
            <p:cNvSpPr/>
            <p:nvPr/>
          </p:nvSpPr>
          <p:spPr>
            <a:xfrm>
              <a:off x="10520465" y="3880305"/>
              <a:ext cx="110489" cy="0"/>
            </a:xfrm>
            <a:custGeom>
              <a:avLst/>
              <a:gdLst/>
              <a:ahLst/>
              <a:cxnLst/>
              <a:rect l="l" t="t" r="r" b="b"/>
              <a:pathLst>
                <a:path w="110490">
                  <a:moveTo>
                    <a:pt x="0" y="0"/>
                  </a:moveTo>
                  <a:lnTo>
                    <a:pt x="110480" y="0"/>
                  </a:lnTo>
                </a:path>
              </a:pathLst>
            </a:custGeom>
            <a:ln w="46504">
              <a:solidFill>
                <a:srgbClr val="FF0000"/>
              </a:solidFill>
            </a:ln>
          </p:spPr>
          <p:txBody>
            <a:bodyPr wrap="square" lIns="0" tIns="0" rIns="0" bIns="0" rtlCol="0"/>
            <a:lstStyle/>
            <a:p>
              <a:endParaRPr/>
            </a:p>
          </p:txBody>
        </p:sp>
        <p:sp>
          <p:nvSpPr>
            <p:cNvPr id="633" name="object 633"/>
            <p:cNvSpPr/>
            <p:nvPr/>
          </p:nvSpPr>
          <p:spPr>
            <a:xfrm>
              <a:off x="10825278" y="3880985"/>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34" name="object 634"/>
            <p:cNvSpPr/>
            <p:nvPr/>
          </p:nvSpPr>
          <p:spPr>
            <a:xfrm>
              <a:off x="10714118" y="3880305"/>
              <a:ext cx="110489" cy="0"/>
            </a:xfrm>
            <a:custGeom>
              <a:avLst/>
              <a:gdLst/>
              <a:ahLst/>
              <a:cxnLst/>
              <a:rect l="l" t="t" r="r" b="b"/>
              <a:pathLst>
                <a:path w="110490">
                  <a:moveTo>
                    <a:pt x="0" y="0"/>
                  </a:moveTo>
                  <a:lnTo>
                    <a:pt x="110480" y="0"/>
                  </a:lnTo>
                </a:path>
              </a:pathLst>
            </a:custGeom>
            <a:ln w="46504">
              <a:solidFill>
                <a:srgbClr val="FF0000"/>
              </a:solidFill>
            </a:ln>
          </p:spPr>
          <p:txBody>
            <a:bodyPr wrap="square" lIns="0" tIns="0" rIns="0" bIns="0" rtlCol="0"/>
            <a:lstStyle/>
            <a:p>
              <a:endParaRPr/>
            </a:p>
          </p:txBody>
        </p:sp>
        <p:sp>
          <p:nvSpPr>
            <p:cNvPr id="635" name="object 635"/>
            <p:cNvSpPr/>
            <p:nvPr/>
          </p:nvSpPr>
          <p:spPr>
            <a:xfrm>
              <a:off x="11019158" y="3880192"/>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36" name="object 636"/>
            <p:cNvSpPr/>
            <p:nvPr/>
          </p:nvSpPr>
          <p:spPr>
            <a:xfrm>
              <a:off x="10907997" y="3879512"/>
              <a:ext cx="110489" cy="1270"/>
            </a:xfrm>
            <a:custGeom>
              <a:avLst/>
              <a:gdLst/>
              <a:ahLst/>
              <a:cxnLst/>
              <a:rect l="l" t="t" r="r" b="b"/>
              <a:pathLst>
                <a:path w="110490" h="1270">
                  <a:moveTo>
                    <a:pt x="-23252" y="396"/>
                  </a:moveTo>
                  <a:lnTo>
                    <a:pt x="133732" y="396"/>
                  </a:lnTo>
                </a:path>
              </a:pathLst>
            </a:custGeom>
            <a:ln w="47297">
              <a:solidFill>
                <a:srgbClr val="FF0000"/>
              </a:solidFill>
            </a:ln>
          </p:spPr>
          <p:txBody>
            <a:bodyPr wrap="square" lIns="0" tIns="0" rIns="0" bIns="0" rtlCol="0"/>
            <a:lstStyle/>
            <a:p>
              <a:endParaRPr/>
            </a:p>
          </p:txBody>
        </p:sp>
        <p:sp>
          <p:nvSpPr>
            <p:cNvPr id="637" name="object 637"/>
            <p:cNvSpPr/>
            <p:nvPr/>
          </p:nvSpPr>
          <p:spPr>
            <a:xfrm>
              <a:off x="11212811" y="3880192"/>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38" name="object 638"/>
            <p:cNvSpPr/>
            <p:nvPr/>
          </p:nvSpPr>
          <p:spPr>
            <a:xfrm>
              <a:off x="11101650" y="3879512"/>
              <a:ext cx="110489" cy="0"/>
            </a:xfrm>
            <a:custGeom>
              <a:avLst/>
              <a:gdLst/>
              <a:ahLst/>
              <a:cxnLst/>
              <a:rect l="l" t="t" r="r" b="b"/>
              <a:pathLst>
                <a:path w="110490">
                  <a:moveTo>
                    <a:pt x="0" y="0"/>
                  </a:moveTo>
                  <a:lnTo>
                    <a:pt x="110480" y="0"/>
                  </a:lnTo>
                </a:path>
              </a:pathLst>
            </a:custGeom>
            <a:ln w="46504">
              <a:solidFill>
                <a:srgbClr val="FF0000"/>
              </a:solidFill>
            </a:ln>
          </p:spPr>
          <p:txBody>
            <a:bodyPr wrap="square" lIns="0" tIns="0" rIns="0" bIns="0" rtlCol="0"/>
            <a:lstStyle/>
            <a:p>
              <a:endParaRPr/>
            </a:p>
          </p:txBody>
        </p:sp>
        <p:sp>
          <p:nvSpPr>
            <p:cNvPr id="639" name="object 639"/>
            <p:cNvSpPr/>
            <p:nvPr/>
          </p:nvSpPr>
          <p:spPr>
            <a:xfrm>
              <a:off x="11406690" y="3880192"/>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40" name="object 640"/>
            <p:cNvSpPr/>
            <p:nvPr/>
          </p:nvSpPr>
          <p:spPr>
            <a:xfrm>
              <a:off x="11295530" y="3879512"/>
              <a:ext cx="110489" cy="0"/>
            </a:xfrm>
            <a:custGeom>
              <a:avLst/>
              <a:gdLst/>
              <a:ahLst/>
              <a:cxnLst/>
              <a:rect l="l" t="t" r="r" b="b"/>
              <a:pathLst>
                <a:path w="110490">
                  <a:moveTo>
                    <a:pt x="0" y="0"/>
                  </a:moveTo>
                  <a:lnTo>
                    <a:pt x="110480" y="0"/>
                  </a:lnTo>
                </a:path>
              </a:pathLst>
            </a:custGeom>
            <a:ln w="46504">
              <a:solidFill>
                <a:srgbClr val="FF0000"/>
              </a:solidFill>
            </a:ln>
          </p:spPr>
          <p:txBody>
            <a:bodyPr wrap="square" lIns="0" tIns="0" rIns="0" bIns="0" rtlCol="0"/>
            <a:lstStyle/>
            <a:p>
              <a:endParaRPr/>
            </a:p>
          </p:txBody>
        </p:sp>
        <p:sp>
          <p:nvSpPr>
            <p:cNvPr id="641" name="object 641"/>
            <p:cNvSpPr/>
            <p:nvPr/>
          </p:nvSpPr>
          <p:spPr>
            <a:xfrm>
              <a:off x="11600570" y="3879399"/>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42" name="object 642"/>
            <p:cNvSpPr/>
            <p:nvPr/>
          </p:nvSpPr>
          <p:spPr>
            <a:xfrm>
              <a:off x="11489522" y="3878719"/>
              <a:ext cx="110489" cy="0"/>
            </a:xfrm>
            <a:custGeom>
              <a:avLst/>
              <a:gdLst/>
              <a:ahLst/>
              <a:cxnLst/>
              <a:rect l="l" t="t" r="r" b="b"/>
              <a:pathLst>
                <a:path w="110490">
                  <a:moveTo>
                    <a:pt x="0" y="0"/>
                  </a:moveTo>
                  <a:lnTo>
                    <a:pt x="110367" y="0"/>
                  </a:lnTo>
                </a:path>
              </a:pathLst>
            </a:custGeom>
            <a:ln w="46504">
              <a:solidFill>
                <a:srgbClr val="FF0000"/>
              </a:solidFill>
            </a:ln>
          </p:spPr>
          <p:txBody>
            <a:bodyPr wrap="square" lIns="0" tIns="0" rIns="0" bIns="0" rtlCol="0"/>
            <a:lstStyle/>
            <a:p>
              <a:endParaRPr/>
            </a:p>
          </p:txBody>
        </p:sp>
        <p:sp>
          <p:nvSpPr>
            <p:cNvPr id="643" name="object 643"/>
            <p:cNvSpPr/>
            <p:nvPr/>
          </p:nvSpPr>
          <p:spPr>
            <a:xfrm>
              <a:off x="1219872" y="3548178"/>
              <a:ext cx="1270" cy="0"/>
            </a:xfrm>
            <a:custGeom>
              <a:avLst/>
              <a:gdLst/>
              <a:ahLst/>
              <a:cxnLst/>
              <a:rect l="l" t="t" r="r" b="b"/>
              <a:pathLst>
                <a:path w="1269">
                  <a:moveTo>
                    <a:pt x="0" y="0"/>
                  </a:moveTo>
                  <a:lnTo>
                    <a:pt x="815" y="0"/>
                  </a:lnTo>
                </a:path>
              </a:pathLst>
            </a:custGeom>
            <a:ln w="3175">
              <a:solidFill>
                <a:srgbClr val="000000"/>
              </a:solidFill>
            </a:ln>
          </p:spPr>
          <p:txBody>
            <a:bodyPr wrap="square" lIns="0" tIns="0" rIns="0" bIns="0" rtlCol="0"/>
            <a:lstStyle/>
            <a:p>
              <a:endParaRPr/>
            </a:p>
          </p:txBody>
        </p:sp>
        <p:sp>
          <p:nvSpPr>
            <p:cNvPr id="644" name="object 644"/>
            <p:cNvSpPr/>
            <p:nvPr/>
          </p:nvSpPr>
          <p:spPr>
            <a:xfrm>
              <a:off x="1218377" y="3547498"/>
              <a:ext cx="1270" cy="0"/>
            </a:xfrm>
            <a:custGeom>
              <a:avLst/>
              <a:gdLst/>
              <a:ahLst/>
              <a:cxnLst/>
              <a:rect l="l" t="t" r="r" b="b"/>
              <a:pathLst>
                <a:path w="1269">
                  <a:moveTo>
                    <a:pt x="407" y="-29371"/>
                  </a:moveTo>
                  <a:lnTo>
                    <a:pt x="407" y="29371"/>
                  </a:lnTo>
                </a:path>
              </a:pathLst>
            </a:custGeom>
            <a:ln w="58741">
              <a:solidFill>
                <a:srgbClr val="FF00FF"/>
              </a:solidFill>
            </a:ln>
          </p:spPr>
          <p:txBody>
            <a:bodyPr wrap="square" lIns="0" tIns="0" rIns="0" bIns="0" rtlCol="0"/>
            <a:lstStyle/>
            <a:p>
              <a:endParaRPr/>
            </a:p>
          </p:txBody>
        </p:sp>
        <p:sp>
          <p:nvSpPr>
            <p:cNvPr id="645" name="object 645"/>
            <p:cNvSpPr/>
            <p:nvPr/>
          </p:nvSpPr>
          <p:spPr>
            <a:xfrm>
              <a:off x="1304178" y="3548178"/>
              <a:ext cx="1270" cy="0"/>
            </a:xfrm>
            <a:custGeom>
              <a:avLst/>
              <a:gdLst/>
              <a:ahLst/>
              <a:cxnLst/>
              <a:rect l="l" t="t" r="r" b="b"/>
              <a:pathLst>
                <a:path w="1269">
                  <a:moveTo>
                    <a:pt x="0" y="0"/>
                  </a:moveTo>
                  <a:lnTo>
                    <a:pt x="815" y="0"/>
                  </a:lnTo>
                </a:path>
              </a:pathLst>
            </a:custGeom>
            <a:ln w="3175">
              <a:solidFill>
                <a:srgbClr val="000000"/>
              </a:solidFill>
            </a:ln>
          </p:spPr>
          <p:txBody>
            <a:bodyPr wrap="square" lIns="0" tIns="0" rIns="0" bIns="0" rtlCol="0"/>
            <a:lstStyle/>
            <a:p>
              <a:endParaRPr/>
            </a:p>
          </p:txBody>
        </p:sp>
        <p:sp>
          <p:nvSpPr>
            <p:cNvPr id="646" name="object 646"/>
            <p:cNvSpPr/>
            <p:nvPr/>
          </p:nvSpPr>
          <p:spPr>
            <a:xfrm>
              <a:off x="1302682" y="3547498"/>
              <a:ext cx="1270" cy="0"/>
            </a:xfrm>
            <a:custGeom>
              <a:avLst/>
              <a:gdLst/>
              <a:ahLst/>
              <a:cxnLst/>
              <a:rect l="l" t="t" r="r" b="b"/>
              <a:pathLst>
                <a:path w="1269">
                  <a:moveTo>
                    <a:pt x="407" y="-29371"/>
                  </a:moveTo>
                  <a:lnTo>
                    <a:pt x="407" y="29371"/>
                  </a:lnTo>
                </a:path>
              </a:pathLst>
            </a:custGeom>
            <a:ln w="58741">
              <a:solidFill>
                <a:srgbClr val="FF00FF"/>
              </a:solidFill>
            </a:ln>
          </p:spPr>
          <p:txBody>
            <a:bodyPr wrap="square" lIns="0" tIns="0" rIns="0" bIns="0" rtlCol="0"/>
            <a:lstStyle/>
            <a:p>
              <a:endParaRPr/>
            </a:p>
          </p:txBody>
        </p:sp>
        <p:sp>
          <p:nvSpPr>
            <p:cNvPr id="647" name="object 647"/>
            <p:cNvSpPr/>
            <p:nvPr/>
          </p:nvSpPr>
          <p:spPr>
            <a:xfrm>
              <a:off x="1388483" y="3548178"/>
              <a:ext cx="1270" cy="0"/>
            </a:xfrm>
            <a:custGeom>
              <a:avLst/>
              <a:gdLst/>
              <a:ahLst/>
              <a:cxnLst/>
              <a:rect l="l" t="t" r="r" b="b"/>
              <a:pathLst>
                <a:path w="1269">
                  <a:moveTo>
                    <a:pt x="0" y="0"/>
                  </a:moveTo>
                  <a:lnTo>
                    <a:pt x="815" y="0"/>
                  </a:lnTo>
                </a:path>
              </a:pathLst>
            </a:custGeom>
            <a:ln w="3175">
              <a:solidFill>
                <a:srgbClr val="000000"/>
              </a:solidFill>
            </a:ln>
          </p:spPr>
          <p:txBody>
            <a:bodyPr wrap="square" lIns="0" tIns="0" rIns="0" bIns="0" rtlCol="0"/>
            <a:lstStyle/>
            <a:p>
              <a:endParaRPr/>
            </a:p>
          </p:txBody>
        </p:sp>
        <p:sp>
          <p:nvSpPr>
            <p:cNvPr id="648" name="object 648"/>
            <p:cNvSpPr/>
            <p:nvPr/>
          </p:nvSpPr>
          <p:spPr>
            <a:xfrm>
              <a:off x="1386987" y="3547498"/>
              <a:ext cx="1270" cy="0"/>
            </a:xfrm>
            <a:custGeom>
              <a:avLst/>
              <a:gdLst/>
              <a:ahLst/>
              <a:cxnLst/>
              <a:rect l="l" t="t" r="r" b="b"/>
              <a:pathLst>
                <a:path w="1269">
                  <a:moveTo>
                    <a:pt x="407" y="-29371"/>
                  </a:moveTo>
                  <a:lnTo>
                    <a:pt x="407" y="29371"/>
                  </a:lnTo>
                </a:path>
              </a:pathLst>
            </a:custGeom>
            <a:ln w="58741">
              <a:solidFill>
                <a:srgbClr val="FF00FF"/>
              </a:solidFill>
            </a:ln>
          </p:spPr>
          <p:txBody>
            <a:bodyPr wrap="square" lIns="0" tIns="0" rIns="0" bIns="0" rtlCol="0"/>
            <a:lstStyle/>
            <a:p>
              <a:endParaRPr/>
            </a:p>
          </p:txBody>
        </p:sp>
        <p:sp>
          <p:nvSpPr>
            <p:cNvPr id="649" name="object 649"/>
            <p:cNvSpPr/>
            <p:nvPr/>
          </p:nvSpPr>
          <p:spPr>
            <a:xfrm>
              <a:off x="1472516" y="3548178"/>
              <a:ext cx="1270" cy="0"/>
            </a:xfrm>
            <a:custGeom>
              <a:avLst/>
              <a:gdLst/>
              <a:ahLst/>
              <a:cxnLst/>
              <a:rect l="l" t="t" r="r" b="b"/>
              <a:pathLst>
                <a:path w="1269">
                  <a:moveTo>
                    <a:pt x="0" y="0"/>
                  </a:moveTo>
                  <a:lnTo>
                    <a:pt x="815" y="0"/>
                  </a:lnTo>
                </a:path>
              </a:pathLst>
            </a:custGeom>
            <a:ln w="3175">
              <a:solidFill>
                <a:srgbClr val="000000"/>
              </a:solidFill>
            </a:ln>
          </p:spPr>
          <p:txBody>
            <a:bodyPr wrap="square" lIns="0" tIns="0" rIns="0" bIns="0" rtlCol="0"/>
            <a:lstStyle/>
            <a:p>
              <a:endParaRPr/>
            </a:p>
          </p:txBody>
        </p:sp>
        <p:sp>
          <p:nvSpPr>
            <p:cNvPr id="650" name="object 650"/>
            <p:cNvSpPr/>
            <p:nvPr/>
          </p:nvSpPr>
          <p:spPr>
            <a:xfrm>
              <a:off x="1471020" y="3547498"/>
              <a:ext cx="1270" cy="0"/>
            </a:xfrm>
            <a:custGeom>
              <a:avLst/>
              <a:gdLst/>
              <a:ahLst/>
              <a:cxnLst/>
              <a:rect l="l" t="t" r="r" b="b"/>
              <a:pathLst>
                <a:path w="1269">
                  <a:moveTo>
                    <a:pt x="407" y="-29371"/>
                  </a:moveTo>
                  <a:lnTo>
                    <a:pt x="407" y="29371"/>
                  </a:lnTo>
                </a:path>
              </a:pathLst>
            </a:custGeom>
            <a:ln w="58741">
              <a:solidFill>
                <a:srgbClr val="FF00FF"/>
              </a:solidFill>
            </a:ln>
          </p:spPr>
          <p:txBody>
            <a:bodyPr wrap="square" lIns="0" tIns="0" rIns="0" bIns="0" rtlCol="0"/>
            <a:lstStyle/>
            <a:p>
              <a:endParaRPr/>
            </a:p>
          </p:txBody>
        </p:sp>
        <p:sp>
          <p:nvSpPr>
            <p:cNvPr id="651" name="object 651"/>
            <p:cNvSpPr/>
            <p:nvPr/>
          </p:nvSpPr>
          <p:spPr>
            <a:xfrm>
              <a:off x="1556799"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52" name="object 652"/>
            <p:cNvSpPr/>
            <p:nvPr/>
          </p:nvSpPr>
          <p:spPr>
            <a:xfrm>
              <a:off x="1555326"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53" name="object 653"/>
            <p:cNvSpPr/>
            <p:nvPr/>
          </p:nvSpPr>
          <p:spPr>
            <a:xfrm>
              <a:off x="1641104"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54" name="object 654"/>
            <p:cNvSpPr/>
            <p:nvPr/>
          </p:nvSpPr>
          <p:spPr>
            <a:xfrm>
              <a:off x="1639631"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55" name="object 655"/>
            <p:cNvSpPr/>
            <p:nvPr/>
          </p:nvSpPr>
          <p:spPr>
            <a:xfrm>
              <a:off x="1725183"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56" name="object 656"/>
            <p:cNvSpPr/>
            <p:nvPr/>
          </p:nvSpPr>
          <p:spPr>
            <a:xfrm>
              <a:off x="1723710"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57" name="object 657"/>
            <p:cNvSpPr/>
            <p:nvPr/>
          </p:nvSpPr>
          <p:spPr>
            <a:xfrm>
              <a:off x="1809488"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58" name="object 658"/>
            <p:cNvSpPr/>
            <p:nvPr/>
          </p:nvSpPr>
          <p:spPr>
            <a:xfrm>
              <a:off x="1808015"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59" name="object 659"/>
            <p:cNvSpPr/>
            <p:nvPr/>
          </p:nvSpPr>
          <p:spPr>
            <a:xfrm>
              <a:off x="1893793"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60" name="object 660"/>
            <p:cNvSpPr/>
            <p:nvPr/>
          </p:nvSpPr>
          <p:spPr>
            <a:xfrm>
              <a:off x="1892320"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61" name="object 661"/>
            <p:cNvSpPr/>
            <p:nvPr/>
          </p:nvSpPr>
          <p:spPr>
            <a:xfrm>
              <a:off x="1977759" y="3548178"/>
              <a:ext cx="1270" cy="0"/>
            </a:xfrm>
            <a:custGeom>
              <a:avLst/>
              <a:gdLst/>
              <a:ahLst/>
              <a:cxnLst/>
              <a:rect l="l" t="t" r="r" b="b"/>
              <a:pathLst>
                <a:path w="1269">
                  <a:moveTo>
                    <a:pt x="0" y="0"/>
                  </a:moveTo>
                  <a:lnTo>
                    <a:pt x="906" y="0"/>
                  </a:lnTo>
                </a:path>
              </a:pathLst>
            </a:custGeom>
            <a:ln w="3175">
              <a:solidFill>
                <a:srgbClr val="000000"/>
              </a:solidFill>
            </a:ln>
          </p:spPr>
          <p:txBody>
            <a:bodyPr wrap="square" lIns="0" tIns="0" rIns="0" bIns="0" rtlCol="0"/>
            <a:lstStyle/>
            <a:p>
              <a:endParaRPr/>
            </a:p>
          </p:txBody>
        </p:sp>
        <p:sp>
          <p:nvSpPr>
            <p:cNvPr id="662" name="object 662"/>
            <p:cNvSpPr/>
            <p:nvPr/>
          </p:nvSpPr>
          <p:spPr>
            <a:xfrm>
              <a:off x="1976285"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63" name="object 663"/>
            <p:cNvSpPr/>
            <p:nvPr/>
          </p:nvSpPr>
          <p:spPr>
            <a:xfrm>
              <a:off x="2062064" y="3548178"/>
              <a:ext cx="1270" cy="0"/>
            </a:xfrm>
            <a:custGeom>
              <a:avLst/>
              <a:gdLst/>
              <a:ahLst/>
              <a:cxnLst/>
              <a:rect l="l" t="t" r="r" b="b"/>
              <a:pathLst>
                <a:path w="1269">
                  <a:moveTo>
                    <a:pt x="0" y="0"/>
                  </a:moveTo>
                  <a:lnTo>
                    <a:pt x="906" y="0"/>
                  </a:lnTo>
                </a:path>
              </a:pathLst>
            </a:custGeom>
            <a:ln w="3175">
              <a:solidFill>
                <a:srgbClr val="000000"/>
              </a:solidFill>
            </a:ln>
          </p:spPr>
          <p:txBody>
            <a:bodyPr wrap="square" lIns="0" tIns="0" rIns="0" bIns="0" rtlCol="0"/>
            <a:lstStyle/>
            <a:p>
              <a:endParaRPr/>
            </a:p>
          </p:txBody>
        </p:sp>
        <p:sp>
          <p:nvSpPr>
            <p:cNvPr id="664" name="object 664"/>
            <p:cNvSpPr/>
            <p:nvPr/>
          </p:nvSpPr>
          <p:spPr>
            <a:xfrm>
              <a:off x="2060591"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65" name="object 665"/>
            <p:cNvSpPr/>
            <p:nvPr/>
          </p:nvSpPr>
          <p:spPr>
            <a:xfrm>
              <a:off x="2146369" y="3548178"/>
              <a:ext cx="1270" cy="0"/>
            </a:xfrm>
            <a:custGeom>
              <a:avLst/>
              <a:gdLst/>
              <a:ahLst/>
              <a:cxnLst/>
              <a:rect l="l" t="t" r="r" b="b"/>
              <a:pathLst>
                <a:path w="1269">
                  <a:moveTo>
                    <a:pt x="0" y="0"/>
                  </a:moveTo>
                  <a:lnTo>
                    <a:pt x="906" y="0"/>
                  </a:lnTo>
                </a:path>
              </a:pathLst>
            </a:custGeom>
            <a:ln w="3175">
              <a:solidFill>
                <a:srgbClr val="000000"/>
              </a:solidFill>
            </a:ln>
          </p:spPr>
          <p:txBody>
            <a:bodyPr wrap="square" lIns="0" tIns="0" rIns="0" bIns="0" rtlCol="0"/>
            <a:lstStyle/>
            <a:p>
              <a:endParaRPr/>
            </a:p>
          </p:txBody>
        </p:sp>
        <p:sp>
          <p:nvSpPr>
            <p:cNvPr id="666" name="object 666"/>
            <p:cNvSpPr/>
            <p:nvPr/>
          </p:nvSpPr>
          <p:spPr>
            <a:xfrm>
              <a:off x="2144896"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67" name="object 667"/>
            <p:cNvSpPr/>
            <p:nvPr/>
          </p:nvSpPr>
          <p:spPr>
            <a:xfrm>
              <a:off x="2230674" y="3548178"/>
              <a:ext cx="1270" cy="0"/>
            </a:xfrm>
            <a:custGeom>
              <a:avLst/>
              <a:gdLst/>
              <a:ahLst/>
              <a:cxnLst/>
              <a:rect l="l" t="t" r="r" b="b"/>
              <a:pathLst>
                <a:path w="1269">
                  <a:moveTo>
                    <a:pt x="0" y="0"/>
                  </a:moveTo>
                  <a:lnTo>
                    <a:pt x="906" y="0"/>
                  </a:lnTo>
                </a:path>
              </a:pathLst>
            </a:custGeom>
            <a:ln w="3175">
              <a:solidFill>
                <a:srgbClr val="000000"/>
              </a:solidFill>
            </a:ln>
          </p:spPr>
          <p:txBody>
            <a:bodyPr wrap="square" lIns="0" tIns="0" rIns="0" bIns="0" rtlCol="0"/>
            <a:lstStyle/>
            <a:p>
              <a:endParaRPr/>
            </a:p>
          </p:txBody>
        </p:sp>
        <p:sp>
          <p:nvSpPr>
            <p:cNvPr id="668" name="object 668"/>
            <p:cNvSpPr/>
            <p:nvPr/>
          </p:nvSpPr>
          <p:spPr>
            <a:xfrm>
              <a:off x="2229201"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69" name="object 669"/>
            <p:cNvSpPr/>
            <p:nvPr/>
          </p:nvSpPr>
          <p:spPr>
            <a:xfrm>
              <a:off x="2314753"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70" name="object 670"/>
            <p:cNvSpPr/>
            <p:nvPr/>
          </p:nvSpPr>
          <p:spPr>
            <a:xfrm>
              <a:off x="2313280"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71" name="object 671"/>
            <p:cNvSpPr/>
            <p:nvPr/>
          </p:nvSpPr>
          <p:spPr>
            <a:xfrm>
              <a:off x="2399058"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72" name="object 672"/>
            <p:cNvSpPr/>
            <p:nvPr/>
          </p:nvSpPr>
          <p:spPr>
            <a:xfrm>
              <a:off x="2397585"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73" name="object 673"/>
            <p:cNvSpPr/>
            <p:nvPr/>
          </p:nvSpPr>
          <p:spPr>
            <a:xfrm>
              <a:off x="2483363"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74" name="object 674"/>
            <p:cNvSpPr/>
            <p:nvPr/>
          </p:nvSpPr>
          <p:spPr>
            <a:xfrm>
              <a:off x="2481890"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75" name="object 675"/>
            <p:cNvSpPr/>
            <p:nvPr/>
          </p:nvSpPr>
          <p:spPr>
            <a:xfrm>
              <a:off x="2567442"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76" name="object 676"/>
            <p:cNvSpPr/>
            <p:nvPr/>
          </p:nvSpPr>
          <p:spPr>
            <a:xfrm>
              <a:off x="2565856" y="3547498"/>
              <a:ext cx="1270" cy="0"/>
            </a:xfrm>
            <a:custGeom>
              <a:avLst/>
              <a:gdLst/>
              <a:ahLst/>
              <a:cxnLst/>
              <a:rect l="l" t="t" r="r" b="b"/>
              <a:pathLst>
                <a:path w="1269">
                  <a:moveTo>
                    <a:pt x="453" y="-29371"/>
                  </a:moveTo>
                  <a:lnTo>
                    <a:pt x="453" y="29371"/>
                  </a:lnTo>
                </a:path>
              </a:pathLst>
            </a:custGeom>
            <a:ln w="58741">
              <a:solidFill>
                <a:srgbClr val="FF00FF"/>
              </a:solidFill>
            </a:ln>
          </p:spPr>
          <p:txBody>
            <a:bodyPr wrap="square" lIns="0" tIns="0" rIns="0" bIns="0" rtlCol="0"/>
            <a:lstStyle/>
            <a:p>
              <a:endParaRPr/>
            </a:p>
          </p:txBody>
        </p:sp>
        <p:sp>
          <p:nvSpPr>
            <p:cNvPr id="677" name="object 677"/>
            <p:cNvSpPr/>
            <p:nvPr/>
          </p:nvSpPr>
          <p:spPr>
            <a:xfrm>
              <a:off x="2651747"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78" name="object 678"/>
            <p:cNvSpPr/>
            <p:nvPr/>
          </p:nvSpPr>
          <p:spPr>
            <a:xfrm>
              <a:off x="2650161" y="3547498"/>
              <a:ext cx="1270" cy="0"/>
            </a:xfrm>
            <a:custGeom>
              <a:avLst/>
              <a:gdLst/>
              <a:ahLst/>
              <a:cxnLst/>
              <a:rect l="l" t="t" r="r" b="b"/>
              <a:pathLst>
                <a:path w="1269">
                  <a:moveTo>
                    <a:pt x="453" y="-29371"/>
                  </a:moveTo>
                  <a:lnTo>
                    <a:pt x="453" y="29371"/>
                  </a:lnTo>
                </a:path>
              </a:pathLst>
            </a:custGeom>
            <a:ln w="58741">
              <a:solidFill>
                <a:srgbClr val="FF00FF"/>
              </a:solidFill>
            </a:ln>
          </p:spPr>
          <p:txBody>
            <a:bodyPr wrap="square" lIns="0" tIns="0" rIns="0" bIns="0" rtlCol="0"/>
            <a:lstStyle/>
            <a:p>
              <a:endParaRPr/>
            </a:p>
          </p:txBody>
        </p:sp>
        <p:sp>
          <p:nvSpPr>
            <p:cNvPr id="679" name="object 679"/>
            <p:cNvSpPr/>
            <p:nvPr/>
          </p:nvSpPr>
          <p:spPr>
            <a:xfrm>
              <a:off x="2736053"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80" name="object 680"/>
            <p:cNvSpPr/>
            <p:nvPr/>
          </p:nvSpPr>
          <p:spPr>
            <a:xfrm>
              <a:off x="2734466" y="3547498"/>
              <a:ext cx="1270" cy="0"/>
            </a:xfrm>
            <a:custGeom>
              <a:avLst/>
              <a:gdLst/>
              <a:ahLst/>
              <a:cxnLst/>
              <a:rect l="l" t="t" r="r" b="b"/>
              <a:pathLst>
                <a:path w="1269">
                  <a:moveTo>
                    <a:pt x="453" y="-29371"/>
                  </a:moveTo>
                  <a:lnTo>
                    <a:pt x="453" y="29371"/>
                  </a:lnTo>
                </a:path>
              </a:pathLst>
            </a:custGeom>
            <a:ln w="58741">
              <a:solidFill>
                <a:srgbClr val="FF00FF"/>
              </a:solidFill>
            </a:ln>
          </p:spPr>
          <p:txBody>
            <a:bodyPr wrap="square" lIns="0" tIns="0" rIns="0" bIns="0" rtlCol="0"/>
            <a:lstStyle/>
            <a:p>
              <a:endParaRPr/>
            </a:p>
          </p:txBody>
        </p:sp>
        <p:sp>
          <p:nvSpPr>
            <p:cNvPr id="681" name="object 681"/>
            <p:cNvSpPr/>
            <p:nvPr/>
          </p:nvSpPr>
          <p:spPr>
            <a:xfrm>
              <a:off x="2820018"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82" name="object 682"/>
            <p:cNvSpPr/>
            <p:nvPr/>
          </p:nvSpPr>
          <p:spPr>
            <a:xfrm>
              <a:off x="2818545"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83" name="object 683"/>
            <p:cNvSpPr/>
            <p:nvPr/>
          </p:nvSpPr>
          <p:spPr>
            <a:xfrm>
              <a:off x="2904323"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84" name="object 684"/>
            <p:cNvSpPr/>
            <p:nvPr/>
          </p:nvSpPr>
          <p:spPr>
            <a:xfrm>
              <a:off x="2902850"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85" name="object 685"/>
            <p:cNvSpPr/>
            <p:nvPr/>
          </p:nvSpPr>
          <p:spPr>
            <a:xfrm>
              <a:off x="2988628"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86" name="object 686"/>
            <p:cNvSpPr/>
            <p:nvPr/>
          </p:nvSpPr>
          <p:spPr>
            <a:xfrm>
              <a:off x="2987155"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87" name="object 687"/>
            <p:cNvSpPr/>
            <p:nvPr/>
          </p:nvSpPr>
          <p:spPr>
            <a:xfrm>
              <a:off x="3072707"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88" name="object 688"/>
            <p:cNvSpPr/>
            <p:nvPr/>
          </p:nvSpPr>
          <p:spPr>
            <a:xfrm>
              <a:off x="3071234"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89" name="object 689"/>
            <p:cNvSpPr/>
            <p:nvPr/>
          </p:nvSpPr>
          <p:spPr>
            <a:xfrm>
              <a:off x="3157012"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90" name="object 690"/>
            <p:cNvSpPr/>
            <p:nvPr/>
          </p:nvSpPr>
          <p:spPr>
            <a:xfrm>
              <a:off x="3155539"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91" name="object 691"/>
            <p:cNvSpPr/>
            <p:nvPr/>
          </p:nvSpPr>
          <p:spPr>
            <a:xfrm>
              <a:off x="3241318" y="3548178"/>
              <a:ext cx="1270" cy="0"/>
            </a:xfrm>
            <a:custGeom>
              <a:avLst/>
              <a:gdLst/>
              <a:ahLst/>
              <a:cxnLst/>
              <a:rect l="l" t="t" r="r" b="b"/>
              <a:pathLst>
                <a:path w="1269">
                  <a:moveTo>
                    <a:pt x="396" y="-793"/>
                  </a:moveTo>
                  <a:lnTo>
                    <a:pt x="396" y="793"/>
                  </a:lnTo>
                </a:path>
              </a:pathLst>
            </a:custGeom>
            <a:ln w="3175">
              <a:solidFill>
                <a:srgbClr val="000000"/>
              </a:solidFill>
            </a:ln>
          </p:spPr>
          <p:txBody>
            <a:bodyPr wrap="square" lIns="0" tIns="0" rIns="0" bIns="0" rtlCol="0"/>
            <a:lstStyle/>
            <a:p>
              <a:endParaRPr/>
            </a:p>
          </p:txBody>
        </p:sp>
        <p:sp>
          <p:nvSpPr>
            <p:cNvPr id="692" name="object 692"/>
            <p:cNvSpPr/>
            <p:nvPr/>
          </p:nvSpPr>
          <p:spPr>
            <a:xfrm>
              <a:off x="3239844" y="3547498"/>
              <a:ext cx="1270" cy="0"/>
            </a:xfrm>
            <a:custGeom>
              <a:avLst/>
              <a:gdLst/>
              <a:ahLst/>
              <a:cxnLst/>
              <a:rect l="l" t="t" r="r" b="b"/>
              <a:pathLst>
                <a:path w="1269">
                  <a:moveTo>
                    <a:pt x="396" y="-29371"/>
                  </a:moveTo>
                  <a:lnTo>
                    <a:pt x="396" y="29371"/>
                  </a:lnTo>
                </a:path>
              </a:pathLst>
            </a:custGeom>
            <a:ln w="58741">
              <a:solidFill>
                <a:srgbClr val="FF00FF"/>
              </a:solidFill>
            </a:ln>
          </p:spPr>
          <p:txBody>
            <a:bodyPr wrap="square" lIns="0" tIns="0" rIns="0" bIns="0" rtlCol="0"/>
            <a:lstStyle/>
            <a:p>
              <a:endParaRPr/>
            </a:p>
          </p:txBody>
        </p:sp>
        <p:sp>
          <p:nvSpPr>
            <p:cNvPr id="693" name="object 693"/>
            <p:cNvSpPr/>
            <p:nvPr/>
          </p:nvSpPr>
          <p:spPr>
            <a:xfrm>
              <a:off x="3325623"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694" name="object 694"/>
            <p:cNvSpPr/>
            <p:nvPr/>
          </p:nvSpPr>
          <p:spPr>
            <a:xfrm>
              <a:off x="3324150"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695" name="object 695"/>
            <p:cNvSpPr/>
            <p:nvPr/>
          </p:nvSpPr>
          <p:spPr>
            <a:xfrm>
              <a:off x="3409588"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696" name="object 696"/>
            <p:cNvSpPr/>
            <p:nvPr/>
          </p:nvSpPr>
          <p:spPr>
            <a:xfrm>
              <a:off x="3408115"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697" name="object 697"/>
            <p:cNvSpPr/>
            <p:nvPr/>
          </p:nvSpPr>
          <p:spPr>
            <a:xfrm>
              <a:off x="3493894"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698" name="object 698"/>
            <p:cNvSpPr/>
            <p:nvPr/>
          </p:nvSpPr>
          <p:spPr>
            <a:xfrm>
              <a:off x="3492420"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699" name="object 699"/>
            <p:cNvSpPr/>
            <p:nvPr/>
          </p:nvSpPr>
          <p:spPr>
            <a:xfrm>
              <a:off x="3578199"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00" name="object 700"/>
            <p:cNvSpPr/>
            <p:nvPr/>
          </p:nvSpPr>
          <p:spPr>
            <a:xfrm>
              <a:off x="3576726"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01" name="object 701"/>
            <p:cNvSpPr/>
            <p:nvPr/>
          </p:nvSpPr>
          <p:spPr>
            <a:xfrm>
              <a:off x="366227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02" name="object 702"/>
            <p:cNvSpPr/>
            <p:nvPr/>
          </p:nvSpPr>
          <p:spPr>
            <a:xfrm>
              <a:off x="366080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03" name="object 703"/>
            <p:cNvSpPr/>
            <p:nvPr/>
          </p:nvSpPr>
          <p:spPr>
            <a:xfrm>
              <a:off x="3746583"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04" name="object 704"/>
            <p:cNvSpPr/>
            <p:nvPr/>
          </p:nvSpPr>
          <p:spPr>
            <a:xfrm>
              <a:off x="3745110"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05" name="object 705"/>
            <p:cNvSpPr/>
            <p:nvPr/>
          </p:nvSpPr>
          <p:spPr>
            <a:xfrm>
              <a:off x="3830888"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06" name="object 706"/>
            <p:cNvSpPr/>
            <p:nvPr/>
          </p:nvSpPr>
          <p:spPr>
            <a:xfrm>
              <a:off x="3829415"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07" name="object 707"/>
            <p:cNvSpPr/>
            <p:nvPr/>
          </p:nvSpPr>
          <p:spPr>
            <a:xfrm>
              <a:off x="391496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08" name="object 708"/>
            <p:cNvSpPr/>
            <p:nvPr/>
          </p:nvSpPr>
          <p:spPr>
            <a:xfrm>
              <a:off x="3913380"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09" name="object 709"/>
            <p:cNvSpPr/>
            <p:nvPr/>
          </p:nvSpPr>
          <p:spPr>
            <a:xfrm>
              <a:off x="399927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10" name="object 710"/>
            <p:cNvSpPr/>
            <p:nvPr/>
          </p:nvSpPr>
          <p:spPr>
            <a:xfrm>
              <a:off x="3997685"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11" name="object 711"/>
            <p:cNvSpPr/>
            <p:nvPr/>
          </p:nvSpPr>
          <p:spPr>
            <a:xfrm>
              <a:off x="408357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12" name="object 712"/>
            <p:cNvSpPr/>
            <p:nvPr/>
          </p:nvSpPr>
          <p:spPr>
            <a:xfrm>
              <a:off x="4081991"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13" name="object 713"/>
            <p:cNvSpPr/>
            <p:nvPr/>
          </p:nvSpPr>
          <p:spPr>
            <a:xfrm>
              <a:off x="416754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14" name="object 714"/>
            <p:cNvSpPr/>
            <p:nvPr/>
          </p:nvSpPr>
          <p:spPr>
            <a:xfrm>
              <a:off x="416606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15" name="object 715"/>
            <p:cNvSpPr/>
            <p:nvPr/>
          </p:nvSpPr>
          <p:spPr>
            <a:xfrm>
              <a:off x="4251848"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16" name="object 716"/>
            <p:cNvSpPr/>
            <p:nvPr/>
          </p:nvSpPr>
          <p:spPr>
            <a:xfrm>
              <a:off x="4250375"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17" name="object 717"/>
            <p:cNvSpPr/>
            <p:nvPr/>
          </p:nvSpPr>
          <p:spPr>
            <a:xfrm>
              <a:off x="4336153"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18" name="object 718"/>
            <p:cNvSpPr/>
            <p:nvPr/>
          </p:nvSpPr>
          <p:spPr>
            <a:xfrm>
              <a:off x="4334680"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19" name="object 719"/>
            <p:cNvSpPr/>
            <p:nvPr/>
          </p:nvSpPr>
          <p:spPr>
            <a:xfrm>
              <a:off x="4420458"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20" name="object 720"/>
            <p:cNvSpPr/>
            <p:nvPr/>
          </p:nvSpPr>
          <p:spPr>
            <a:xfrm>
              <a:off x="4418985"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21" name="object 721"/>
            <p:cNvSpPr/>
            <p:nvPr/>
          </p:nvSpPr>
          <p:spPr>
            <a:xfrm>
              <a:off x="450453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22" name="object 722"/>
            <p:cNvSpPr/>
            <p:nvPr/>
          </p:nvSpPr>
          <p:spPr>
            <a:xfrm>
              <a:off x="450306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23" name="object 723"/>
            <p:cNvSpPr/>
            <p:nvPr/>
          </p:nvSpPr>
          <p:spPr>
            <a:xfrm>
              <a:off x="458884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24" name="object 724"/>
            <p:cNvSpPr/>
            <p:nvPr/>
          </p:nvSpPr>
          <p:spPr>
            <a:xfrm>
              <a:off x="458736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25" name="object 725"/>
            <p:cNvSpPr/>
            <p:nvPr/>
          </p:nvSpPr>
          <p:spPr>
            <a:xfrm>
              <a:off x="467314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26" name="object 726"/>
            <p:cNvSpPr/>
            <p:nvPr/>
          </p:nvSpPr>
          <p:spPr>
            <a:xfrm>
              <a:off x="467167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27" name="object 727"/>
            <p:cNvSpPr/>
            <p:nvPr/>
          </p:nvSpPr>
          <p:spPr>
            <a:xfrm>
              <a:off x="4757113"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28" name="object 728"/>
            <p:cNvSpPr/>
            <p:nvPr/>
          </p:nvSpPr>
          <p:spPr>
            <a:xfrm>
              <a:off x="4755640"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29" name="object 729"/>
            <p:cNvSpPr/>
            <p:nvPr/>
          </p:nvSpPr>
          <p:spPr>
            <a:xfrm>
              <a:off x="4841418"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30" name="object 730"/>
            <p:cNvSpPr/>
            <p:nvPr/>
          </p:nvSpPr>
          <p:spPr>
            <a:xfrm>
              <a:off x="4839945"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31" name="object 731"/>
            <p:cNvSpPr/>
            <p:nvPr/>
          </p:nvSpPr>
          <p:spPr>
            <a:xfrm>
              <a:off x="4925723"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32" name="object 732"/>
            <p:cNvSpPr/>
            <p:nvPr/>
          </p:nvSpPr>
          <p:spPr>
            <a:xfrm>
              <a:off x="4924250"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33" name="object 733"/>
            <p:cNvSpPr/>
            <p:nvPr/>
          </p:nvSpPr>
          <p:spPr>
            <a:xfrm>
              <a:off x="500980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34" name="object 734"/>
            <p:cNvSpPr/>
            <p:nvPr/>
          </p:nvSpPr>
          <p:spPr>
            <a:xfrm>
              <a:off x="500832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35" name="object 735"/>
            <p:cNvSpPr/>
            <p:nvPr/>
          </p:nvSpPr>
          <p:spPr>
            <a:xfrm>
              <a:off x="509410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36" name="object 736"/>
            <p:cNvSpPr/>
            <p:nvPr/>
          </p:nvSpPr>
          <p:spPr>
            <a:xfrm>
              <a:off x="509263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37" name="object 737"/>
            <p:cNvSpPr/>
            <p:nvPr/>
          </p:nvSpPr>
          <p:spPr>
            <a:xfrm>
              <a:off x="517841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38" name="object 738"/>
            <p:cNvSpPr/>
            <p:nvPr/>
          </p:nvSpPr>
          <p:spPr>
            <a:xfrm>
              <a:off x="517693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39" name="object 739"/>
            <p:cNvSpPr/>
            <p:nvPr/>
          </p:nvSpPr>
          <p:spPr>
            <a:xfrm>
              <a:off x="526249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40" name="object 740"/>
            <p:cNvSpPr/>
            <p:nvPr/>
          </p:nvSpPr>
          <p:spPr>
            <a:xfrm>
              <a:off x="5260904"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41" name="object 741"/>
            <p:cNvSpPr/>
            <p:nvPr/>
          </p:nvSpPr>
          <p:spPr>
            <a:xfrm>
              <a:off x="534679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42" name="object 742"/>
            <p:cNvSpPr/>
            <p:nvPr/>
          </p:nvSpPr>
          <p:spPr>
            <a:xfrm>
              <a:off x="5345210"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43" name="object 743"/>
            <p:cNvSpPr/>
            <p:nvPr/>
          </p:nvSpPr>
          <p:spPr>
            <a:xfrm>
              <a:off x="543110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44" name="object 744"/>
            <p:cNvSpPr/>
            <p:nvPr/>
          </p:nvSpPr>
          <p:spPr>
            <a:xfrm>
              <a:off x="5429515"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45" name="object 745"/>
            <p:cNvSpPr/>
            <p:nvPr/>
          </p:nvSpPr>
          <p:spPr>
            <a:xfrm>
              <a:off x="551540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46" name="object 746"/>
            <p:cNvSpPr/>
            <p:nvPr/>
          </p:nvSpPr>
          <p:spPr>
            <a:xfrm>
              <a:off x="5513820"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47" name="object 747"/>
            <p:cNvSpPr/>
            <p:nvPr/>
          </p:nvSpPr>
          <p:spPr>
            <a:xfrm>
              <a:off x="559937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48" name="object 748"/>
            <p:cNvSpPr/>
            <p:nvPr/>
          </p:nvSpPr>
          <p:spPr>
            <a:xfrm>
              <a:off x="559789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49" name="object 749"/>
            <p:cNvSpPr/>
            <p:nvPr/>
          </p:nvSpPr>
          <p:spPr>
            <a:xfrm>
              <a:off x="568367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50" name="object 750"/>
            <p:cNvSpPr/>
            <p:nvPr/>
          </p:nvSpPr>
          <p:spPr>
            <a:xfrm>
              <a:off x="568220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51" name="object 751"/>
            <p:cNvSpPr/>
            <p:nvPr/>
          </p:nvSpPr>
          <p:spPr>
            <a:xfrm>
              <a:off x="576798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52" name="object 752"/>
            <p:cNvSpPr/>
            <p:nvPr/>
          </p:nvSpPr>
          <p:spPr>
            <a:xfrm>
              <a:off x="5766510"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53" name="object 753"/>
            <p:cNvSpPr/>
            <p:nvPr/>
          </p:nvSpPr>
          <p:spPr>
            <a:xfrm>
              <a:off x="585206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54" name="object 754"/>
            <p:cNvSpPr/>
            <p:nvPr/>
          </p:nvSpPr>
          <p:spPr>
            <a:xfrm>
              <a:off x="585058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55" name="object 755"/>
            <p:cNvSpPr/>
            <p:nvPr/>
          </p:nvSpPr>
          <p:spPr>
            <a:xfrm>
              <a:off x="593636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56" name="object 756"/>
            <p:cNvSpPr/>
            <p:nvPr/>
          </p:nvSpPr>
          <p:spPr>
            <a:xfrm>
              <a:off x="593489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57" name="object 757"/>
            <p:cNvSpPr/>
            <p:nvPr/>
          </p:nvSpPr>
          <p:spPr>
            <a:xfrm>
              <a:off x="602067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58" name="object 758"/>
            <p:cNvSpPr/>
            <p:nvPr/>
          </p:nvSpPr>
          <p:spPr>
            <a:xfrm>
              <a:off x="601919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59" name="object 759"/>
            <p:cNvSpPr/>
            <p:nvPr/>
          </p:nvSpPr>
          <p:spPr>
            <a:xfrm>
              <a:off x="6104637"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60" name="object 760"/>
            <p:cNvSpPr/>
            <p:nvPr/>
          </p:nvSpPr>
          <p:spPr>
            <a:xfrm>
              <a:off x="610316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61" name="object 761"/>
            <p:cNvSpPr/>
            <p:nvPr/>
          </p:nvSpPr>
          <p:spPr>
            <a:xfrm>
              <a:off x="6188942"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62" name="object 762"/>
            <p:cNvSpPr/>
            <p:nvPr/>
          </p:nvSpPr>
          <p:spPr>
            <a:xfrm>
              <a:off x="618746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63" name="object 763"/>
            <p:cNvSpPr/>
            <p:nvPr/>
          </p:nvSpPr>
          <p:spPr>
            <a:xfrm>
              <a:off x="6273248"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64" name="object 764"/>
            <p:cNvSpPr/>
            <p:nvPr/>
          </p:nvSpPr>
          <p:spPr>
            <a:xfrm>
              <a:off x="6271775"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65" name="object 765"/>
            <p:cNvSpPr/>
            <p:nvPr/>
          </p:nvSpPr>
          <p:spPr>
            <a:xfrm>
              <a:off x="635732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66" name="object 766"/>
            <p:cNvSpPr/>
            <p:nvPr/>
          </p:nvSpPr>
          <p:spPr>
            <a:xfrm>
              <a:off x="635585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67" name="object 767"/>
            <p:cNvSpPr/>
            <p:nvPr/>
          </p:nvSpPr>
          <p:spPr>
            <a:xfrm>
              <a:off x="644163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68" name="object 768"/>
            <p:cNvSpPr/>
            <p:nvPr/>
          </p:nvSpPr>
          <p:spPr>
            <a:xfrm>
              <a:off x="644015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69" name="object 769"/>
            <p:cNvSpPr/>
            <p:nvPr/>
          </p:nvSpPr>
          <p:spPr>
            <a:xfrm>
              <a:off x="652593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70" name="object 770"/>
            <p:cNvSpPr/>
            <p:nvPr/>
          </p:nvSpPr>
          <p:spPr>
            <a:xfrm>
              <a:off x="652446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71" name="object 771"/>
            <p:cNvSpPr/>
            <p:nvPr/>
          </p:nvSpPr>
          <p:spPr>
            <a:xfrm>
              <a:off x="661024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72" name="object 772"/>
            <p:cNvSpPr/>
            <p:nvPr/>
          </p:nvSpPr>
          <p:spPr>
            <a:xfrm>
              <a:off x="660876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73" name="object 773"/>
            <p:cNvSpPr/>
            <p:nvPr/>
          </p:nvSpPr>
          <p:spPr>
            <a:xfrm>
              <a:off x="669432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74" name="object 774"/>
            <p:cNvSpPr/>
            <p:nvPr/>
          </p:nvSpPr>
          <p:spPr>
            <a:xfrm>
              <a:off x="6692734"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75" name="object 775"/>
            <p:cNvSpPr/>
            <p:nvPr/>
          </p:nvSpPr>
          <p:spPr>
            <a:xfrm>
              <a:off x="677862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76" name="object 776"/>
            <p:cNvSpPr/>
            <p:nvPr/>
          </p:nvSpPr>
          <p:spPr>
            <a:xfrm>
              <a:off x="6777039"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77" name="object 777"/>
            <p:cNvSpPr/>
            <p:nvPr/>
          </p:nvSpPr>
          <p:spPr>
            <a:xfrm>
              <a:off x="686293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78" name="object 778"/>
            <p:cNvSpPr/>
            <p:nvPr/>
          </p:nvSpPr>
          <p:spPr>
            <a:xfrm>
              <a:off x="6861345"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779" name="object 779"/>
            <p:cNvSpPr/>
            <p:nvPr/>
          </p:nvSpPr>
          <p:spPr>
            <a:xfrm>
              <a:off x="694689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80" name="object 780"/>
            <p:cNvSpPr/>
            <p:nvPr/>
          </p:nvSpPr>
          <p:spPr>
            <a:xfrm>
              <a:off x="694542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81" name="object 781"/>
            <p:cNvSpPr/>
            <p:nvPr/>
          </p:nvSpPr>
          <p:spPr>
            <a:xfrm>
              <a:off x="703120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82" name="object 782"/>
            <p:cNvSpPr/>
            <p:nvPr/>
          </p:nvSpPr>
          <p:spPr>
            <a:xfrm>
              <a:off x="702972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83" name="object 783"/>
            <p:cNvSpPr/>
            <p:nvPr/>
          </p:nvSpPr>
          <p:spPr>
            <a:xfrm>
              <a:off x="711550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84" name="object 784"/>
            <p:cNvSpPr/>
            <p:nvPr/>
          </p:nvSpPr>
          <p:spPr>
            <a:xfrm>
              <a:off x="711403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85" name="object 785"/>
            <p:cNvSpPr/>
            <p:nvPr/>
          </p:nvSpPr>
          <p:spPr>
            <a:xfrm>
              <a:off x="719958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86" name="object 786"/>
            <p:cNvSpPr/>
            <p:nvPr/>
          </p:nvSpPr>
          <p:spPr>
            <a:xfrm>
              <a:off x="719811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87" name="object 787"/>
            <p:cNvSpPr/>
            <p:nvPr/>
          </p:nvSpPr>
          <p:spPr>
            <a:xfrm>
              <a:off x="728389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88" name="object 788"/>
            <p:cNvSpPr/>
            <p:nvPr/>
          </p:nvSpPr>
          <p:spPr>
            <a:xfrm>
              <a:off x="728241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89" name="object 789"/>
            <p:cNvSpPr/>
            <p:nvPr/>
          </p:nvSpPr>
          <p:spPr>
            <a:xfrm>
              <a:off x="736819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790" name="object 790"/>
            <p:cNvSpPr/>
            <p:nvPr/>
          </p:nvSpPr>
          <p:spPr>
            <a:xfrm>
              <a:off x="736672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91" name="object 791"/>
            <p:cNvSpPr/>
            <p:nvPr/>
          </p:nvSpPr>
          <p:spPr>
            <a:xfrm>
              <a:off x="7452161"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92" name="object 792"/>
            <p:cNvSpPr/>
            <p:nvPr/>
          </p:nvSpPr>
          <p:spPr>
            <a:xfrm>
              <a:off x="745068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93" name="object 793"/>
            <p:cNvSpPr/>
            <p:nvPr/>
          </p:nvSpPr>
          <p:spPr>
            <a:xfrm>
              <a:off x="7536467"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94" name="object 794"/>
            <p:cNvSpPr/>
            <p:nvPr/>
          </p:nvSpPr>
          <p:spPr>
            <a:xfrm>
              <a:off x="753499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95" name="object 795"/>
            <p:cNvSpPr/>
            <p:nvPr/>
          </p:nvSpPr>
          <p:spPr>
            <a:xfrm>
              <a:off x="7620772"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96" name="object 796"/>
            <p:cNvSpPr/>
            <p:nvPr/>
          </p:nvSpPr>
          <p:spPr>
            <a:xfrm>
              <a:off x="761929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97" name="object 797"/>
            <p:cNvSpPr/>
            <p:nvPr/>
          </p:nvSpPr>
          <p:spPr>
            <a:xfrm>
              <a:off x="7705077"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798" name="object 798"/>
            <p:cNvSpPr/>
            <p:nvPr/>
          </p:nvSpPr>
          <p:spPr>
            <a:xfrm>
              <a:off x="7703605"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799" name="object 799"/>
            <p:cNvSpPr/>
            <p:nvPr/>
          </p:nvSpPr>
          <p:spPr>
            <a:xfrm>
              <a:off x="778915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00" name="object 800"/>
            <p:cNvSpPr/>
            <p:nvPr/>
          </p:nvSpPr>
          <p:spPr>
            <a:xfrm>
              <a:off x="778768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01" name="object 801"/>
            <p:cNvSpPr/>
            <p:nvPr/>
          </p:nvSpPr>
          <p:spPr>
            <a:xfrm>
              <a:off x="787346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02" name="object 802"/>
            <p:cNvSpPr/>
            <p:nvPr/>
          </p:nvSpPr>
          <p:spPr>
            <a:xfrm>
              <a:off x="787198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03" name="object 803"/>
            <p:cNvSpPr/>
            <p:nvPr/>
          </p:nvSpPr>
          <p:spPr>
            <a:xfrm>
              <a:off x="7957767"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04" name="object 804"/>
            <p:cNvSpPr/>
            <p:nvPr/>
          </p:nvSpPr>
          <p:spPr>
            <a:xfrm>
              <a:off x="795629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05" name="object 805"/>
            <p:cNvSpPr/>
            <p:nvPr/>
          </p:nvSpPr>
          <p:spPr>
            <a:xfrm>
              <a:off x="804184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06" name="object 806"/>
            <p:cNvSpPr/>
            <p:nvPr/>
          </p:nvSpPr>
          <p:spPr>
            <a:xfrm>
              <a:off x="8040258"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07" name="object 807"/>
            <p:cNvSpPr/>
            <p:nvPr/>
          </p:nvSpPr>
          <p:spPr>
            <a:xfrm>
              <a:off x="812615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08" name="object 808"/>
            <p:cNvSpPr/>
            <p:nvPr/>
          </p:nvSpPr>
          <p:spPr>
            <a:xfrm>
              <a:off x="8124564"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09" name="object 809"/>
            <p:cNvSpPr/>
            <p:nvPr/>
          </p:nvSpPr>
          <p:spPr>
            <a:xfrm>
              <a:off x="821045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10" name="object 810"/>
            <p:cNvSpPr/>
            <p:nvPr/>
          </p:nvSpPr>
          <p:spPr>
            <a:xfrm>
              <a:off x="8208869"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11" name="object 811"/>
            <p:cNvSpPr/>
            <p:nvPr/>
          </p:nvSpPr>
          <p:spPr>
            <a:xfrm>
              <a:off x="829442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12" name="object 812"/>
            <p:cNvSpPr/>
            <p:nvPr/>
          </p:nvSpPr>
          <p:spPr>
            <a:xfrm>
              <a:off x="829294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13" name="object 813"/>
            <p:cNvSpPr/>
            <p:nvPr/>
          </p:nvSpPr>
          <p:spPr>
            <a:xfrm>
              <a:off x="837872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14" name="object 814"/>
            <p:cNvSpPr/>
            <p:nvPr/>
          </p:nvSpPr>
          <p:spPr>
            <a:xfrm>
              <a:off x="837725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15" name="object 815"/>
            <p:cNvSpPr/>
            <p:nvPr/>
          </p:nvSpPr>
          <p:spPr>
            <a:xfrm>
              <a:off x="846303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16" name="object 816"/>
            <p:cNvSpPr/>
            <p:nvPr/>
          </p:nvSpPr>
          <p:spPr>
            <a:xfrm>
              <a:off x="846155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17" name="object 817"/>
            <p:cNvSpPr/>
            <p:nvPr/>
          </p:nvSpPr>
          <p:spPr>
            <a:xfrm>
              <a:off x="854711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18" name="object 818"/>
            <p:cNvSpPr/>
            <p:nvPr/>
          </p:nvSpPr>
          <p:spPr>
            <a:xfrm>
              <a:off x="8545637"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19" name="object 819"/>
            <p:cNvSpPr/>
            <p:nvPr/>
          </p:nvSpPr>
          <p:spPr>
            <a:xfrm>
              <a:off x="863141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20" name="object 820"/>
            <p:cNvSpPr/>
            <p:nvPr/>
          </p:nvSpPr>
          <p:spPr>
            <a:xfrm>
              <a:off x="862994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21" name="object 821"/>
            <p:cNvSpPr/>
            <p:nvPr/>
          </p:nvSpPr>
          <p:spPr>
            <a:xfrm>
              <a:off x="871572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22" name="object 822"/>
            <p:cNvSpPr/>
            <p:nvPr/>
          </p:nvSpPr>
          <p:spPr>
            <a:xfrm>
              <a:off x="871424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23" name="object 823"/>
            <p:cNvSpPr/>
            <p:nvPr/>
          </p:nvSpPr>
          <p:spPr>
            <a:xfrm>
              <a:off x="880002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24" name="object 824"/>
            <p:cNvSpPr/>
            <p:nvPr/>
          </p:nvSpPr>
          <p:spPr>
            <a:xfrm>
              <a:off x="8798552"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25" name="object 825"/>
            <p:cNvSpPr/>
            <p:nvPr/>
          </p:nvSpPr>
          <p:spPr>
            <a:xfrm>
              <a:off x="8883991"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826" name="object 826"/>
            <p:cNvSpPr/>
            <p:nvPr/>
          </p:nvSpPr>
          <p:spPr>
            <a:xfrm>
              <a:off x="888251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27" name="object 827"/>
            <p:cNvSpPr/>
            <p:nvPr/>
          </p:nvSpPr>
          <p:spPr>
            <a:xfrm>
              <a:off x="8968296"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828" name="object 828"/>
            <p:cNvSpPr/>
            <p:nvPr/>
          </p:nvSpPr>
          <p:spPr>
            <a:xfrm>
              <a:off x="8966824"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29" name="object 829"/>
            <p:cNvSpPr/>
            <p:nvPr/>
          </p:nvSpPr>
          <p:spPr>
            <a:xfrm>
              <a:off x="9052602"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830" name="object 830"/>
            <p:cNvSpPr/>
            <p:nvPr/>
          </p:nvSpPr>
          <p:spPr>
            <a:xfrm>
              <a:off x="9051129"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31" name="object 831"/>
            <p:cNvSpPr/>
            <p:nvPr/>
          </p:nvSpPr>
          <p:spPr>
            <a:xfrm>
              <a:off x="913668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32" name="object 832"/>
            <p:cNvSpPr/>
            <p:nvPr/>
          </p:nvSpPr>
          <p:spPr>
            <a:xfrm>
              <a:off x="9135207"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33" name="object 833"/>
            <p:cNvSpPr/>
            <p:nvPr/>
          </p:nvSpPr>
          <p:spPr>
            <a:xfrm>
              <a:off x="922098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34" name="object 834"/>
            <p:cNvSpPr/>
            <p:nvPr/>
          </p:nvSpPr>
          <p:spPr>
            <a:xfrm>
              <a:off x="921951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35" name="object 835"/>
            <p:cNvSpPr/>
            <p:nvPr/>
          </p:nvSpPr>
          <p:spPr>
            <a:xfrm>
              <a:off x="930529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36" name="object 836"/>
            <p:cNvSpPr/>
            <p:nvPr/>
          </p:nvSpPr>
          <p:spPr>
            <a:xfrm>
              <a:off x="930381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37" name="object 837"/>
            <p:cNvSpPr/>
            <p:nvPr/>
          </p:nvSpPr>
          <p:spPr>
            <a:xfrm>
              <a:off x="938937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38" name="object 838"/>
            <p:cNvSpPr/>
            <p:nvPr/>
          </p:nvSpPr>
          <p:spPr>
            <a:xfrm>
              <a:off x="9387783"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39" name="object 839"/>
            <p:cNvSpPr/>
            <p:nvPr/>
          </p:nvSpPr>
          <p:spPr>
            <a:xfrm>
              <a:off x="947367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40" name="object 840"/>
            <p:cNvSpPr/>
            <p:nvPr/>
          </p:nvSpPr>
          <p:spPr>
            <a:xfrm>
              <a:off x="9472088"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41" name="object 841"/>
            <p:cNvSpPr/>
            <p:nvPr/>
          </p:nvSpPr>
          <p:spPr>
            <a:xfrm>
              <a:off x="955798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42" name="object 842"/>
            <p:cNvSpPr/>
            <p:nvPr/>
          </p:nvSpPr>
          <p:spPr>
            <a:xfrm>
              <a:off x="9556394"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43" name="object 843"/>
            <p:cNvSpPr/>
            <p:nvPr/>
          </p:nvSpPr>
          <p:spPr>
            <a:xfrm>
              <a:off x="964194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44" name="object 844"/>
            <p:cNvSpPr/>
            <p:nvPr/>
          </p:nvSpPr>
          <p:spPr>
            <a:xfrm>
              <a:off x="9640472"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45" name="object 845"/>
            <p:cNvSpPr/>
            <p:nvPr/>
          </p:nvSpPr>
          <p:spPr>
            <a:xfrm>
              <a:off x="972625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46" name="object 846"/>
            <p:cNvSpPr/>
            <p:nvPr/>
          </p:nvSpPr>
          <p:spPr>
            <a:xfrm>
              <a:off x="9724777"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47" name="object 847"/>
            <p:cNvSpPr/>
            <p:nvPr/>
          </p:nvSpPr>
          <p:spPr>
            <a:xfrm>
              <a:off x="9810556"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48" name="object 848"/>
            <p:cNvSpPr/>
            <p:nvPr/>
          </p:nvSpPr>
          <p:spPr>
            <a:xfrm>
              <a:off x="980908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49" name="object 849"/>
            <p:cNvSpPr/>
            <p:nvPr/>
          </p:nvSpPr>
          <p:spPr>
            <a:xfrm>
              <a:off x="9894862"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50" name="object 850"/>
            <p:cNvSpPr/>
            <p:nvPr/>
          </p:nvSpPr>
          <p:spPr>
            <a:xfrm>
              <a:off x="989338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51" name="object 851"/>
            <p:cNvSpPr/>
            <p:nvPr/>
          </p:nvSpPr>
          <p:spPr>
            <a:xfrm>
              <a:off x="997894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52" name="object 852"/>
            <p:cNvSpPr/>
            <p:nvPr/>
          </p:nvSpPr>
          <p:spPr>
            <a:xfrm>
              <a:off x="9977467"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53" name="object 853"/>
            <p:cNvSpPr/>
            <p:nvPr/>
          </p:nvSpPr>
          <p:spPr>
            <a:xfrm>
              <a:off x="1006324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54" name="object 854"/>
            <p:cNvSpPr/>
            <p:nvPr/>
          </p:nvSpPr>
          <p:spPr>
            <a:xfrm>
              <a:off x="10061772"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55" name="object 855"/>
            <p:cNvSpPr/>
            <p:nvPr/>
          </p:nvSpPr>
          <p:spPr>
            <a:xfrm>
              <a:off x="1014755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56" name="object 856"/>
            <p:cNvSpPr/>
            <p:nvPr/>
          </p:nvSpPr>
          <p:spPr>
            <a:xfrm>
              <a:off x="10146077"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57" name="object 857"/>
            <p:cNvSpPr/>
            <p:nvPr/>
          </p:nvSpPr>
          <p:spPr>
            <a:xfrm>
              <a:off x="10231515"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858" name="object 858"/>
            <p:cNvSpPr/>
            <p:nvPr/>
          </p:nvSpPr>
          <p:spPr>
            <a:xfrm>
              <a:off x="1023004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59" name="object 859"/>
            <p:cNvSpPr/>
            <p:nvPr/>
          </p:nvSpPr>
          <p:spPr>
            <a:xfrm>
              <a:off x="10315821"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860" name="object 860"/>
            <p:cNvSpPr/>
            <p:nvPr/>
          </p:nvSpPr>
          <p:spPr>
            <a:xfrm>
              <a:off x="10314348"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61" name="object 861"/>
            <p:cNvSpPr/>
            <p:nvPr/>
          </p:nvSpPr>
          <p:spPr>
            <a:xfrm>
              <a:off x="10400126"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862" name="object 862"/>
            <p:cNvSpPr/>
            <p:nvPr/>
          </p:nvSpPr>
          <p:spPr>
            <a:xfrm>
              <a:off x="1039865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63" name="object 863"/>
            <p:cNvSpPr/>
            <p:nvPr/>
          </p:nvSpPr>
          <p:spPr>
            <a:xfrm>
              <a:off x="1048420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64" name="object 864"/>
            <p:cNvSpPr/>
            <p:nvPr/>
          </p:nvSpPr>
          <p:spPr>
            <a:xfrm>
              <a:off x="10482732"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65" name="object 865"/>
            <p:cNvSpPr/>
            <p:nvPr/>
          </p:nvSpPr>
          <p:spPr>
            <a:xfrm>
              <a:off x="1056851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66" name="object 866"/>
            <p:cNvSpPr/>
            <p:nvPr/>
          </p:nvSpPr>
          <p:spPr>
            <a:xfrm>
              <a:off x="10567037"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67" name="object 867"/>
            <p:cNvSpPr/>
            <p:nvPr/>
          </p:nvSpPr>
          <p:spPr>
            <a:xfrm>
              <a:off x="1065281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68" name="object 868"/>
            <p:cNvSpPr/>
            <p:nvPr/>
          </p:nvSpPr>
          <p:spPr>
            <a:xfrm>
              <a:off x="10651342"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69" name="object 869"/>
            <p:cNvSpPr/>
            <p:nvPr/>
          </p:nvSpPr>
          <p:spPr>
            <a:xfrm>
              <a:off x="10736894"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70" name="object 870"/>
            <p:cNvSpPr/>
            <p:nvPr/>
          </p:nvSpPr>
          <p:spPr>
            <a:xfrm>
              <a:off x="10735308"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71" name="object 871"/>
            <p:cNvSpPr/>
            <p:nvPr/>
          </p:nvSpPr>
          <p:spPr>
            <a:xfrm>
              <a:off x="1082120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72" name="object 872"/>
            <p:cNvSpPr/>
            <p:nvPr/>
          </p:nvSpPr>
          <p:spPr>
            <a:xfrm>
              <a:off x="10819613"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73" name="object 873"/>
            <p:cNvSpPr/>
            <p:nvPr/>
          </p:nvSpPr>
          <p:spPr>
            <a:xfrm>
              <a:off x="10905504"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74" name="object 874"/>
            <p:cNvSpPr/>
            <p:nvPr/>
          </p:nvSpPr>
          <p:spPr>
            <a:xfrm>
              <a:off x="10903918"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75" name="object 875"/>
            <p:cNvSpPr/>
            <p:nvPr/>
          </p:nvSpPr>
          <p:spPr>
            <a:xfrm>
              <a:off x="10989809"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76" name="object 876"/>
            <p:cNvSpPr/>
            <p:nvPr/>
          </p:nvSpPr>
          <p:spPr>
            <a:xfrm>
              <a:off x="10988223" y="3547498"/>
              <a:ext cx="1270" cy="0"/>
            </a:xfrm>
            <a:custGeom>
              <a:avLst/>
              <a:gdLst/>
              <a:ahLst/>
              <a:cxnLst/>
              <a:rect l="l" t="t" r="r" b="b"/>
              <a:pathLst>
                <a:path w="1270">
                  <a:moveTo>
                    <a:pt x="453" y="-29371"/>
                  </a:moveTo>
                  <a:lnTo>
                    <a:pt x="453" y="29371"/>
                  </a:lnTo>
                </a:path>
              </a:pathLst>
            </a:custGeom>
            <a:ln w="58741">
              <a:solidFill>
                <a:srgbClr val="FF00FF"/>
              </a:solidFill>
            </a:ln>
          </p:spPr>
          <p:txBody>
            <a:bodyPr wrap="square" lIns="0" tIns="0" rIns="0" bIns="0" rtlCol="0"/>
            <a:lstStyle/>
            <a:p>
              <a:endParaRPr/>
            </a:p>
          </p:txBody>
        </p:sp>
        <p:sp>
          <p:nvSpPr>
            <p:cNvPr id="877" name="object 877"/>
            <p:cNvSpPr/>
            <p:nvPr/>
          </p:nvSpPr>
          <p:spPr>
            <a:xfrm>
              <a:off x="1107377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78" name="object 878"/>
            <p:cNvSpPr/>
            <p:nvPr/>
          </p:nvSpPr>
          <p:spPr>
            <a:xfrm>
              <a:off x="11072302"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79" name="object 879"/>
            <p:cNvSpPr/>
            <p:nvPr/>
          </p:nvSpPr>
          <p:spPr>
            <a:xfrm>
              <a:off x="11158081"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80" name="object 880"/>
            <p:cNvSpPr/>
            <p:nvPr/>
          </p:nvSpPr>
          <p:spPr>
            <a:xfrm>
              <a:off x="11156607"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81" name="object 881"/>
            <p:cNvSpPr/>
            <p:nvPr/>
          </p:nvSpPr>
          <p:spPr>
            <a:xfrm>
              <a:off x="1124238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82" name="object 882"/>
            <p:cNvSpPr/>
            <p:nvPr/>
          </p:nvSpPr>
          <p:spPr>
            <a:xfrm>
              <a:off x="11240913"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83" name="object 883"/>
            <p:cNvSpPr/>
            <p:nvPr/>
          </p:nvSpPr>
          <p:spPr>
            <a:xfrm>
              <a:off x="11326464"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84" name="object 884"/>
            <p:cNvSpPr/>
            <p:nvPr/>
          </p:nvSpPr>
          <p:spPr>
            <a:xfrm>
              <a:off x="11324991"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85" name="object 885"/>
            <p:cNvSpPr/>
            <p:nvPr/>
          </p:nvSpPr>
          <p:spPr>
            <a:xfrm>
              <a:off x="11410770"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86" name="object 886"/>
            <p:cNvSpPr/>
            <p:nvPr/>
          </p:nvSpPr>
          <p:spPr>
            <a:xfrm>
              <a:off x="11409296"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87" name="object 887"/>
            <p:cNvSpPr/>
            <p:nvPr/>
          </p:nvSpPr>
          <p:spPr>
            <a:xfrm>
              <a:off x="11495075" y="3548178"/>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888" name="object 888"/>
            <p:cNvSpPr/>
            <p:nvPr/>
          </p:nvSpPr>
          <p:spPr>
            <a:xfrm>
              <a:off x="11493602"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sp>
          <p:nvSpPr>
            <p:cNvPr id="889" name="object 889"/>
            <p:cNvSpPr/>
            <p:nvPr/>
          </p:nvSpPr>
          <p:spPr>
            <a:xfrm>
              <a:off x="11579040"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890" name="object 890"/>
            <p:cNvSpPr/>
            <p:nvPr/>
          </p:nvSpPr>
          <p:spPr>
            <a:xfrm>
              <a:off x="11577567"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grpSp>
      <p:sp>
        <p:nvSpPr>
          <p:cNvPr id="891" name="object 891"/>
          <p:cNvSpPr txBox="1"/>
          <p:nvPr/>
        </p:nvSpPr>
        <p:spPr>
          <a:xfrm rot="19800000">
            <a:off x="1446380" y="4363971"/>
            <a:ext cx="365958"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-1</a:t>
            </a:r>
            <a:endParaRPr sz="1100">
              <a:latin typeface="Arial"/>
              <a:cs typeface="Arial"/>
            </a:endParaRPr>
          </a:p>
        </p:txBody>
      </p:sp>
      <p:sp>
        <p:nvSpPr>
          <p:cNvPr id="892" name="object 892"/>
          <p:cNvSpPr txBox="1"/>
          <p:nvPr/>
        </p:nvSpPr>
        <p:spPr>
          <a:xfrm rot="19800000">
            <a:off x="2021900" y="4363971"/>
            <a:ext cx="365958"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-2</a:t>
            </a:r>
            <a:endParaRPr sz="1100">
              <a:latin typeface="Arial"/>
              <a:cs typeface="Arial"/>
            </a:endParaRPr>
          </a:p>
        </p:txBody>
      </p:sp>
      <p:sp>
        <p:nvSpPr>
          <p:cNvPr id="893" name="object 893"/>
          <p:cNvSpPr txBox="1"/>
          <p:nvPr/>
        </p:nvSpPr>
        <p:spPr>
          <a:xfrm rot="19800000">
            <a:off x="2597646" y="4363971"/>
            <a:ext cx="365958"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-3</a:t>
            </a:r>
            <a:endParaRPr sz="1100">
              <a:latin typeface="Arial"/>
              <a:cs typeface="Arial"/>
            </a:endParaRPr>
          </a:p>
        </p:txBody>
      </p:sp>
      <p:sp>
        <p:nvSpPr>
          <p:cNvPr id="894" name="object 894"/>
          <p:cNvSpPr txBox="1"/>
          <p:nvPr/>
        </p:nvSpPr>
        <p:spPr>
          <a:xfrm rot="19800000">
            <a:off x="3173278" y="4363971"/>
            <a:ext cx="365958"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-4</a:t>
            </a:r>
            <a:endParaRPr sz="1100">
              <a:latin typeface="Arial"/>
              <a:cs typeface="Arial"/>
            </a:endParaRPr>
          </a:p>
        </p:txBody>
      </p:sp>
      <p:sp>
        <p:nvSpPr>
          <p:cNvPr id="895" name="object 895"/>
          <p:cNvSpPr txBox="1"/>
          <p:nvPr/>
        </p:nvSpPr>
        <p:spPr>
          <a:xfrm rot="19800000">
            <a:off x="3749024" y="4363971"/>
            <a:ext cx="365958"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-5</a:t>
            </a:r>
            <a:endParaRPr sz="1100">
              <a:latin typeface="Arial"/>
              <a:cs typeface="Arial"/>
            </a:endParaRPr>
          </a:p>
        </p:txBody>
      </p:sp>
      <p:sp>
        <p:nvSpPr>
          <p:cNvPr id="896" name="object 896"/>
          <p:cNvSpPr txBox="1"/>
          <p:nvPr/>
        </p:nvSpPr>
        <p:spPr>
          <a:xfrm rot="19800000">
            <a:off x="4324544" y="4363971"/>
            <a:ext cx="365958"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-6</a:t>
            </a:r>
            <a:endParaRPr sz="1100">
              <a:latin typeface="Arial"/>
              <a:cs typeface="Arial"/>
            </a:endParaRPr>
          </a:p>
        </p:txBody>
      </p:sp>
      <p:sp>
        <p:nvSpPr>
          <p:cNvPr id="897" name="object 897"/>
          <p:cNvSpPr txBox="1"/>
          <p:nvPr/>
        </p:nvSpPr>
        <p:spPr>
          <a:xfrm rot="19800000">
            <a:off x="4900177" y="4363971"/>
            <a:ext cx="365958"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-7</a:t>
            </a:r>
            <a:endParaRPr sz="1100">
              <a:latin typeface="Arial"/>
              <a:cs typeface="Arial"/>
            </a:endParaRPr>
          </a:p>
        </p:txBody>
      </p:sp>
      <p:sp>
        <p:nvSpPr>
          <p:cNvPr id="898" name="object 898"/>
          <p:cNvSpPr txBox="1"/>
          <p:nvPr/>
        </p:nvSpPr>
        <p:spPr>
          <a:xfrm rot="19800000">
            <a:off x="5475922" y="4363971"/>
            <a:ext cx="365958"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-8</a:t>
            </a:r>
            <a:endParaRPr sz="1100">
              <a:latin typeface="Arial"/>
              <a:cs typeface="Arial"/>
            </a:endParaRPr>
          </a:p>
        </p:txBody>
      </p:sp>
      <p:sp>
        <p:nvSpPr>
          <p:cNvPr id="899" name="object 899"/>
          <p:cNvSpPr txBox="1"/>
          <p:nvPr/>
        </p:nvSpPr>
        <p:spPr>
          <a:xfrm rot="19800000">
            <a:off x="5907908" y="4403645"/>
            <a:ext cx="515319"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-8a1</a:t>
            </a:r>
            <a:endParaRPr sz="1100">
              <a:latin typeface="Arial"/>
              <a:cs typeface="Arial"/>
            </a:endParaRPr>
          </a:p>
        </p:txBody>
      </p:sp>
      <p:sp>
        <p:nvSpPr>
          <p:cNvPr id="900" name="object 900"/>
          <p:cNvSpPr txBox="1"/>
          <p:nvPr/>
        </p:nvSpPr>
        <p:spPr>
          <a:xfrm rot="19800000">
            <a:off x="6483541" y="4403645"/>
            <a:ext cx="515319"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-8a2</a:t>
            </a:r>
            <a:endParaRPr sz="1100">
              <a:latin typeface="Arial"/>
              <a:cs typeface="Arial"/>
            </a:endParaRPr>
          </a:p>
        </p:txBody>
      </p:sp>
      <p:sp>
        <p:nvSpPr>
          <p:cNvPr id="901" name="object 901"/>
          <p:cNvSpPr txBox="1"/>
          <p:nvPr/>
        </p:nvSpPr>
        <p:spPr>
          <a:xfrm rot="19800000">
            <a:off x="7131331" y="4383400"/>
            <a:ext cx="440175"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-8b</a:t>
            </a:r>
            <a:endParaRPr sz="1100">
              <a:latin typeface="Arial"/>
              <a:cs typeface="Arial"/>
            </a:endParaRPr>
          </a:p>
        </p:txBody>
      </p:sp>
      <p:sp>
        <p:nvSpPr>
          <p:cNvPr id="902" name="object 902"/>
          <p:cNvSpPr txBox="1"/>
          <p:nvPr/>
        </p:nvSpPr>
        <p:spPr>
          <a:xfrm rot="19800000">
            <a:off x="7778566" y="4363971"/>
            <a:ext cx="365958"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-9</a:t>
            </a:r>
            <a:endParaRPr sz="1100">
              <a:latin typeface="Arial"/>
              <a:cs typeface="Arial"/>
            </a:endParaRPr>
          </a:p>
        </p:txBody>
      </p:sp>
      <p:sp>
        <p:nvSpPr>
          <p:cNvPr id="903" name="object 903"/>
          <p:cNvSpPr txBox="1"/>
          <p:nvPr/>
        </p:nvSpPr>
        <p:spPr>
          <a:xfrm rot="19800000">
            <a:off x="8282823" y="4383400"/>
            <a:ext cx="440175"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-10</a:t>
            </a:r>
            <a:endParaRPr sz="1100">
              <a:latin typeface="Arial"/>
              <a:cs typeface="Arial"/>
            </a:endParaRPr>
          </a:p>
        </p:txBody>
      </p:sp>
      <p:sp>
        <p:nvSpPr>
          <p:cNvPr id="904" name="object 904"/>
          <p:cNvSpPr txBox="1"/>
          <p:nvPr/>
        </p:nvSpPr>
        <p:spPr>
          <a:xfrm rot="19800000">
            <a:off x="8786185" y="4403645"/>
            <a:ext cx="515319"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-10a</a:t>
            </a:r>
            <a:endParaRPr sz="1100">
              <a:latin typeface="Arial"/>
              <a:cs typeface="Arial"/>
            </a:endParaRPr>
          </a:p>
        </p:txBody>
      </p:sp>
      <p:sp>
        <p:nvSpPr>
          <p:cNvPr id="905" name="object 905"/>
          <p:cNvSpPr txBox="1"/>
          <p:nvPr/>
        </p:nvSpPr>
        <p:spPr>
          <a:xfrm rot="19800000">
            <a:off x="9433975" y="4383400"/>
            <a:ext cx="440175"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-11</a:t>
            </a:r>
            <a:endParaRPr sz="1100">
              <a:latin typeface="Arial"/>
              <a:cs typeface="Arial"/>
            </a:endParaRPr>
          </a:p>
        </p:txBody>
      </p:sp>
      <p:sp>
        <p:nvSpPr>
          <p:cNvPr id="906" name="object 906"/>
          <p:cNvSpPr txBox="1"/>
          <p:nvPr/>
        </p:nvSpPr>
        <p:spPr>
          <a:xfrm rot="19800000">
            <a:off x="10009721" y="4383400"/>
            <a:ext cx="440175"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-12</a:t>
            </a:r>
            <a:endParaRPr sz="1100">
              <a:latin typeface="Arial"/>
              <a:cs typeface="Arial"/>
            </a:endParaRPr>
          </a:p>
        </p:txBody>
      </p:sp>
      <p:sp>
        <p:nvSpPr>
          <p:cNvPr id="907" name="object 907"/>
          <p:cNvSpPr txBox="1"/>
          <p:nvPr/>
        </p:nvSpPr>
        <p:spPr>
          <a:xfrm rot="19800000">
            <a:off x="10585353" y="4383400"/>
            <a:ext cx="440175" cy="142240"/>
          </a:xfrm>
          <a:prstGeom prst="rect">
            <a:avLst/>
          </a:prstGeom>
        </p:spPr>
        <p:txBody>
          <a:bodyPr vert="horz" wrap="square" lIns="0" tIns="0" rIns="0" bIns="0" rtlCol="0">
            <a:spAutoFit/>
          </a:bodyPr>
          <a:lstStyle/>
          <a:p>
            <a:pPr>
              <a:lnSpc>
                <a:spcPts val="1120"/>
              </a:lnSpc>
            </a:pPr>
            <a:r>
              <a:rPr sz="1100">
                <a:latin typeface="Arial"/>
                <a:cs typeface="Arial"/>
              </a:rPr>
              <a:t>CG</a:t>
            </a:r>
            <a:r>
              <a:rPr sz="1100" spc="5">
                <a:latin typeface="Arial"/>
                <a:cs typeface="Arial"/>
              </a:rPr>
              <a:t>-13</a:t>
            </a:r>
            <a:endParaRPr sz="1100">
              <a:latin typeface="Arial"/>
              <a:cs typeface="Arial"/>
            </a:endParaRPr>
          </a:p>
        </p:txBody>
      </p:sp>
      <p:sp>
        <p:nvSpPr>
          <p:cNvPr id="908" name="object 908"/>
          <p:cNvSpPr txBox="1"/>
          <p:nvPr/>
        </p:nvSpPr>
        <p:spPr>
          <a:xfrm>
            <a:off x="517120" y="1352350"/>
            <a:ext cx="221615" cy="2291080"/>
          </a:xfrm>
          <a:prstGeom prst="rect">
            <a:avLst/>
          </a:prstGeom>
        </p:spPr>
        <p:txBody>
          <a:bodyPr vert="vert270" wrap="square" lIns="0" tIns="0" rIns="0" bIns="0" rtlCol="0">
            <a:spAutoFit/>
          </a:bodyPr>
          <a:lstStyle/>
          <a:p>
            <a:pPr marL="12700">
              <a:lnSpc>
                <a:spcPct val="100000"/>
              </a:lnSpc>
            </a:pPr>
            <a:r>
              <a:rPr sz="1350" spc="10">
                <a:latin typeface="Arial"/>
                <a:cs typeface="Arial"/>
              </a:rPr>
              <a:t>Live</a:t>
            </a:r>
            <a:r>
              <a:rPr sz="1350" spc="5">
                <a:latin typeface="Arial"/>
                <a:cs typeface="Arial"/>
              </a:rPr>
              <a:t> </a:t>
            </a:r>
            <a:r>
              <a:rPr sz="1350" spc="10">
                <a:latin typeface="Arial"/>
                <a:cs typeface="Arial"/>
              </a:rPr>
              <a:t>enterococci</a:t>
            </a:r>
            <a:r>
              <a:rPr sz="1350" spc="5">
                <a:latin typeface="Arial"/>
                <a:cs typeface="Arial"/>
              </a:rPr>
              <a:t> </a:t>
            </a:r>
            <a:r>
              <a:rPr sz="1350" spc="15">
                <a:latin typeface="Arial"/>
                <a:cs typeface="Arial"/>
              </a:rPr>
              <a:t>CFU/100mL</a:t>
            </a:r>
            <a:endParaRPr sz="1350">
              <a:latin typeface="Arial"/>
              <a:cs typeface="Arial"/>
            </a:endParaRPr>
          </a:p>
        </p:txBody>
      </p:sp>
      <p:sp>
        <p:nvSpPr>
          <p:cNvPr id="909" name="object 909"/>
          <p:cNvSpPr txBox="1"/>
          <p:nvPr/>
        </p:nvSpPr>
        <p:spPr>
          <a:xfrm>
            <a:off x="891844" y="3339620"/>
            <a:ext cx="184150" cy="948690"/>
          </a:xfrm>
          <a:prstGeom prst="rect">
            <a:avLst/>
          </a:prstGeom>
        </p:spPr>
        <p:txBody>
          <a:bodyPr vert="horz" wrap="square" lIns="0" tIns="28575" rIns="0" bIns="0" rtlCol="0">
            <a:spAutoFit/>
          </a:bodyPr>
          <a:lstStyle/>
          <a:p>
            <a:pPr marL="12700">
              <a:lnSpc>
                <a:spcPct val="100000"/>
              </a:lnSpc>
              <a:spcBef>
                <a:spcPts val="225"/>
              </a:spcBef>
            </a:pPr>
            <a:r>
              <a:rPr sz="1100" spc="5">
                <a:latin typeface="Arial"/>
                <a:cs typeface="Arial"/>
              </a:rPr>
              <a:t>80</a:t>
            </a:r>
            <a:endParaRPr sz="1100">
              <a:latin typeface="Arial"/>
              <a:cs typeface="Arial"/>
            </a:endParaRPr>
          </a:p>
          <a:p>
            <a:pPr marL="12700">
              <a:lnSpc>
                <a:spcPct val="100000"/>
              </a:lnSpc>
              <a:spcBef>
                <a:spcPts val="135"/>
              </a:spcBef>
            </a:pPr>
            <a:r>
              <a:rPr sz="1100" spc="5">
                <a:latin typeface="Arial"/>
                <a:cs typeface="Arial"/>
              </a:rPr>
              <a:t>60</a:t>
            </a:r>
            <a:endParaRPr sz="1100">
              <a:latin typeface="Arial"/>
              <a:cs typeface="Arial"/>
            </a:endParaRPr>
          </a:p>
          <a:p>
            <a:pPr marL="12700">
              <a:lnSpc>
                <a:spcPct val="100000"/>
              </a:lnSpc>
              <a:spcBef>
                <a:spcPts val="135"/>
              </a:spcBef>
            </a:pPr>
            <a:r>
              <a:rPr sz="1100" spc="5">
                <a:latin typeface="Arial"/>
                <a:cs typeface="Arial"/>
              </a:rPr>
              <a:t>40</a:t>
            </a:r>
            <a:endParaRPr sz="1100">
              <a:latin typeface="Arial"/>
              <a:cs typeface="Arial"/>
            </a:endParaRPr>
          </a:p>
          <a:p>
            <a:pPr marL="12700">
              <a:lnSpc>
                <a:spcPct val="100000"/>
              </a:lnSpc>
              <a:spcBef>
                <a:spcPts val="135"/>
              </a:spcBef>
            </a:pPr>
            <a:r>
              <a:rPr sz="1100" spc="5">
                <a:latin typeface="Arial"/>
                <a:cs typeface="Arial"/>
              </a:rPr>
              <a:t>20</a:t>
            </a:r>
            <a:endParaRPr sz="1100">
              <a:latin typeface="Arial"/>
              <a:cs typeface="Arial"/>
            </a:endParaRPr>
          </a:p>
          <a:p>
            <a:pPr marL="91440">
              <a:lnSpc>
                <a:spcPct val="100000"/>
              </a:lnSpc>
              <a:spcBef>
                <a:spcPts val="130"/>
              </a:spcBef>
            </a:pPr>
            <a:r>
              <a:rPr sz="1100" spc="5">
                <a:latin typeface="Arial"/>
                <a:cs typeface="Arial"/>
              </a:rPr>
              <a:t>0</a:t>
            </a:r>
            <a:endParaRPr sz="1100">
              <a:latin typeface="Arial"/>
              <a:cs typeface="Arial"/>
            </a:endParaRPr>
          </a:p>
        </p:txBody>
      </p:sp>
      <p:sp>
        <p:nvSpPr>
          <p:cNvPr id="910" name="object 910"/>
          <p:cNvSpPr txBox="1"/>
          <p:nvPr/>
        </p:nvSpPr>
        <p:spPr>
          <a:xfrm>
            <a:off x="812433" y="755919"/>
            <a:ext cx="262890" cy="2609215"/>
          </a:xfrm>
          <a:prstGeom prst="rect">
            <a:avLst/>
          </a:prstGeom>
        </p:spPr>
        <p:txBody>
          <a:bodyPr vert="horz" wrap="square" lIns="0" tIns="29209" rIns="0" bIns="0" rtlCol="0">
            <a:spAutoFit/>
          </a:bodyPr>
          <a:lstStyle/>
          <a:p>
            <a:pPr marL="12700">
              <a:lnSpc>
                <a:spcPct val="100000"/>
              </a:lnSpc>
              <a:spcBef>
                <a:spcPts val="229"/>
              </a:spcBef>
            </a:pPr>
            <a:r>
              <a:rPr sz="1100" spc="5">
                <a:latin typeface="Arial"/>
                <a:cs typeface="Arial"/>
              </a:rPr>
              <a:t>360</a:t>
            </a:r>
            <a:endParaRPr sz="1100">
              <a:latin typeface="Arial"/>
              <a:cs typeface="Arial"/>
            </a:endParaRPr>
          </a:p>
          <a:p>
            <a:pPr marL="12700">
              <a:lnSpc>
                <a:spcPct val="100000"/>
              </a:lnSpc>
              <a:spcBef>
                <a:spcPts val="135"/>
              </a:spcBef>
            </a:pPr>
            <a:r>
              <a:rPr sz="1100" spc="5">
                <a:latin typeface="Arial"/>
                <a:cs typeface="Arial"/>
              </a:rPr>
              <a:t>340</a:t>
            </a:r>
            <a:endParaRPr sz="1100">
              <a:latin typeface="Arial"/>
              <a:cs typeface="Arial"/>
            </a:endParaRPr>
          </a:p>
          <a:p>
            <a:pPr marL="12700">
              <a:lnSpc>
                <a:spcPct val="100000"/>
              </a:lnSpc>
              <a:spcBef>
                <a:spcPts val="130"/>
              </a:spcBef>
            </a:pPr>
            <a:r>
              <a:rPr sz="1100" spc="5">
                <a:latin typeface="Arial"/>
                <a:cs typeface="Arial"/>
              </a:rPr>
              <a:t>320</a:t>
            </a:r>
            <a:endParaRPr sz="1100">
              <a:latin typeface="Arial"/>
              <a:cs typeface="Arial"/>
            </a:endParaRPr>
          </a:p>
          <a:p>
            <a:pPr marL="12700">
              <a:lnSpc>
                <a:spcPct val="100000"/>
              </a:lnSpc>
              <a:spcBef>
                <a:spcPts val="130"/>
              </a:spcBef>
            </a:pPr>
            <a:r>
              <a:rPr sz="1100" spc="5">
                <a:latin typeface="Arial"/>
                <a:cs typeface="Arial"/>
              </a:rPr>
              <a:t>300</a:t>
            </a:r>
            <a:endParaRPr sz="1100">
              <a:latin typeface="Arial"/>
              <a:cs typeface="Arial"/>
            </a:endParaRPr>
          </a:p>
          <a:p>
            <a:pPr marL="12700">
              <a:lnSpc>
                <a:spcPct val="100000"/>
              </a:lnSpc>
              <a:spcBef>
                <a:spcPts val="140"/>
              </a:spcBef>
            </a:pPr>
            <a:r>
              <a:rPr sz="1100" spc="5">
                <a:latin typeface="Arial"/>
                <a:cs typeface="Arial"/>
              </a:rPr>
              <a:t>280</a:t>
            </a:r>
            <a:endParaRPr sz="1100">
              <a:latin typeface="Arial"/>
              <a:cs typeface="Arial"/>
            </a:endParaRPr>
          </a:p>
          <a:p>
            <a:pPr marL="12700">
              <a:lnSpc>
                <a:spcPct val="100000"/>
              </a:lnSpc>
              <a:spcBef>
                <a:spcPts val="135"/>
              </a:spcBef>
            </a:pPr>
            <a:r>
              <a:rPr sz="1100" spc="5">
                <a:latin typeface="Arial"/>
                <a:cs typeface="Arial"/>
              </a:rPr>
              <a:t>260</a:t>
            </a:r>
            <a:endParaRPr sz="1100">
              <a:latin typeface="Arial"/>
              <a:cs typeface="Arial"/>
            </a:endParaRPr>
          </a:p>
          <a:p>
            <a:pPr marL="12700">
              <a:lnSpc>
                <a:spcPct val="100000"/>
              </a:lnSpc>
              <a:spcBef>
                <a:spcPts val="130"/>
              </a:spcBef>
            </a:pPr>
            <a:r>
              <a:rPr sz="1100" spc="5">
                <a:latin typeface="Arial"/>
                <a:cs typeface="Arial"/>
              </a:rPr>
              <a:t>240</a:t>
            </a:r>
            <a:endParaRPr sz="1100">
              <a:latin typeface="Arial"/>
              <a:cs typeface="Arial"/>
            </a:endParaRPr>
          </a:p>
          <a:p>
            <a:pPr marL="12700">
              <a:lnSpc>
                <a:spcPct val="100000"/>
              </a:lnSpc>
              <a:spcBef>
                <a:spcPts val="130"/>
              </a:spcBef>
            </a:pPr>
            <a:r>
              <a:rPr sz="1100" spc="5">
                <a:latin typeface="Arial"/>
                <a:cs typeface="Arial"/>
              </a:rPr>
              <a:t>220</a:t>
            </a:r>
            <a:endParaRPr sz="1100">
              <a:latin typeface="Arial"/>
              <a:cs typeface="Arial"/>
            </a:endParaRPr>
          </a:p>
          <a:p>
            <a:pPr marL="12700">
              <a:lnSpc>
                <a:spcPct val="100000"/>
              </a:lnSpc>
              <a:spcBef>
                <a:spcPts val="135"/>
              </a:spcBef>
            </a:pPr>
            <a:r>
              <a:rPr sz="1100" spc="5">
                <a:latin typeface="Arial"/>
                <a:cs typeface="Arial"/>
              </a:rPr>
              <a:t>200</a:t>
            </a:r>
            <a:endParaRPr sz="1100">
              <a:latin typeface="Arial"/>
              <a:cs typeface="Arial"/>
            </a:endParaRPr>
          </a:p>
          <a:p>
            <a:pPr marL="12700">
              <a:lnSpc>
                <a:spcPct val="100000"/>
              </a:lnSpc>
              <a:spcBef>
                <a:spcPts val="130"/>
              </a:spcBef>
            </a:pPr>
            <a:r>
              <a:rPr sz="1100" spc="5">
                <a:latin typeface="Arial"/>
                <a:cs typeface="Arial"/>
              </a:rPr>
              <a:t>180</a:t>
            </a:r>
            <a:endParaRPr sz="1100">
              <a:latin typeface="Arial"/>
              <a:cs typeface="Arial"/>
            </a:endParaRPr>
          </a:p>
          <a:p>
            <a:pPr marL="12700">
              <a:lnSpc>
                <a:spcPct val="100000"/>
              </a:lnSpc>
              <a:spcBef>
                <a:spcPts val="130"/>
              </a:spcBef>
            </a:pPr>
            <a:r>
              <a:rPr sz="1100" spc="5">
                <a:latin typeface="Arial"/>
                <a:cs typeface="Arial"/>
              </a:rPr>
              <a:t>160</a:t>
            </a:r>
            <a:endParaRPr sz="1100">
              <a:latin typeface="Arial"/>
              <a:cs typeface="Arial"/>
            </a:endParaRPr>
          </a:p>
          <a:p>
            <a:pPr marL="12700">
              <a:lnSpc>
                <a:spcPct val="100000"/>
              </a:lnSpc>
              <a:spcBef>
                <a:spcPts val="135"/>
              </a:spcBef>
            </a:pPr>
            <a:r>
              <a:rPr sz="1100" spc="5">
                <a:latin typeface="Arial"/>
                <a:cs typeface="Arial"/>
              </a:rPr>
              <a:t>140</a:t>
            </a:r>
            <a:endParaRPr sz="1100">
              <a:latin typeface="Arial"/>
              <a:cs typeface="Arial"/>
            </a:endParaRPr>
          </a:p>
          <a:p>
            <a:pPr marL="12700">
              <a:lnSpc>
                <a:spcPct val="100000"/>
              </a:lnSpc>
              <a:spcBef>
                <a:spcPts val="135"/>
              </a:spcBef>
            </a:pPr>
            <a:r>
              <a:rPr sz="1100" spc="5">
                <a:latin typeface="Arial"/>
                <a:cs typeface="Arial"/>
              </a:rPr>
              <a:t>120</a:t>
            </a:r>
            <a:endParaRPr sz="1100">
              <a:latin typeface="Arial"/>
              <a:cs typeface="Arial"/>
            </a:endParaRPr>
          </a:p>
          <a:p>
            <a:pPr marL="12700">
              <a:lnSpc>
                <a:spcPct val="100000"/>
              </a:lnSpc>
              <a:spcBef>
                <a:spcPts val="135"/>
              </a:spcBef>
            </a:pPr>
            <a:r>
              <a:rPr sz="1100" spc="5">
                <a:latin typeface="Arial"/>
                <a:cs typeface="Arial"/>
              </a:rPr>
              <a:t>100</a:t>
            </a:r>
            <a:endParaRPr sz="1100">
              <a:latin typeface="Arial"/>
              <a:cs typeface="Arial"/>
            </a:endParaRPr>
          </a:p>
        </p:txBody>
      </p:sp>
      <p:sp>
        <p:nvSpPr>
          <p:cNvPr id="911" name="object 911"/>
          <p:cNvSpPr txBox="1"/>
          <p:nvPr/>
        </p:nvSpPr>
        <p:spPr>
          <a:xfrm>
            <a:off x="1225257" y="4969499"/>
            <a:ext cx="605155" cy="425450"/>
          </a:xfrm>
          <a:prstGeom prst="rect">
            <a:avLst/>
          </a:prstGeom>
        </p:spPr>
        <p:txBody>
          <a:bodyPr vert="horz" wrap="square" lIns="0" tIns="36830" rIns="0" bIns="0" rtlCol="0">
            <a:spAutoFit/>
          </a:bodyPr>
          <a:lstStyle/>
          <a:p>
            <a:pPr marL="12700">
              <a:lnSpc>
                <a:spcPct val="100000"/>
              </a:lnSpc>
              <a:spcBef>
                <a:spcPts val="290"/>
              </a:spcBef>
            </a:pPr>
            <a:r>
              <a:rPr sz="1150" spc="5">
                <a:latin typeface="Arial"/>
                <a:cs typeface="Arial"/>
              </a:rPr>
              <a:t>9/29/20</a:t>
            </a:r>
            <a:endParaRPr sz="1150">
              <a:latin typeface="Arial"/>
              <a:cs typeface="Arial"/>
            </a:endParaRPr>
          </a:p>
          <a:p>
            <a:pPr marL="12700">
              <a:lnSpc>
                <a:spcPct val="100000"/>
              </a:lnSpc>
              <a:spcBef>
                <a:spcPts val="195"/>
              </a:spcBef>
            </a:pPr>
            <a:r>
              <a:rPr sz="1150" spc="5">
                <a:latin typeface="Arial"/>
                <a:cs typeface="Arial"/>
              </a:rPr>
              <a:t>10/14/20</a:t>
            </a:r>
            <a:endParaRPr sz="1150">
              <a:latin typeface="Arial"/>
              <a:cs typeface="Arial"/>
            </a:endParaRPr>
          </a:p>
        </p:txBody>
      </p:sp>
      <p:grpSp>
        <p:nvGrpSpPr>
          <p:cNvPr id="912" name="object 912"/>
          <p:cNvGrpSpPr/>
          <p:nvPr/>
        </p:nvGrpSpPr>
        <p:grpSpPr>
          <a:xfrm>
            <a:off x="826357" y="5044449"/>
            <a:ext cx="336550" cy="115570"/>
            <a:chOff x="826357" y="5044449"/>
            <a:chExt cx="336550" cy="115570"/>
          </a:xfrm>
        </p:grpSpPr>
        <p:sp>
          <p:nvSpPr>
            <p:cNvPr id="913" name="object 913"/>
            <p:cNvSpPr/>
            <p:nvPr/>
          </p:nvSpPr>
          <p:spPr>
            <a:xfrm>
              <a:off x="831660" y="5049752"/>
              <a:ext cx="325755" cy="104775"/>
            </a:xfrm>
            <a:custGeom>
              <a:avLst/>
              <a:gdLst/>
              <a:ahLst/>
              <a:cxnLst/>
              <a:rect l="l" t="t" r="r" b="b"/>
              <a:pathLst>
                <a:path w="325755" h="104775">
                  <a:moveTo>
                    <a:pt x="325527" y="0"/>
                  </a:moveTo>
                  <a:lnTo>
                    <a:pt x="0" y="0"/>
                  </a:lnTo>
                  <a:lnTo>
                    <a:pt x="0" y="104431"/>
                  </a:lnTo>
                  <a:lnTo>
                    <a:pt x="325527" y="104431"/>
                  </a:lnTo>
                  <a:lnTo>
                    <a:pt x="325527" y="0"/>
                  </a:lnTo>
                  <a:close/>
                </a:path>
              </a:pathLst>
            </a:custGeom>
            <a:solidFill>
              <a:srgbClr val="000000"/>
            </a:solidFill>
          </p:spPr>
          <p:txBody>
            <a:bodyPr wrap="square" lIns="0" tIns="0" rIns="0" bIns="0" rtlCol="0"/>
            <a:lstStyle/>
            <a:p>
              <a:endParaRPr/>
            </a:p>
          </p:txBody>
        </p:sp>
        <p:sp>
          <p:nvSpPr>
            <p:cNvPr id="914" name="object 914"/>
            <p:cNvSpPr/>
            <p:nvPr/>
          </p:nvSpPr>
          <p:spPr>
            <a:xfrm>
              <a:off x="831660" y="5049752"/>
              <a:ext cx="325755" cy="104775"/>
            </a:xfrm>
            <a:custGeom>
              <a:avLst/>
              <a:gdLst/>
              <a:ahLst/>
              <a:cxnLst/>
              <a:rect l="l" t="t" r="r" b="b"/>
              <a:pathLst>
                <a:path w="325755" h="104775">
                  <a:moveTo>
                    <a:pt x="0" y="0"/>
                  </a:moveTo>
                  <a:lnTo>
                    <a:pt x="325527" y="0"/>
                  </a:lnTo>
                </a:path>
                <a:path w="325755" h="104775">
                  <a:moveTo>
                    <a:pt x="325527" y="0"/>
                  </a:moveTo>
                  <a:lnTo>
                    <a:pt x="325527" y="104431"/>
                  </a:lnTo>
                </a:path>
                <a:path w="325755" h="104775">
                  <a:moveTo>
                    <a:pt x="325527" y="104431"/>
                  </a:moveTo>
                  <a:lnTo>
                    <a:pt x="0" y="104431"/>
                  </a:lnTo>
                </a:path>
                <a:path w="325755" h="104775">
                  <a:moveTo>
                    <a:pt x="0" y="104431"/>
                  </a:moveTo>
                  <a:lnTo>
                    <a:pt x="0" y="0"/>
                  </a:lnTo>
                </a:path>
              </a:pathLst>
            </a:custGeom>
            <a:ln w="10606">
              <a:solidFill>
                <a:srgbClr val="000000"/>
              </a:solidFill>
            </a:ln>
          </p:spPr>
          <p:txBody>
            <a:bodyPr wrap="square" lIns="0" tIns="0" rIns="0" bIns="0" rtlCol="0"/>
            <a:lstStyle/>
            <a:p>
              <a:endParaRPr/>
            </a:p>
          </p:txBody>
        </p:sp>
      </p:grpSp>
      <p:grpSp>
        <p:nvGrpSpPr>
          <p:cNvPr id="915" name="object 915"/>
          <p:cNvGrpSpPr/>
          <p:nvPr/>
        </p:nvGrpSpPr>
        <p:grpSpPr>
          <a:xfrm>
            <a:off x="826357" y="5244338"/>
            <a:ext cx="336550" cy="115570"/>
            <a:chOff x="826357" y="5244338"/>
            <a:chExt cx="336550" cy="115570"/>
          </a:xfrm>
        </p:grpSpPr>
        <p:sp>
          <p:nvSpPr>
            <p:cNvPr id="916" name="object 916"/>
            <p:cNvSpPr/>
            <p:nvPr/>
          </p:nvSpPr>
          <p:spPr>
            <a:xfrm>
              <a:off x="831660" y="5249641"/>
              <a:ext cx="325755" cy="104775"/>
            </a:xfrm>
            <a:custGeom>
              <a:avLst/>
              <a:gdLst/>
              <a:ahLst/>
              <a:cxnLst/>
              <a:rect l="l" t="t" r="r" b="b"/>
              <a:pathLst>
                <a:path w="325755" h="104775">
                  <a:moveTo>
                    <a:pt x="325527" y="0"/>
                  </a:moveTo>
                  <a:lnTo>
                    <a:pt x="0" y="0"/>
                  </a:lnTo>
                  <a:lnTo>
                    <a:pt x="0" y="104431"/>
                  </a:lnTo>
                  <a:lnTo>
                    <a:pt x="325527" y="104431"/>
                  </a:lnTo>
                  <a:lnTo>
                    <a:pt x="325527" y="0"/>
                  </a:lnTo>
                  <a:close/>
                </a:path>
              </a:pathLst>
            </a:custGeom>
            <a:solidFill>
              <a:srgbClr val="FF0000"/>
            </a:solidFill>
          </p:spPr>
          <p:txBody>
            <a:bodyPr wrap="square" lIns="0" tIns="0" rIns="0" bIns="0" rtlCol="0"/>
            <a:lstStyle/>
            <a:p>
              <a:endParaRPr/>
            </a:p>
          </p:txBody>
        </p:sp>
        <p:sp>
          <p:nvSpPr>
            <p:cNvPr id="917" name="object 917"/>
            <p:cNvSpPr/>
            <p:nvPr/>
          </p:nvSpPr>
          <p:spPr>
            <a:xfrm>
              <a:off x="831660" y="5249641"/>
              <a:ext cx="325755" cy="104775"/>
            </a:xfrm>
            <a:custGeom>
              <a:avLst/>
              <a:gdLst/>
              <a:ahLst/>
              <a:cxnLst/>
              <a:rect l="l" t="t" r="r" b="b"/>
              <a:pathLst>
                <a:path w="325755" h="104775">
                  <a:moveTo>
                    <a:pt x="0" y="104431"/>
                  </a:moveTo>
                  <a:lnTo>
                    <a:pt x="325527" y="104431"/>
                  </a:lnTo>
                  <a:lnTo>
                    <a:pt x="325527" y="0"/>
                  </a:lnTo>
                  <a:lnTo>
                    <a:pt x="0" y="0"/>
                  </a:lnTo>
                  <a:lnTo>
                    <a:pt x="0" y="104431"/>
                  </a:lnTo>
                  <a:close/>
                </a:path>
                <a:path w="325755" h="104775">
                  <a:moveTo>
                    <a:pt x="0" y="0"/>
                  </a:moveTo>
                  <a:lnTo>
                    <a:pt x="325527" y="0"/>
                  </a:lnTo>
                </a:path>
                <a:path w="325755" h="104775">
                  <a:moveTo>
                    <a:pt x="325527" y="0"/>
                  </a:moveTo>
                  <a:lnTo>
                    <a:pt x="325527" y="104431"/>
                  </a:lnTo>
                </a:path>
                <a:path w="325755" h="104775">
                  <a:moveTo>
                    <a:pt x="325527" y="104431"/>
                  </a:moveTo>
                  <a:lnTo>
                    <a:pt x="0" y="104431"/>
                  </a:lnTo>
                </a:path>
                <a:path w="325755" h="104775">
                  <a:moveTo>
                    <a:pt x="0" y="104431"/>
                  </a:moveTo>
                  <a:lnTo>
                    <a:pt x="0" y="0"/>
                  </a:lnTo>
                </a:path>
              </a:pathLst>
            </a:custGeom>
            <a:ln w="10606">
              <a:solidFill>
                <a:srgbClr val="000000"/>
              </a:solidFill>
            </a:ln>
          </p:spPr>
          <p:txBody>
            <a:bodyPr wrap="square" lIns="0" tIns="0" rIns="0" bIns="0" rtlCol="0"/>
            <a:lstStyle/>
            <a:p>
              <a:endParaRPr/>
            </a:p>
          </p:txBody>
        </p:sp>
      </p:grpSp>
      <p:sp>
        <p:nvSpPr>
          <p:cNvPr id="918" name="object 918"/>
          <p:cNvSpPr txBox="1"/>
          <p:nvPr/>
        </p:nvSpPr>
        <p:spPr>
          <a:xfrm>
            <a:off x="2712815" y="4969498"/>
            <a:ext cx="605155" cy="425450"/>
          </a:xfrm>
          <a:prstGeom prst="rect">
            <a:avLst/>
          </a:prstGeom>
        </p:spPr>
        <p:txBody>
          <a:bodyPr vert="horz" wrap="square" lIns="0" tIns="36830" rIns="0" bIns="0" rtlCol="0">
            <a:spAutoFit/>
          </a:bodyPr>
          <a:lstStyle/>
          <a:p>
            <a:pPr marL="12700">
              <a:lnSpc>
                <a:spcPct val="100000"/>
              </a:lnSpc>
              <a:spcBef>
                <a:spcPts val="290"/>
              </a:spcBef>
            </a:pPr>
            <a:r>
              <a:rPr sz="1150" spc="5">
                <a:latin typeface="Arial"/>
                <a:cs typeface="Arial"/>
              </a:rPr>
              <a:t>10/28/20</a:t>
            </a:r>
            <a:endParaRPr sz="1150">
              <a:latin typeface="Arial"/>
              <a:cs typeface="Arial"/>
            </a:endParaRPr>
          </a:p>
          <a:p>
            <a:pPr marL="12700">
              <a:lnSpc>
                <a:spcPct val="100000"/>
              </a:lnSpc>
              <a:spcBef>
                <a:spcPts val="195"/>
              </a:spcBef>
            </a:pPr>
            <a:r>
              <a:rPr sz="1150" spc="5">
                <a:latin typeface="Arial"/>
                <a:cs typeface="Arial"/>
              </a:rPr>
              <a:t>11/12/20</a:t>
            </a:r>
            <a:endParaRPr sz="1150">
              <a:latin typeface="Arial"/>
              <a:cs typeface="Arial"/>
            </a:endParaRPr>
          </a:p>
        </p:txBody>
      </p:sp>
      <p:grpSp>
        <p:nvGrpSpPr>
          <p:cNvPr id="919" name="object 919"/>
          <p:cNvGrpSpPr/>
          <p:nvPr/>
        </p:nvGrpSpPr>
        <p:grpSpPr>
          <a:xfrm>
            <a:off x="2313642" y="5044449"/>
            <a:ext cx="336550" cy="115570"/>
            <a:chOff x="2313642" y="5044449"/>
            <a:chExt cx="336550" cy="115570"/>
          </a:xfrm>
        </p:grpSpPr>
        <p:sp>
          <p:nvSpPr>
            <p:cNvPr id="920" name="object 920"/>
            <p:cNvSpPr/>
            <p:nvPr/>
          </p:nvSpPr>
          <p:spPr>
            <a:xfrm>
              <a:off x="2318946" y="5049752"/>
              <a:ext cx="325755" cy="104775"/>
            </a:xfrm>
            <a:custGeom>
              <a:avLst/>
              <a:gdLst/>
              <a:ahLst/>
              <a:cxnLst/>
              <a:rect l="l" t="t" r="r" b="b"/>
              <a:pathLst>
                <a:path w="325755" h="104775">
                  <a:moveTo>
                    <a:pt x="325527" y="0"/>
                  </a:moveTo>
                  <a:lnTo>
                    <a:pt x="0" y="0"/>
                  </a:lnTo>
                  <a:lnTo>
                    <a:pt x="0" y="104431"/>
                  </a:lnTo>
                  <a:lnTo>
                    <a:pt x="325527" y="104431"/>
                  </a:lnTo>
                  <a:lnTo>
                    <a:pt x="325527" y="0"/>
                  </a:lnTo>
                  <a:close/>
                </a:path>
              </a:pathLst>
            </a:custGeom>
            <a:solidFill>
              <a:srgbClr val="00FF00"/>
            </a:solidFill>
          </p:spPr>
          <p:txBody>
            <a:bodyPr wrap="square" lIns="0" tIns="0" rIns="0" bIns="0" rtlCol="0"/>
            <a:lstStyle/>
            <a:p>
              <a:endParaRPr/>
            </a:p>
          </p:txBody>
        </p:sp>
        <p:sp>
          <p:nvSpPr>
            <p:cNvPr id="921" name="object 921"/>
            <p:cNvSpPr/>
            <p:nvPr/>
          </p:nvSpPr>
          <p:spPr>
            <a:xfrm>
              <a:off x="2318946" y="5049752"/>
              <a:ext cx="325755" cy="104775"/>
            </a:xfrm>
            <a:custGeom>
              <a:avLst/>
              <a:gdLst/>
              <a:ahLst/>
              <a:cxnLst/>
              <a:rect l="l" t="t" r="r" b="b"/>
              <a:pathLst>
                <a:path w="325755" h="104775">
                  <a:moveTo>
                    <a:pt x="0" y="104431"/>
                  </a:moveTo>
                  <a:lnTo>
                    <a:pt x="325527" y="104431"/>
                  </a:lnTo>
                  <a:lnTo>
                    <a:pt x="325527" y="0"/>
                  </a:lnTo>
                  <a:lnTo>
                    <a:pt x="0" y="0"/>
                  </a:lnTo>
                  <a:lnTo>
                    <a:pt x="0" y="104431"/>
                  </a:lnTo>
                  <a:close/>
                </a:path>
                <a:path w="325755" h="104775">
                  <a:moveTo>
                    <a:pt x="0" y="0"/>
                  </a:moveTo>
                  <a:lnTo>
                    <a:pt x="325549" y="0"/>
                  </a:lnTo>
                </a:path>
                <a:path w="325755" h="104775">
                  <a:moveTo>
                    <a:pt x="325549" y="0"/>
                  </a:moveTo>
                  <a:lnTo>
                    <a:pt x="325549" y="104431"/>
                  </a:lnTo>
                </a:path>
                <a:path w="325755" h="104775">
                  <a:moveTo>
                    <a:pt x="325549" y="104431"/>
                  </a:moveTo>
                  <a:lnTo>
                    <a:pt x="0" y="104431"/>
                  </a:lnTo>
                </a:path>
                <a:path w="325755" h="104775">
                  <a:moveTo>
                    <a:pt x="0" y="104431"/>
                  </a:moveTo>
                  <a:lnTo>
                    <a:pt x="0" y="0"/>
                  </a:lnTo>
                </a:path>
              </a:pathLst>
            </a:custGeom>
            <a:ln w="10606">
              <a:solidFill>
                <a:srgbClr val="000000"/>
              </a:solidFill>
            </a:ln>
          </p:spPr>
          <p:txBody>
            <a:bodyPr wrap="square" lIns="0" tIns="0" rIns="0" bIns="0" rtlCol="0"/>
            <a:lstStyle/>
            <a:p>
              <a:endParaRPr/>
            </a:p>
          </p:txBody>
        </p:sp>
      </p:grpSp>
      <p:grpSp>
        <p:nvGrpSpPr>
          <p:cNvPr id="922" name="object 922"/>
          <p:cNvGrpSpPr/>
          <p:nvPr/>
        </p:nvGrpSpPr>
        <p:grpSpPr>
          <a:xfrm>
            <a:off x="2313642" y="5244338"/>
            <a:ext cx="336550" cy="115570"/>
            <a:chOff x="2313642" y="5244338"/>
            <a:chExt cx="336550" cy="115570"/>
          </a:xfrm>
        </p:grpSpPr>
        <p:sp>
          <p:nvSpPr>
            <p:cNvPr id="923" name="object 923"/>
            <p:cNvSpPr/>
            <p:nvPr/>
          </p:nvSpPr>
          <p:spPr>
            <a:xfrm>
              <a:off x="2318946" y="5249641"/>
              <a:ext cx="325755" cy="104775"/>
            </a:xfrm>
            <a:custGeom>
              <a:avLst/>
              <a:gdLst/>
              <a:ahLst/>
              <a:cxnLst/>
              <a:rect l="l" t="t" r="r" b="b"/>
              <a:pathLst>
                <a:path w="325755" h="104775">
                  <a:moveTo>
                    <a:pt x="325527" y="0"/>
                  </a:moveTo>
                  <a:lnTo>
                    <a:pt x="0" y="0"/>
                  </a:lnTo>
                  <a:lnTo>
                    <a:pt x="0" y="104431"/>
                  </a:lnTo>
                  <a:lnTo>
                    <a:pt x="325527" y="104431"/>
                  </a:lnTo>
                  <a:lnTo>
                    <a:pt x="325527" y="0"/>
                  </a:lnTo>
                  <a:close/>
                </a:path>
              </a:pathLst>
            </a:custGeom>
            <a:solidFill>
              <a:srgbClr val="0000FF"/>
            </a:solidFill>
          </p:spPr>
          <p:txBody>
            <a:bodyPr wrap="square" lIns="0" tIns="0" rIns="0" bIns="0" rtlCol="0"/>
            <a:lstStyle/>
            <a:p>
              <a:endParaRPr/>
            </a:p>
          </p:txBody>
        </p:sp>
        <p:sp>
          <p:nvSpPr>
            <p:cNvPr id="924" name="object 924"/>
            <p:cNvSpPr/>
            <p:nvPr/>
          </p:nvSpPr>
          <p:spPr>
            <a:xfrm>
              <a:off x="2318946" y="5249641"/>
              <a:ext cx="325755" cy="104775"/>
            </a:xfrm>
            <a:custGeom>
              <a:avLst/>
              <a:gdLst/>
              <a:ahLst/>
              <a:cxnLst/>
              <a:rect l="l" t="t" r="r" b="b"/>
              <a:pathLst>
                <a:path w="325755" h="104775">
                  <a:moveTo>
                    <a:pt x="0" y="104431"/>
                  </a:moveTo>
                  <a:lnTo>
                    <a:pt x="325527" y="104431"/>
                  </a:lnTo>
                  <a:lnTo>
                    <a:pt x="325527" y="0"/>
                  </a:lnTo>
                  <a:lnTo>
                    <a:pt x="0" y="0"/>
                  </a:lnTo>
                  <a:lnTo>
                    <a:pt x="0" y="104431"/>
                  </a:lnTo>
                  <a:close/>
                </a:path>
                <a:path w="325755" h="104775">
                  <a:moveTo>
                    <a:pt x="0" y="0"/>
                  </a:moveTo>
                  <a:lnTo>
                    <a:pt x="325549" y="0"/>
                  </a:lnTo>
                </a:path>
                <a:path w="325755" h="104775">
                  <a:moveTo>
                    <a:pt x="325549" y="0"/>
                  </a:moveTo>
                  <a:lnTo>
                    <a:pt x="325549" y="104431"/>
                  </a:lnTo>
                </a:path>
                <a:path w="325755" h="104775">
                  <a:moveTo>
                    <a:pt x="325549" y="104431"/>
                  </a:moveTo>
                  <a:lnTo>
                    <a:pt x="0" y="104431"/>
                  </a:lnTo>
                </a:path>
                <a:path w="325755" h="104775">
                  <a:moveTo>
                    <a:pt x="0" y="104431"/>
                  </a:moveTo>
                  <a:lnTo>
                    <a:pt x="0" y="0"/>
                  </a:lnTo>
                </a:path>
              </a:pathLst>
            </a:custGeom>
            <a:ln w="10606">
              <a:solidFill>
                <a:srgbClr val="000000"/>
              </a:solidFill>
            </a:ln>
          </p:spPr>
          <p:txBody>
            <a:bodyPr wrap="square" lIns="0" tIns="0" rIns="0" bIns="0" rtlCol="0"/>
            <a:lstStyle/>
            <a:p>
              <a:endParaRPr/>
            </a:p>
          </p:txBody>
        </p:sp>
      </p:grpSp>
      <p:sp>
        <p:nvSpPr>
          <p:cNvPr id="925" name="object 925"/>
          <p:cNvSpPr txBox="1"/>
          <p:nvPr/>
        </p:nvSpPr>
        <p:spPr>
          <a:xfrm>
            <a:off x="4200168" y="4969498"/>
            <a:ext cx="605155" cy="425450"/>
          </a:xfrm>
          <a:prstGeom prst="rect">
            <a:avLst/>
          </a:prstGeom>
        </p:spPr>
        <p:txBody>
          <a:bodyPr vert="horz" wrap="square" lIns="0" tIns="36830" rIns="0" bIns="0" rtlCol="0">
            <a:spAutoFit/>
          </a:bodyPr>
          <a:lstStyle/>
          <a:p>
            <a:pPr marL="12700">
              <a:lnSpc>
                <a:spcPct val="100000"/>
              </a:lnSpc>
              <a:spcBef>
                <a:spcPts val="290"/>
              </a:spcBef>
            </a:pPr>
            <a:r>
              <a:rPr sz="1150" spc="5">
                <a:latin typeface="Arial"/>
                <a:cs typeface="Arial"/>
              </a:rPr>
              <a:t>12/14/20</a:t>
            </a:r>
            <a:endParaRPr sz="1150">
              <a:latin typeface="Arial"/>
              <a:cs typeface="Arial"/>
            </a:endParaRPr>
          </a:p>
          <a:p>
            <a:pPr marL="12700">
              <a:lnSpc>
                <a:spcPct val="100000"/>
              </a:lnSpc>
              <a:spcBef>
                <a:spcPts val="195"/>
              </a:spcBef>
            </a:pPr>
            <a:r>
              <a:rPr sz="1150" spc="5">
                <a:latin typeface="Arial"/>
                <a:cs typeface="Arial"/>
              </a:rPr>
              <a:t>01/27/21</a:t>
            </a:r>
            <a:endParaRPr sz="1150">
              <a:latin typeface="Arial"/>
              <a:cs typeface="Arial"/>
            </a:endParaRPr>
          </a:p>
        </p:txBody>
      </p:sp>
      <p:grpSp>
        <p:nvGrpSpPr>
          <p:cNvPr id="926" name="object 926"/>
          <p:cNvGrpSpPr/>
          <p:nvPr/>
        </p:nvGrpSpPr>
        <p:grpSpPr>
          <a:xfrm>
            <a:off x="3801223" y="5044449"/>
            <a:ext cx="336550" cy="115570"/>
            <a:chOff x="3801223" y="5044449"/>
            <a:chExt cx="336550" cy="115570"/>
          </a:xfrm>
        </p:grpSpPr>
        <p:sp>
          <p:nvSpPr>
            <p:cNvPr id="927" name="object 927"/>
            <p:cNvSpPr/>
            <p:nvPr/>
          </p:nvSpPr>
          <p:spPr>
            <a:xfrm>
              <a:off x="3806526" y="5049752"/>
              <a:ext cx="325755" cy="104775"/>
            </a:xfrm>
            <a:custGeom>
              <a:avLst/>
              <a:gdLst/>
              <a:ahLst/>
              <a:cxnLst/>
              <a:rect l="l" t="t" r="r" b="b"/>
              <a:pathLst>
                <a:path w="325754" h="104775">
                  <a:moveTo>
                    <a:pt x="325255" y="0"/>
                  </a:moveTo>
                  <a:lnTo>
                    <a:pt x="0" y="0"/>
                  </a:lnTo>
                  <a:lnTo>
                    <a:pt x="0" y="104431"/>
                  </a:lnTo>
                  <a:lnTo>
                    <a:pt x="325255" y="104431"/>
                  </a:lnTo>
                  <a:lnTo>
                    <a:pt x="325255" y="0"/>
                  </a:lnTo>
                  <a:close/>
                </a:path>
              </a:pathLst>
            </a:custGeom>
            <a:solidFill>
              <a:srgbClr val="FF00FF"/>
            </a:solidFill>
          </p:spPr>
          <p:txBody>
            <a:bodyPr wrap="square" lIns="0" tIns="0" rIns="0" bIns="0" rtlCol="0"/>
            <a:lstStyle/>
            <a:p>
              <a:endParaRPr/>
            </a:p>
          </p:txBody>
        </p:sp>
        <p:sp>
          <p:nvSpPr>
            <p:cNvPr id="928" name="object 928"/>
            <p:cNvSpPr/>
            <p:nvPr/>
          </p:nvSpPr>
          <p:spPr>
            <a:xfrm>
              <a:off x="3806526" y="5049752"/>
              <a:ext cx="325755" cy="104775"/>
            </a:xfrm>
            <a:custGeom>
              <a:avLst/>
              <a:gdLst/>
              <a:ahLst/>
              <a:cxnLst/>
              <a:rect l="l" t="t" r="r" b="b"/>
              <a:pathLst>
                <a:path w="325754" h="104775">
                  <a:moveTo>
                    <a:pt x="0" y="104431"/>
                  </a:moveTo>
                  <a:lnTo>
                    <a:pt x="325255" y="104431"/>
                  </a:lnTo>
                  <a:lnTo>
                    <a:pt x="325255" y="0"/>
                  </a:lnTo>
                  <a:lnTo>
                    <a:pt x="0" y="0"/>
                  </a:lnTo>
                  <a:lnTo>
                    <a:pt x="0" y="104431"/>
                  </a:lnTo>
                  <a:close/>
                </a:path>
                <a:path w="325754" h="104775">
                  <a:moveTo>
                    <a:pt x="0" y="0"/>
                  </a:moveTo>
                  <a:lnTo>
                    <a:pt x="325323" y="0"/>
                  </a:lnTo>
                </a:path>
                <a:path w="325754" h="104775">
                  <a:moveTo>
                    <a:pt x="325323" y="0"/>
                  </a:moveTo>
                  <a:lnTo>
                    <a:pt x="325323" y="104431"/>
                  </a:lnTo>
                </a:path>
                <a:path w="325754" h="104775">
                  <a:moveTo>
                    <a:pt x="325323"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grpSp>
        <p:nvGrpSpPr>
          <p:cNvPr id="929" name="object 929"/>
          <p:cNvGrpSpPr/>
          <p:nvPr/>
        </p:nvGrpSpPr>
        <p:grpSpPr>
          <a:xfrm>
            <a:off x="3801223" y="5244338"/>
            <a:ext cx="336550" cy="115570"/>
            <a:chOff x="3801223" y="5244338"/>
            <a:chExt cx="336550" cy="115570"/>
          </a:xfrm>
        </p:grpSpPr>
        <p:sp>
          <p:nvSpPr>
            <p:cNvPr id="930" name="object 930"/>
            <p:cNvSpPr/>
            <p:nvPr/>
          </p:nvSpPr>
          <p:spPr>
            <a:xfrm>
              <a:off x="3806526" y="5249641"/>
              <a:ext cx="325755" cy="104775"/>
            </a:xfrm>
            <a:custGeom>
              <a:avLst/>
              <a:gdLst/>
              <a:ahLst/>
              <a:cxnLst/>
              <a:rect l="l" t="t" r="r" b="b"/>
              <a:pathLst>
                <a:path w="325754" h="104775">
                  <a:moveTo>
                    <a:pt x="325255" y="0"/>
                  </a:moveTo>
                  <a:lnTo>
                    <a:pt x="0" y="0"/>
                  </a:lnTo>
                  <a:lnTo>
                    <a:pt x="0" y="104431"/>
                  </a:lnTo>
                  <a:lnTo>
                    <a:pt x="325255" y="104431"/>
                  </a:lnTo>
                  <a:lnTo>
                    <a:pt x="325255" y="0"/>
                  </a:lnTo>
                  <a:close/>
                </a:path>
              </a:pathLst>
            </a:custGeom>
            <a:solidFill>
              <a:srgbClr val="00FFFF"/>
            </a:solidFill>
          </p:spPr>
          <p:txBody>
            <a:bodyPr wrap="square" lIns="0" tIns="0" rIns="0" bIns="0" rtlCol="0"/>
            <a:lstStyle/>
            <a:p>
              <a:endParaRPr/>
            </a:p>
          </p:txBody>
        </p:sp>
        <p:sp>
          <p:nvSpPr>
            <p:cNvPr id="931" name="object 931"/>
            <p:cNvSpPr/>
            <p:nvPr/>
          </p:nvSpPr>
          <p:spPr>
            <a:xfrm>
              <a:off x="3806526" y="5249641"/>
              <a:ext cx="325755" cy="104775"/>
            </a:xfrm>
            <a:custGeom>
              <a:avLst/>
              <a:gdLst/>
              <a:ahLst/>
              <a:cxnLst/>
              <a:rect l="l" t="t" r="r" b="b"/>
              <a:pathLst>
                <a:path w="325754" h="104775">
                  <a:moveTo>
                    <a:pt x="0" y="104431"/>
                  </a:moveTo>
                  <a:lnTo>
                    <a:pt x="325255" y="104431"/>
                  </a:lnTo>
                  <a:lnTo>
                    <a:pt x="325255" y="0"/>
                  </a:lnTo>
                  <a:lnTo>
                    <a:pt x="0" y="0"/>
                  </a:lnTo>
                  <a:lnTo>
                    <a:pt x="0" y="104431"/>
                  </a:lnTo>
                  <a:close/>
                </a:path>
                <a:path w="325754" h="104775">
                  <a:moveTo>
                    <a:pt x="0" y="0"/>
                  </a:moveTo>
                  <a:lnTo>
                    <a:pt x="325323" y="0"/>
                  </a:lnTo>
                </a:path>
                <a:path w="325754" h="104775">
                  <a:moveTo>
                    <a:pt x="325323" y="0"/>
                  </a:moveTo>
                  <a:lnTo>
                    <a:pt x="325323" y="104431"/>
                  </a:lnTo>
                </a:path>
                <a:path w="325754" h="104775">
                  <a:moveTo>
                    <a:pt x="325323"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sp>
        <p:nvSpPr>
          <p:cNvPr id="932" name="object 932"/>
          <p:cNvSpPr txBox="1"/>
          <p:nvPr/>
        </p:nvSpPr>
        <p:spPr>
          <a:xfrm>
            <a:off x="5687408" y="4930011"/>
            <a:ext cx="464820" cy="425450"/>
          </a:xfrm>
          <a:prstGeom prst="rect">
            <a:avLst/>
          </a:prstGeom>
        </p:spPr>
        <p:txBody>
          <a:bodyPr vert="horz" wrap="square" lIns="0" tIns="75565" rIns="0" bIns="0" rtlCol="0">
            <a:spAutoFit/>
          </a:bodyPr>
          <a:lstStyle/>
          <a:p>
            <a:pPr marL="12700">
              <a:lnSpc>
                <a:spcPct val="100000"/>
              </a:lnSpc>
              <a:spcBef>
                <a:spcPts val="595"/>
              </a:spcBef>
            </a:pPr>
            <a:r>
              <a:rPr sz="900" spc="-10">
                <a:latin typeface="Arial"/>
                <a:cs typeface="Arial"/>
              </a:rPr>
              <a:t>02/25/21</a:t>
            </a:r>
            <a:endParaRPr sz="900">
              <a:latin typeface="Arial"/>
              <a:cs typeface="Arial"/>
            </a:endParaRPr>
          </a:p>
          <a:p>
            <a:pPr marL="12700">
              <a:lnSpc>
                <a:spcPct val="100000"/>
              </a:lnSpc>
              <a:spcBef>
                <a:spcPts val="495"/>
              </a:spcBef>
            </a:pPr>
            <a:r>
              <a:rPr sz="900" spc="-10">
                <a:latin typeface="Arial"/>
                <a:cs typeface="Arial"/>
              </a:rPr>
              <a:t>03/25/21</a:t>
            </a:r>
            <a:endParaRPr sz="900">
              <a:latin typeface="Arial"/>
              <a:cs typeface="Arial"/>
            </a:endParaRPr>
          </a:p>
        </p:txBody>
      </p:sp>
      <p:grpSp>
        <p:nvGrpSpPr>
          <p:cNvPr id="933" name="object 933"/>
          <p:cNvGrpSpPr/>
          <p:nvPr/>
        </p:nvGrpSpPr>
        <p:grpSpPr>
          <a:xfrm>
            <a:off x="5288576" y="5024053"/>
            <a:ext cx="335915" cy="115570"/>
            <a:chOff x="5288576" y="5024053"/>
            <a:chExt cx="335915" cy="115570"/>
          </a:xfrm>
        </p:grpSpPr>
        <p:sp>
          <p:nvSpPr>
            <p:cNvPr id="934" name="object 934"/>
            <p:cNvSpPr/>
            <p:nvPr/>
          </p:nvSpPr>
          <p:spPr>
            <a:xfrm>
              <a:off x="5293879" y="5029356"/>
              <a:ext cx="325755" cy="104775"/>
            </a:xfrm>
            <a:custGeom>
              <a:avLst/>
              <a:gdLst/>
              <a:ahLst/>
              <a:cxnLst/>
              <a:rect l="l" t="t" r="r" b="b"/>
              <a:pathLst>
                <a:path w="325754" h="104775">
                  <a:moveTo>
                    <a:pt x="325255" y="0"/>
                  </a:moveTo>
                  <a:lnTo>
                    <a:pt x="0" y="0"/>
                  </a:lnTo>
                  <a:lnTo>
                    <a:pt x="0" y="104431"/>
                  </a:lnTo>
                  <a:lnTo>
                    <a:pt x="325255" y="104431"/>
                  </a:lnTo>
                  <a:lnTo>
                    <a:pt x="325255" y="0"/>
                  </a:lnTo>
                  <a:close/>
                </a:path>
              </a:pathLst>
            </a:custGeom>
            <a:solidFill>
              <a:srgbClr val="959595"/>
            </a:solidFill>
          </p:spPr>
          <p:txBody>
            <a:bodyPr wrap="square" lIns="0" tIns="0" rIns="0" bIns="0" rtlCol="0"/>
            <a:lstStyle/>
            <a:p>
              <a:endParaRPr/>
            </a:p>
          </p:txBody>
        </p:sp>
        <p:sp>
          <p:nvSpPr>
            <p:cNvPr id="935" name="object 935"/>
            <p:cNvSpPr/>
            <p:nvPr/>
          </p:nvSpPr>
          <p:spPr>
            <a:xfrm>
              <a:off x="5293879" y="5029356"/>
              <a:ext cx="325755" cy="104775"/>
            </a:xfrm>
            <a:custGeom>
              <a:avLst/>
              <a:gdLst/>
              <a:ahLst/>
              <a:cxnLst/>
              <a:rect l="l" t="t" r="r" b="b"/>
              <a:pathLst>
                <a:path w="325754" h="104775">
                  <a:moveTo>
                    <a:pt x="0" y="104431"/>
                  </a:moveTo>
                  <a:lnTo>
                    <a:pt x="325255" y="104431"/>
                  </a:lnTo>
                  <a:lnTo>
                    <a:pt x="325255" y="0"/>
                  </a:lnTo>
                  <a:lnTo>
                    <a:pt x="0" y="0"/>
                  </a:lnTo>
                  <a:lnTo>
                    <a:pt x="0" y="104431"/>
                  </a:lnTo>
                  <a:close/>
                </a:path>
                <a:path w="325754" h="104775">
                  <a:moveTo>
                    <a:pt x="0" y="0"/>
                  </a:moveTo>
                  <a:lnTo>
                    <a:pt x="325209" y="0"/>
                  </a:lnTo>
                </a:path>
                <a:path w="325754" h="104775">
                  <a:moveTo>
                    <a:pt x="325209" y="0"/>
                  </a:moveTo>
                  <a:lnTo>
                    <a:pt x="325209" y="104431"/>
                  </a:lnTo>
                </a:path>
                <a:path w="325754" h="104775">
                  <a:moveTo>
                    <a:pt x="32520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grpSp>
        <p:nvGrpSpPr>
          <p:cNvPr id="936" name="object 936"/>
          <p:cNvGrpSpPr/>
          <p:nvPr/>
        </p:nvGrpSpPr>
        <p:grpSpPr>
          <a:xfrm>
            <a:off x="5288576" y="5223941"/>
            <a:ext cx="335915" cy="115570"/>
            <a:chOff x="5288576" y="5223941"/>
            <a:chExt cx="335915" cy="115570"/>
          </a:xfrm>
        </p:grpSpPr>
        <p:sp>
          <p:nvSpPr>
            <p:cNvPr id="937" name="object 937"/>
            <p:cNvSpPr/>
            <p:nvPr/>
          </p:nvSpPr>
          <p:spPr>
            <a:xfrm>
              <a:off x="5293879" y="5229244"/>
              <a:ext cx="325755" cy="104775"/>
            </a:xfrm>
            <a:custGeom>
              <a:avLst/>
              <a:gdLst/>
              <a:ahLst/>
              <a:cxnLst/>
              <a:rect l="l" t="t" r="r" b="b"/>
              <a:pathLst>
                <a:path w="325754" h="104775">
                  <a:moveTo>
                    <a:pt x="325255" y="0"/>
                  </a:moveTo>
                  <a:lnTo>
                    <a:pt x="0" y="0"/>
                  </a:lnTo>
                  <a:lnTo>
                    <a:pt x="0" y="104431"/>
                  </a:lnTo>
                  <a:lnTo>
                    <a:pt x="325255" y="104431"/>
                  </a:lnTo>
                  <a:lnTo>
                    <a:pt x="325255" y="0"/>
                  </a:lnTo>
                  <a:close/>
                </a:path>
              </a:pathLst>
            </a:custGeom>
            <a:solidFill>
              <a:srgbClr val="000000"/>
            </a:solidFill>
          </p:spPr>
          <p:txBody>
            <a:bodyPr wrap="square" lIns="0" tIns="0" rIns="0" bIns="0" rtlCol="0"/>
            <a:lstStyle/>
            <a:p>
              <a:endParaRPr/>
            </a:p>
          </p:txBody>
        </p:sp>
        <p:sp>
          <p:nvSpPr>
            <p:cNvPr id="938" name="object 938"/>
            <p:cNvSpPr/>
            <p:nvPr/>
          </p:nvSpPr>
          <p:spPr>
            <a:xfrm>
              <a:off x="5293879" y="5229244"/>
              <a:ext cx="325755" cy="104775"/>
            </a:xfrm>
            <a:custGeom>
              <a:avLst/>
              <a:gdLst/>
              <a:ahLst/>
              <a:cxnLst/>
              <a:rect l="l" t="t" r="r" b="b"/>
              <a:pathLst>
                <a:path w="325754" h="104775">
                  <a:moveTo>
                    <a:pt x="0" y="0"/>
                  </a:moveTo>
                  <a:lnTo>
                    <a:pt x="325209" y="0"/>
                  </a:lnTo>
                </a:path>
                <a:path w="325754" h="104775">
                  <a:moveTo>
                    <a:pt x="325209" y="0"/>
                  </a:moveTo>
                  <a:lnTo>
                    <a:pt x="325209" y="104431"/>
                  </a:lnTo>
                </a:path>
                <a:path w="325754" h="104775">
                  <a:moveTo>
                    <a:pt x="32520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sp>
        <p:nvSpPr>
          <p:cNvPr id="939" name="object 939"/>
          <p:cNvSpPr txBox="1"/>
          <p:nvPr/>
        </p:nvSpPr>
        <p:spPr>
          <a:xfrm>
            <a:off x="6935216" y="4930011"/>
            <a:ext cx="464820" cy="425450"/>
          </a:xfrm>
          <a:prstGeom prst="rect">
            <a:avLst/>
          </a:prstGeom>
        </p:spPr>
        <p:txBody>
          <a:bodyPr vert="horz" wrap="square" lIns="0" tIns="75565" rIns="0" bIns="0" rtlCol="0">
            <a:spAutoFit/>
          </a:bodyPr>
          <a:lstStyle/>
          <a:p>
            <a:pPr marL="12700">
              <a:lnSpc>
                <a:spcPct val="100000"/>
              </a:lnSpc>
              <a:spcBef>
                <a:spcPts val="595"/>
              </a:spcBef>
            </a:pPr>
            <a:r>
              <a:rPr sz="900" spc="-10">
                <a:latin typeface="Arial"/>
                <a:cs typeface="Arial"/>
              </a:rPr>
              <a:t>04/23/21</a:t>
            </a:r>
            <a:endParaRPr sz="900">
              <a:latin typeface="Arial"/>
              <a:cs typeface="Arial"/>
            </a:endParaRPr>
          </a:p>
          <a:p>
            <a:pPr marL="12700">
              <a:lnSpc>
                <a:spcPct val="100000"/>
              </a:lnSpc>
              <a:spcBef>
                <a:spcPts val="495"/>
              </a:spcBef>
            </a:pPr>
            <a:r>
              <a:rPr sz="900" spc="-10">
                <a:latin typeface="Arial"/>
                <a:cs typeface="Arial"/>
              </a:rPr>
              <a:t>05/24/21</a:t>
            </a:r>
            <a:endParaRPr sz="900">
              <a:latin typeface="Arial"/>
              <a:cs typeface="Arial"/>
            </a:endParaRPr>
          </a:p>
        </p:txBody>
      </p:sp>
      <p:grpSp>
        <p:nvGrpSpPr>
          <p:cNvPr id="940" name="object 940"/>
          <p:cNvGrpSpPr/>
          <p:nvPr/>
        </p:nvGrpSpPr>
        <p:grpSpPr>
          <a:xfrm>
            <a:off x="6536271" y="5024053"/>
            <a:ext cx="336550" cy="115570"/>
            <a:chOff x="6536271" y="5024053"/>
            <a:chExt cx="336550" cy="115570"/>
          </a:xfrm>
        </p:grpSpPr>
        <p:sp>
          <p:nvSpPr>
            <p:cNvPr id="941" name="object 941"/>
            <p:cNvSpPr/>
            <p:nvPr/>
          </p:nvSpPr>
          <p:spPr>
            <a:xfrm>
              <a:off x="6541574" y="5029356"/>
              <a:ext cx="325755" cy="104775"/>
            </a:xfrm>
            <a:custGeom>
              <a:avLst/>
              <a:gdLst/>
              <a:ahLst/>
              <a:cxnLst/>
              <a:rect l="l" t="t" r="r" b="b"/>
              <a:pathLst>
                <a:path w="325754" h="104775">
                  <a:moveTo>
                    <a:pt x="325527" y="0"/>
                  </a:moveTo>
                  <a:lnTo>
                    <a:pt x="0" y="0"/>
                  </a:lnTo>
                  <a:lnTo>
                    <a:pt x="0" y="104431"/>
                  </a:lnTo>
                  <a:lnTo>
                    <a:pt x="325527" y="104431"/>
                  </a:lnTo>
                  <a:lnTo>
                    <a:pt x="325527" y="0"/>
                  </a:lnTo>
                  <a:close/>
                </a:path>
              </a:pathLst>
            </a:custGeom>
            <a:solidFill>
              <a:srgbClr val="FF0000"/>
            </a:solidFill>
          </p:spPr>
          <p:txBody>
            <a:bodyPr wrap="square" lIns="0" tIns="0" rIns="0" bIns="0" rtlCol="0"/>
            <a:lstStyle/>
            <a:p>
              <a:endParaRPr/>
            </a:p>
          </p:txBody>
        </p:sp>
        <p:sp>
          <p:nvSpPr>
            <p:cNvPr id="942" name="object 942"/>
            <p:cNvSpPr/>
            <p:nvPr/>
          </p:nvSpPr>
          <p:spPr>
            <a:xfrm>
              <a:off x="6541574" y="5029356"/>
              <a:ext cx="325755" cy="104775"/>
            </a:xfrm>
            <a:custGeom>
              <a:avLst/>
              <a:gdLst/>
              <a:ahLst/>
              <a:cxnLst/>
              <a:rect l="l" t="t" r="r" b="b"/>
              <a:pathLst>
                <a:path w="325754" h="104775">
                  <a:moveTo>
                    <a:pt x="0" y="104431"/>
                  </a:moveTo>
                  <a:lnTo>
                    <a:pt x="325527" y="104431"/>
                  </a:lnTo>
                  <a:lnTo>
                    <a:pt x="325527" y="0"/>
                  </a:lnTo>
                  <a:lnTo>
                    <a:pt x="0" y="0"/>
                  </a:lnTo>
                  <a:lnTo>
                    <a:pt x="0" y="104431"/>
                  </a:lnTo>
                  <a:close/>
                </a:path>
                <a:path w="325754" h="104775">
                  <a:moveTo>
                    <a:pt x="0" y="0"/>
                  </a:moveTo>
                  <a:lnTo>
                    <a:pt x="325549" y="0"/>
                  </a:lnTo>
                </a:path>
                <a:path w="325754" h="104775">
                  <a:moveTo>
                    <a:pt x="325549" y="0"/>
                  </a:moveTo>
                  <a:lnTo>
                    <a:pt x="325549" y="104431"/>
                  </a:lnTo>
                </a:path>
                <a:path w="325754" h="104775">
                  <a:moveTo>
                    <a:pt x="32554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grpSp>
        <p:nvGrpSpPr>
          <p:cNvPr id="943" name="object 943"/>
          <p:cNvGrpSpPr/>
          <p:nvPr/>
        </p:nvGrpSpPr>
        <p:grpSpPr>
          <a:xfrm>
            <a:off x="6536271" y="5223941"/>
            <a:ext cx="336550" cy="115570"/>
            <a:chOff x="6536271" y="5223941"/>
            <a:chExt cx="336550" cy="115570"/>
          </a:xfrm>
        </p:grpSpPr>
        <p:sp>
          <p:nvSpPr>
            <p:cNvPr id="944" name="object 944"/>
            <p:cNvSpPr/>
            <p:nvPr/>
          </p:nvSpPr>
          <p:spPr>
            <a:xfrm>
              <a:off x="6541574" y="5229244"/>
              <a:ext cx="325755" cy="104775"/>
            </a:xfrm>
            <a:custGeom>
              <a:avLst/>
              <a:gdLst/>
              <a:ahLst/>
              <a:cxnLst/>
              <a:rect l="l" t="t" r="r" b="b"/>
              <a:pathLst>
                <a:path w="325754" h="104775">
                  <a:moveTo>
                    <a:pt x="325527" y="0"/>
                  </a:moveTo>
                  <a:lnTo>
                    <a:pt x="0" y="0"/>
                  </a:lnTo>
                  <a:lnTo>
                    <a:pt x="0" y="104431"/>
                  </a:lnTo>
                  <a:lnTo>
                    <a:pt x="325527" y="104431"/>
                  </a:lnTo>
                  <a:lnTo>
                    <a:pt x="325527" y="0"/>
                  </a:lnTo>
                  <a:close/>
                </a:path>
              </a:pathLst>
            </a:custGeom>
            <a:solidFill>
              <a:srgbClr val="00FF00"/>
            </a:solidFill>
          </p:spPr>
          <p:txBody>
            <a:bodyPr wrap="square" lIns="0" tIns="0" rIns="0" bIns="0" rtlCol="0"/>
            <a:lstStyle/>
            <a:p>
              <a:endParaRPr/>
            </a:p>
          </p:txBody>
        </p:sp>
        <p:sp>
          <p:nvSpPr>
            <p:cNvPr id="945" name="object 945"/>
            <p:cNvSpPr/>
            <p:nvPr/>
          </p:nvSpPr>
          <p:spPr>
            <a:xfrm>
              <a:off x="6541574" y="5229244"/>
              <a:ext cx="325755" cy="104775"/>
            </a:xfrm>
            <a:custGeom>
              <a:avLst/>
              <a:gdLst/>
              <a:ahLst/>
              <a:cxnLst/>
              <a:rect l="l" t="t" r="r" b="b"/>
              <a:pathLst>
                <a:path w="325754" h="104775">
                  <a:moveTo>
                    <a:pt x="0" y="104431"/>
                  </a:moveTo>
                  <a:lnTo>
                    <a:pt x="325527" y="104431"/>
                  </a:lnTo>
                  <a:lnTo>
                    <a:pt x="325527" y="0"/>
                  </a:lnTo>
                  <a:lnTo>
                    <a:pt x="0" y="0"/>
                  </a:lnTo>
                  <a:lnTo>
                    <a:pt x="0" y="104431"/>
                  </a:lnTo>
                  <a:close/>
                </a:path>
                <a:path w="325754" h="104775">
                  <a:moveTo>
                    <a:pt x="0" y="0"/>
                  </a:moveTo>
                  <a:lnTo>
                    <a:pt x="325549" y="0"/>
                  </a:lnTo>
                </a:path>
                <a:path w="325754" h="104775">
                  <a:moveTo>
                    <a:pt x="325549" y="0"/>
                  </a:moveTo>
                  <a:lnTo>
                    <a:pt x="325549" y="104431"/>
                  </a:lnTo>
                </a:path>
                <a:path w="325754" h="104775">
                  <a:moveTo>
                    <a:pt x="32554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sp>
        <p:nvSpPr>
          <p:cNvPr id="946" name="object 946"/>
          <p:cNvSpPr txBox="1"/>
          <p:nvPr/>
        </p:nvSpPr>
        <p:spPr>
          <a:xfrm>
            <a:off x="8183138" y="4930011"/>
            <a:ext cx="464820" cy="425450"/>
          </a:xfrm>
          <a:prstGeom prst="rect">
            <a:avLst/>
          </a:prstGeom>
        </p:spPr>
        <p:txBody>
          <a:bodyPr vert="horz" wrap="square" lIns="0" tIns="75565" rIns="0" bIns="0" rtlCol="0">
            <a:spAutoFit/>
          </a:bodyPr>
          <a:lstStyle/>
          <a:p>
            <a:pPr marL="12700">
              <a:lnSpc>
                <a:spcPct val="100000"/>
              </a:lnSpc>
              <a:spcBef>
                <a:spcPts val="595"/>
              </a:spcBef>
            </a:pPr>
            <a:r>
              <a:rPr sz="900" spc="-10">
                <a:latin typeface="Arial"/>
                <a:cs typeface="Arial"/>
              </a:rPr>
              <a:t>06/07/21</a:t>
            </a:r>
            <a:endParaRPr sz="900">
              <a:latin typeface="Arial"/>
              <a:cs typeface="Arial"/>
            </a:endParaRPr>
          </a:p>
          <a:p>
            <a:pPr marL="12700">
              <a:lnSpc>
                <a:spcPct val="100000"/>
              </a:lnSpc>
              <a:spcBef>
                <a:spcPts val="495"/>
              </a:spcBef>
            </a:pPr>
            <a:r>
              <a:rPr sz="900" spc="-10">
                <a:latin typeface="Arial"/>
                <a:cs typeface="Arial"/>
              </a:rPr>
              <a:t>06/23/21</a:t>
            </a:r>
            <a:endParaRPr sz="900">
              <a:latin typeface="Arial"/>
              <a:cs typeface="Arial"/>
            </a:endParaRPr>
          </a:p>
        </p:txBody>
      </p:sp>
      <p:grpSp>
        <p:nvGrpSpPr>
          <p:cNvPr id="947" name="object 947"/>
          <p:cNvGrpSpPr/>
          <p:nvPr/>
        </p:nvGrpSpPr>
        <p:grpSpPr>
          <a:xfrm>
            <a:off x="7783966" y="5024053"/>
            <a:ext cx="336550" cy="115570"/>
            <a:chOff x="7783966" y="5024053"/>
            <a:chExt cx="336550" cy="115570"/>
          </a:xfrm>
        </p:grpSpPr>
        <p:sp>
          <p:nvSpPr>
            <p:cNvPr id="948" name="object 948"/>
            <p:cNvSpPr/>
            <p:nvPr/>
          </p:nvSpPr>
          <p:spPr>
            <a:xfrm>
              <a:off x="7789269" y="5029356"/>
              <a:ext cx="325755" cy="104775"/>
            </a:xfrm>
            <a:custGeom>
              <a:avLst/>
              <a:gdLst/>
              <a:ahLst/>
              <a:cxnLst/>
              <a:rect l="l" t="t" r="r" b="b"/>
              <a:pathLst>
                <a:path w="325754" h="104775">
                  <a:moveTo>
                    <a:pt x="325527" y="0"/>
                  </a:moveTo>
                  <a:lnTo>
                    <a:pt x="0" y="0"/>
                  </a:lnTo>
                  <a:lnTo>
                    <a:pt x="0" y="104431"/>
                  </a:lnTo>
                  <a:lnTo>
                    <a:pt x="325527" y="104431"/>
                  </a:lnTo>
                  <a:lnTo>
                    <a:pt x="325527" y="0"/>
                  </a:lnTo>
                  <a:close/>
                </a:path>
              </a:pathLst>
            </a:custGeom>
            <a:solidFill>
              <a:srgbClr val="0000FF"/>
            </a:solidFill>
          </p:spPr>
          <p:txBody>
            <a:bodyPr wrap="square" lIns="0" tIns="0" rIns="0" bIns="0" rtlCol="0"/>
            <a:lstStyle/>
            <a:p>
              <a:endParaRPr/>
            </a:p>
          </p:txBody>
        </p:sp>
        <p:sp>
          <p:nvSpPr>
            <p:cNvPr id="949" name="object 949"/>
            <p:cNvSpPr/>
            <p:nvPr/>
          </p:nvSpPr>
          <p:spPr>
            <a:xfrm>
              <a:off x="7789269" y="5029356"/>
              <a:ext cx="325755" cy="104775"/>
            </a:xfrm>
            <a:custGeom>
              <a:avLst/>
              <a:gdLst/>
              <a:ahLst/>
              <a:cxnLst/>
              <a:rect l="l" t="t" r="r" b="b"/>
              <a:pathLst>
                <a:path w="325754" h="104775">
                  <a:moveTo>
                    <a:pt x="0" y="104431"/>
                  </a:moveTo>
                  <a:lnTo>
                    <a:pt x="325527" y="104431"/>
                  </a:lnTo>
                  <a:lnTo>
                    <a:pt x="325527" y="0"/>
                  </a:lnTo>
                  <a:lnTo>
                    <a:pt x="0" y="0"/>
                  </a:lnTo>
                  <a:lnTo>
                    <a:pt x="0" y="104431"/>
                  </a:lnTo>
                  <a:close/>
                </a:path>
                <a:path w="325754" h="104775">
                  <a:moveTo>
                    <a:pt x="0" y="0"/>
                  </a:moveTo>
                  <a:lnTo>
                    <a:pt x="325549" y="0"/>
                  </a:lnTo>
                </a:path>
                <a:path w="325754" h="104775">
                  <a:moveTo>
                    <a:pt x="325549" y="0"/>
                  </a:moveTo>
                  <a:lnTo>
                    <a:pt x="325549" y="104431"/>
                  </a:lnTo>
                </a:path>
                <a:path w="325754" h="104775">
                  <a:moveTo>
                    <a:pt x="32554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grpSp>
        <p:nvGrpSpPr>
          <p:cNvPr id="950" name="object 950"/>
          <p:cNvGrpSpPr/>
          <p:nvPr/>
        </p:nvGrpSpPr>
        <p:grpSpPr>
          <a:xfrm>
            <a:off x="7783966" y="5223941"/>
            <a:ext cx="336550" cy="115570"/>
            <a:chOff x="7783966" y="5223941"/>
            <a:chExt cx="336550" cy="115570"/>
          </a:xfrm>
        </p:grpSpPr>
        <p:sp>
          <p:nvSpPr>
            <p:cNvPr id="951" name="object 951"/>
            <p:cNvSpPr/>
            <p:nvPr/>
          </p:nvSpPr>
          <p:spPr>
            <a:xfrm>
              <a:off x="7789269" y="5229244"/>
              <a:ext cx="325755" cy="104775"/>
            </a:xfrm>
            <a:custGeom>
              <a:avLst/>
              <a:gdLst/>
              <a:ahLst/>
              <a:cxnLst/>
              <a:rect l="l" t="t" r="r" b="b"/>
              <a:pathLst>
                <a:path w="325754" h="104775">
                  <a:moveTo>
                    <a:pt x="325527" y="0"/>
                  </a:moveTo>
                  <a:lnTo>
                    <a:pt x="0" y="0"/>
                  </a:lnTo>
                  <a:lnTo>
                    <a:pt x="0" y="104431"/>
                  </a:lnTo>
                  <a:lnTo>
                    <a:pt x="325527" y="104431"/>
                  </a:lnTo>
                  <a:lnTo>
                    <a:pt x="325527" y="0"/>
                  </a:lnTo>
                  <a:close/>
                </a:path>
              </a:pathLst>
            </a:custGeom>
            <a:solidFill>
              <a:srgbClr val="FF00FF"/>
            </a:solidFill>
          </p:spPr>
          <p:txBody>
            <a:bodyPr wrap="square" lIns="0" tIns="0" rIns="0" bIns="0" rtlCol="0"/>
            <a:lstStyle/>
            <a:p>
              <a:endParaRPr/>
            </a:p>
          </p:txBody>
        </p:sp>
        <p:sp>
          <p:nvSpPr>
            <p:cNvPr id="952" name="object 952"/>
            <p:cNvSpPr/>
            <p:nvPr/>
          </p:nvSpPr>
          <p:spPr>
            <a:xfrm>
              <a:off x="7789269" y="5229244"/>
              <a:ext cx="325755" cy="104775"/>
            </a:xfrm>
            <a:custGeom>
              <a:avLst/>
              <a:gdLst/>
              <a:ahLst/>
              <a:cxnLst/>
              <a:rect l="l" t="t" r="r" b="b"/>
              <a:pathLst>
                <a:path w="325754" h="104775">
                  <a:moveTo>
                    <a:pt x="0" y="104431"/>
                  </a:moveTo>
                  <a:lnTo>
                    <a:pt x="325527" y="104431"/>
                  </a:lnTo>
                  <a:lnTo>
                    <a:pt x="325527" y="0"/>
                  </a:lnTo>
                  <a:lnTo>
                    <a:pt x="0" y="0"/>
                  </a:lnTo>
                  <a:lnTo>
                    <a:pt x="0" y="104431"/>
                  </a:lnTo>
                  <a:close/>
                </a:path>
                <a:path w="325754" h="104775">
                  <a:moveTo>
                    <a:pt x="0" y="0"/>
                  </a:moveTo>
                  <a:lnTo>
                    <a:pt x="325549" y="0"/>
                  </a:lnTo>
                </a:path>
                <a:path w="325754" h="104775">
                  <a:moveTo>
                    <a:pt x="325549" y="0"/>
                  </a:moveTo>
                  <a:lnTo>
                    <a:pt x="325549" y="104431"/>
                  </a:lnTo>
                </a:path>
                <a:path w="325754" h="104775">
                  <a:moveTo>
                    <a:pt x="32554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sp>
        <p:nvSpPr>
          <p:cNvPr id="953" name="object 953"/>
          <p:cNvSpPr txBox="1"/>
          <p:nvPr/>
        </p:nvSpPr>
        <p:spPr>
          <a:xfrm>
            <a:off x="9430833" y="4930011"/>
            <a:ext cx="464820" cy="425450"/>
          </a:xfrm>
          <a:prstGeom prst="rect">
            <a:avLst/>
          </a:prstGeom>
        </p:spPr>
        <p:txBody>
          <a:bodyPr vert="horz" wrap="square" lIns="0" tIns="75565" rIns="0" bIns="0" rtlCol="0">
            <a:spAutoFit/>
          </a:bodyPr>
          <a:lstStyle/>
          <a:p>
            <a:pPr marL="12700">
              <a:lnSpc>
                <a:spcPct val="100000"/>
              </a:lnSpc>
              <a:spcBef>
                <a:spcPts val="595"/>
              </a:spcBef>
            </a:pPr>
            <a:r>
              <a:rPr sz="900" spc="-10">
                <a:latin typeface="Arial"/>
                <a:cs typeface="Arial"/>
              </a:rPr>
              <a:t>07/21/21</a:t>
            </a:r>
            <a:endParaRPr sz="900">
              <a:latin typeface="Arial"/>
              <a:cs typeface="Arial"/>
            </a:endParaRPr>
          </a:p>
          <a:p>
            <a:pPr marL="12700">
              <a:lnSpc>
                <a:spcPct val="100000"/>
              </a:lnSpc>
              <a:spcBef>
                <a:spcPts val="495"/>
              </a:spcBef>
            </a:pPr>
            <a:r>
              <a:rPr sz="900" spc="-10">
                <a:latin typeface="Arial"/>
                <a:cs typeface="Arial"/>
              </a:rPr>
              <a:t>08/05/21</a:t>
            </a:r>
            <a:endParaRPr sz="900">
              <a:latin typeface="Arial"/>
              <a:cs typeface="Arial"/>
            </a:endParaRPr>
          </a:p>
        </p:txBody>
      </p:sp>
      <p:grpSp>
        <p:nvGrpSpPr>
          <p:cNvPr id="954" name="object 954"/>
          <p:cNvGrpSpPr/>
          <p:nvPr/>
        </p:nvGrpSpPr>
        <p:grpSpPr>
          <a:xfrm>
            <a:off x="9031661" y="5024053"/>
            <a:ext cx="336550" cy="115570"/>
            <a:chOff x="9031661" y="5024053"/>
            <a:chExt cx="336550" cy="115570"/>
          </a:xfrm>
        </p:grpSpPr>
        <p:sp>
          <p:nvSpPr>
            <p:cNvPr id="955" name="object 955"/>
            <p:cNvSpPr/>
            <p:nvPr/>
          </p:nvSpPr>
          <p:spPr>
            <a:xfrm>
              <a:off x="9036965" y="5029356"/>
              <a:ext cx="325755" cy="104775"/>
            </a:xfrm>
            <a:custGeom>
              <a:avLst/>
              <a:gdLst/>
              <a:ahLst/>
              <a:cxnLst/>
              <a:rect l="l" t="t" r="r" b="b"/>
              <a:pathLst>
                <a:path w="325754" h="104775">
                  <a:moveTo>
                    <a:pt x="325527" y="0"/>
                  </a:moveTo>
                  <a:lnTo>
                    <a:pt x="0" y="0"/>
                  </a:lnTo>
                  <a:lnTo>
                    <a:pt x="0" y="104431"/>
                  </a:lnTo>
                  <a:lnTo>
                    <a:pt x="325527" y="104431"/>
                  </a:lnTo>
                  <a:lnTo>
                    <a:pt x="325527" y="0"/>
                  </a:lnTo>
                  <a:close/>
                </a:path>
              </a:pathLst>
            </a:custGeom>
            <a:solidFill>
              <a:srgbClr val="00FFFF"/>
            </a:solidFill>
          </p:spPr>
          <p:txBody>
            <a:bodyPr wrap="square" lIns="0" tIns="0" rIns="0" bIns="0" rtlCol="0"/>
            <a:lstStyle/>
            <a:p>
              <a:endParaRPr/>
            </a:p>
          </p:txBody>
        </p:sp>
        <p:sp>
          <p:nvSpPr>
            <p:cNvPr id="956" name="object 956"/>
            <p:cNvSpPr/>
            <p:nvPr/>
          </p:nvSpPr>
          <p:spPr>
            <a:xfrm>
              <a:off x="9036965" y="5029356"/>
              <a:ext cx="325755" cy="104775"/>
            </a:xfrm>
            <a:custGeom>
              <a:avLst/>
              <a:gdLst/>
              <a:ahLst/>
              <a:cxnLst/>
              <a:rect l="l" t="t" r="r" b="b"/>
              <a:pathLst>
                <a:path w="325754" h="104775">
                  <a:moveTo>
                    <a:pt x="0" y="104431"/>
                  </a:moveTo>
                  <a:lnTo>
                    <a:pt x="325527" y="104431"/>
                  </a:lnTo>
                  <a:lnTo>
                    <a:pt x="325527" y="0"/>
                  </a:lnTo>
                  <a:lnTo>
                    <a:pt x="0" y="0"/>
                  </a:lnTo>
                  <a:lnTo>
                    <a:pt x="0" y="104431"/>
                  </a:lnTo>
                  <a:close/>
                </a:path>
                <a:path w="325754" h="104775">
                  <a:moveTo>
                    <a:pt x="0" y="0"/>
                  </a:moveTo>
                  <a:lnTo>
                    <a:pt x="325549" y="0"/>
                  </a:lnTo>
                </a:path>
                <a:path w="325754" h="104775">
                  <a:moveTo>
                    <a:pt x="325549" y="0"/>
                  </a:moveTo>
                  <a:lnTo>
                    <a:pt x="325549" y="104431"/>
                  </a:lnTo>
                </a:path>
                <a:path w="325754" h="104775">
                  <a:moveTo>
                    <a:pt x="32554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grpSp>
        <p:nvGrpSpPr>
          <p:cNvPr id="957" name="object 957"/>
          <p:cNvGrpSpPr/>
          <p:nvPr/>
        </p:nvGrpSpPr>
        <p:grpSpPr>
          <a:xfrm>
            <a:off x="9031661" y="5223941"/>
            <a:ext cx="336550" cy="115570"/>
            <a:chOff x="9031661" y="5223941"/>
            <a:chExt cx="336550" cy="115570"/>
          </a:xfrm>
        </p:grpSpPr>
        <p:sp>
          <p:nvSpPr>
            <p:cNvPr id="958" name="object 958"/>
            <p:cNvSpPr/>
            <p:nvPr/>
          </p:nvSpPr>
          <p:spPr>
            <a:xfrm>
              <a:off x="9036965" y="5229244"/>
              <a:ext cx="325755" cy="104775"/>
            </a:xfrm>
            <a:custGeom>
              <a:avLst/>
              <a:gdLst/>
              <a:ahLst/>
              <a:cxnLst/>
              <a:rect l="l" t="t" r="r" b="b"/>
              <a:pathLst>
                <a:path w="325754" h="104775">
                  <a:moveTo>
                    <a:pt x="325527" y="0"/>
                  </a:moveTo>
                  <a:lnTo>
                    <a:pt x="0" y="0"/>
                  </a:lnTo>
                  <a:lnTo>
                    <a:pt x="0" y="104431"/>
                  </a:lnTo>
                  <a:lnTo>
                    <a:pt x="325527" y="104431"/>
                  </a:lnTo>
                  <a:lnTo>
                    <a:pt x="325527" y="0"/>
                  </a:lnTo>
                  <a:close/>
                </a:path>
              </a:pathLst>
            </a:custGeom>
            <a:solidFill>
              <a:srgbClr val="959595"/>
            </a:solidFill>
          </p:spPr>
          <p:txBody>
            <a:bodyPr wrap="square" lIns="0" tIns="0" rIns="0" bIns="0" rtlCol="0"/>
            <a:lstStyle/>
            <a:p>
              <a:endParaRPr/>
            </a:p>
          </p:txBody>
        </p:sp>
        <p:sp>
          <p:nvSpPr>
            <p:cNvPr id="959" name="object 959"/>
            <p:cNvSpPr/>
            <p:nvPr/>
          </p:nvSpPr>
          <p:spPr>
            <a:xfrm>
              <a:off x="9036965" y="5229244"/>
              <a:ext cx="325755" cy="104775"/>
            </a:xfrm>
            <a:custGeom>
              <a:avLst/>
              <a:gdLst/>
              <a:ahLst/>
              <a:cxnLst/>
              <a:rect l="l" t="t" r="r" b="b"/>
              <a:pathLst>
                <a:path w="325754" h="104775">
                  <a:moveTo>
                    <a:pt x="0" y="104431"/>
                  </a:moveTo>
                  <a:lnTo>
                    <a:pt x="325527" y="104431"/>
                  </a:lnTo>
                  <a:lnTo>
                    <a:pt x="325527" y="0"/>
                  </a:lnTo>
                  <a:lnTo>
                    <a:pt x="0" y="0"/>
                  </a:lnTo>
                  <a:lnTo>
                    <a:pt x="0" y="104431"/>
                  </a:lnTo>
                  <a:close/>
                </a:path>
                <a:path w="325754" h="104775">
                  <a:moveTo>
                    <a:pt x="0" y="0"/>
                  </a:moveTo>
                  <a:lnTo>
                    <a:pt x="325549" y="0"/>
                  </a:lnTo>
                </a:path>
                <a:path w="325754" h="104775">
                  <a:moveTo>
                    <a:pt x="325549" y="0"/>
                  </a:moveTo>
                  <a:lnTo>
                    <a:pt x="325549" y="104431"/>
                  </a:lnTo>
                </a:path>
                <a:path w="325754" h="104775">
                  <a:moveTo>
                    <a:pt x="32554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sp>
        <p:nvSpPr>
          <p:cNvPr id="960" name="object 960"/>
          <p:cNvSpPr txBox="1"/>
          <p:nvPr/>
        </p:nvSpPr>
        <p:spPr>
          <a:xfrm>
            <a:off x="10678641" y="4930011"/>
            <a:ext cx="464820" cy="425450"/>
          </a:xfrm>
          <a:prstGeom prst="rect">
            <a:avLst/>
          </a:prstGeom>
        </p:spPr>
        <p:txBody>
          <a:bodyPr vert="horz" wrap="square" lIns="0" tIns="75565" rIns="0" bIns="0" rtlCol="0">
            <a:spAutoFit/>
          </a:bodyPr>
          <a:lstStyle/>
          <a:p>
            <a:pPr marL="12700">
              <a:lnSpc>
                <a:spcPct val="100000"/>
              </a:lnSpc>
              <a:spcBef>
                <a:spcPts val="595"/>
              </a:spcBef>
            </a:pPr>
            <a:r>
              <a:rPr sz="900" spc="-10">
                <a:latin typeface="Arial"/>
                <a:cs typeface="Arial"/>
              </a:rPr>
              <a:t>08/19/21</a:t>
            </a:r>
            <a:endParaRPr sz="900">
              <a:latin typeface="Arial"/>
              <a:cs typeface="Arial"/>
            </a:endParaRPr>
          </a:p>
          <a:p>
            <a:pPr marL="12700">
              <a:lnSpc>
                <a:spcPct val="100000"/>
              </a:lnSpc>
              <a:spcBef>
                <a:spcPts val="495"/>
              </a:spcBef>
            </a:pPr>
            <a:r>
              <a:rPr sz="900" spc="-10">
                <a:latin typeface="Arial"/>
                <a:cs typeface="Arial"/>
              </a:rPr>
              <a:t>09/03/21</a:t>
            </a:r>
            <a:endParaRPr sz="900">
              <a:latin typeface="Arial"/>
              <a:cs typeface="Arial"/>
            </a:endParaRPr>
          </a:p>
        </p:txBody>
      </p:sp>
      <p:grpSp>
        <p:nvGrpSpPr>
          <p:cNvPr id="961" name="object 961"/>
          <p:cNvGrpSpPr/>
          <p:nvPr/>
        </p:nvGrpSpPr>
        <p:grpSpPr>
          <a:xfrm>
            <a:off x="10279697" y="5024053"/>
            <a:ext cx="335915" cy="115570"/>
            <a:chOff x="10279697" y="5024053"/>
            <a:chExt cx="335915" cy="115570"/>
          </a:xfrm>
        </p:grpSpPr>
        <p:sp>
          <p:nvSpPr>
            <p:cNvPr id="962" name="object 962"/>
            <p:cNvSpPr/>
            <p:nvPr/>
          </p:nvSpPr>
          <p:spPr>
            <a:xfrm>
              <a:off x="10285000" y="5029356"/>
              <a:ext cx="325755" cy="104775"/>
            </a:xfrm>
            <a:custGeom>
              <a:avLst/>
              <a:gdLst/>
              <a:ahLst/>
              <a:cxnLst/>
              <a:rect l="l" t="t" r="r" b="b"/>
              <a:pathLst>
                <a:path w="325754" h="104775">
                  <a:moveTo>
                    <a:pt x="325255" y="0"/>
                  </a:moveTo>
                  <a:lnTo>
                    <a:pt x="0" y="0"/>
                  </a:lnTo>
                  <a:lnTo>
                    <a:pt x="0" y="104431"/>
                  </a:lnTo>
                  <a:lnTo>
                    <a:pt x="325255" y="104431"/>
                  </a:lnTo>
                  <a:lnTo>
                    <a:pt x="325255" y="0"/>
                  </a:lnTo>
                  <a:close/>
                </a:path>
              </a:pathLst>
            </a:custGeom>
            <a:solidFill>
              <a:srgbClr val="000000"/>
            </a:solidFill>
          </p:spPr>
          <p:txBody>
            <a:bodyPr wrap="square" lIns="0" tIns="0" rIns="0" bIns="0" rtlCol="0"/>
            <a:lstStyle/>
            <a:p>
              <a:endParaRPr/>
            </a:p>
          </p:txBody>
        </p:sp>
        <p:sp>
          <p:nvSpPr>
            <p:cNvPr id="963" name="object 963"/>
            <p:cNvSpPr/>
            <p:nvPr/>
          </p:nvSpPr>
          <p:spPr>
            <a:xfrm>
              <a:off x="10285000" y="5029356"/>
              <a:ext cx="325755" cy="104775"/>
            </a:xfrm>
            <a:custGeom>
              <a:avLst/>
              <a:gdLst/>
              <a:ahLst/>
              <a:cxnLst/>
              <a:rect l="l" t="t" r="r" b="b"/>
              <a:pathLst>
                <a:path w="325754" h="104775">
                  <a:moveTo>
                    <a:pt x="0" y="0"/>
                  </a:moveTo>
                  <a:lnTo>
                    <a:pt x="325209" y="0"/>
                  </a:lnTo>
                </a:path>
                <a:path w="325754" h="104775">
                  <a:moveTo>
                    <a:pt x="325209" y="0"/>
                  </a:moveTo>
                  <a:lnTo>
                    <a:pt x="325209" y="104431"/>
                  </a:lnTo>
                </a:path>
                <a:path w="325754" h="104775">
                  <a:moveTo>
                    <a:pt x="32520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grpSp>
        <p:nvGrpSpPr>
          <p:cNvPr id="964" name="object 964"/>
          <p:cNvGrpSpPr/>
          <p:nvPr/>
        </p:nvGrpSpPr>
        <p:grpSpPr>
          <a:xfrm>
            <a:off x="10279697" y="5223941"/>
            <a:ext cx="335915" cy="115570"/>
            <a:chOff x="10279697" y="5223941"/>
            <a:chExt cx="335915" cy="115570"/>
          </a:xfrm>
        </p:grpSpPr>
        <p:sp>
          <p:nvSpPr>
            <p:cNvPr id="965" name="object 965"/>
            <p:cNvSpPr/>
            <p:nvPr/>
          </p:nvSpPr>
          <p:spPr>
            <a:xfrm>
              <a:off x="10285000" y="5229244"/>
              <a:ext cx="325755" cy="104775"/>
            </a:xfrm>
            <a:custGeom>
              <a:avLst/>
              <a:gdLst/>
              <a:ahLst/>
              <a:cxnLst/>
              <a:rect l="l" t="t" r="r" b="b"/>
              <a:pathLst>
                <a:path w="325754" h="104775">
                  <a:moveTo>
                    <a:pt x="325255" y="0"/>
                  </a:moveTo>
                  <a:lnTo>
                    <a:pt x="0" y="0"/>
                  </a:lnTo>
                  <a:lnTo>
                    <a:pt x="0" y="104431"/>
                  </a:lnTo>
                  <a:lnTo>
                    <a:pt x="325255" y="104431"/>
                  </a:lnTo>
                  <a:lnTo>
                    <a:pt x="325255" y="0"/>
                  </a:lnTo>
                  <a:close/>
                </a:path>
              </a:pathLst>
            </a:custGeom>
            <a:solidFill>
              <a:srgbClr val="FF0000"/>
            </a:solidFill>
          </p:spPr>
          <p:txBody>
            <a:bodyPr wrap="square" lIns="0" tIns="0" rIns="0" bIns="0" rtlCol="0"/>
            <a:lstStyle/>
            <a:p>
              <a:endParaRPr/>
            </a:p>
          </p:txBody>
        </p:sp>
        <p:sp>
          <p:nvSpPr>
            <p:cNvPr id="966" name="object 966"/>
            <p:cNvSpPr/>
            <p:nvPr/>
          </p:nvSpPr>
          <p:spPr>
            <a:xfrm>
              <a:off x="10285000" y="5229244"/>
              <a:ext cx="325755" cy="104775"/>
            </a:xfrm>
            <a:custGeom>
              <a:avLst/>
              <a:gdLst/>
              <a:ahLst/>
              <a:cxnLst/>
              <a:rect l="l" t="t" r="r" b="b"/>
              <a:pathLst>
                <a:path w="325754" h="104775">
                  <a:moveTo>
                    <a:pt x="0" y="104431"/>
                  </a:moveTo>
                  <a:lnTo>
                    <a:pt x="325255" y="104431"/>
                  </a:lnTo>
                  <a:lnTo>
                    <a:pt x="325255" y="0"/>
                  </a:lnTo>
                  <a:lnTo>
                    <a:pt x="0" y="0"/>
                  </a:lnTo>
                  <a:lnTo>
                    <a:pt x="0" y="104431"/>
                  </a:lnTo>
                  <a:close/>
                </a:path>
                <a:path w="325754" h="104775">
                  <a:moveTo>
                    <a:pt x="0" y="0"/>
                  </a:moveTo>
                  <a:lnTo>
                    <a:pt x="325209" y="0"/>
                  </a:lnTo>
                </a:path>
                <a:path w="325754" h="104775">
                  <a:moveTo>
                    <a:pt x="325209" y="0"/>
                  </a:moveTo>
                  <a:lnTo>
                    <a:pt x="325209" y="104431"/>
                  </a:lnTo>
                </a:path>
                <a:path w="325754" h="104775">
                  <a:moveTo>
                    <a:pt x="325209" y="104431"/>
                  </a:moveTo>
                  <a:lnTo>
                    <a:pt x="0" y="104431"/>
                  </a:lnTo>
                </a:path>
                <a:path w="325754" h="104775">
                  <a:moveTo>
                    <a:pt x="0" y="104431"/>
                  </a:moveTo>
                  <a:lnTo>
                    <a:pt x="0" y="0"/>
                  </a:lnTo>
                </a:path>
              </a:pathLst>
            </a:custGeom>
            <a:ln w="10606">
              <a:solidFill>
                <a:srgbClr val="000000"/>
              </a:solidFill>
            </a:ln>
          </p:spPr>
          <p:txBody>
            <a:bodyPr wrap="square" lIns="0" tIns="0" rIns="0" bIns="0" rtlCol="0"/>
            <a:lstStyle/>
            <a:p>
              <a:endParaRPr/>
            </a:p>
          </p:txBody>
        </p:sp>
      </p:grpSp>
      <p:grpSp>
        <p:nvGrpSpPr>
          <p:cNvPr id="967" name="object 967"/>
          <p:cNvGrpSpPr/>
          <p:nvPr/>
        </p:nvGrpSpPr>
        <p:grpSpPr>
          <a:xfrm>
            <a:off x="11683062" y="3855466"/>
            <a:ext cx="112395" cy="46990"/>
            <a:chOff x="11683062" y="3855466"/>
            <a:chExt cx="112395" cy="46990"/>
          </a:xfrm>
        </p:grpSpPr>
        <p:sp>
          <p:nvSpPr>
            <p:cNvPr id="968" name="object 968"/>
            <p:cNvSpPr/>
            <p:nvPr/>
          </p:nvSpPr>
          <p:spPr>
            <a:xfrm>
              <a:off x="11794222" y="3879399"/>
              <a:ext cx="1270" cy="0"/>
            </a:xfrm>
            <a:custGeom>
              <a:avLst/>
              <a:gdLst/>
              <a:ahLst/>
              <a:cxnLst/>
              <a:rect l="l" t="t" r="r" b="b"/>
              <a:pathLst>
                <a:path w="1270">
                  <a:moveTo>
                    <a:pt x="396" y="-793"/>
                  </a:moveTo>
                  <a:lnTo>
                    <a:pt x="396" y="793"/>
                  </a:lnTo>
                </a:path>
              </a:pathLst>
            </a:custGeom>
            <a:ln w="3175">
              <a:solidFill>
                <a:srgbClr val="000000"/>
              </a:solidFill>
            </a:ln>
          </p:spPr>
          <p:txBody>
            <a:bodyPr wrap="square" lIns="0" tIns="0" rIns="0" bIns="0" rtlCol="0"/>
            <a:lstStyle/>
            <a:p>
              <a:endParaRPr/>
            </a:p>
          </p:txBody>
        </p:sp>
        <p:sp>
          <p:nvSpPr>
            <p:cNvPr id="969" name="object 969"/>
            <p:cNvSpPr/>
            <p:nvPr/>
          </p:nvSpPr>
          <p:spPr>
            <a:xfrm>
              <a:off x="11683062" y="3878719"/>
              <a:ext cx="110489" cy="0"/>
            </a:xfrm>
            <a:custGeom>
              <a:avLst/>
              <a:gdLst/>
              <a:ahLst/>
              <a:cxnLst/>
              <a:rect l="l" t="t" r="r" b="b"/>
              <a:pathLst>
                <a:path w="110490">
                  <a:moveTo>
                    <a:pt x="0" y="0"/>
                  </a:moveTo>
                  <a:lnTo>
                    <a:pt x="110480" y="0"/>
                  </a:lnTo>
                </a:path>
              </a:pathLst>
            </a:custGeom>
            <a:ln w="46504">
              <a:solidFill>
                <a:srgbClr val="FF0000"/>
              </a:solidFill>
            </a:ln>
          </p:spPr>
          <p:txBody>
            <a:bodyPr wrap="square" lIns="0" tIns="0" rIns="0" bIns="0" rtlCol="0"/>
            <a:lstStyle/>
            <a:p>
              <a:endParaRPr/>
            </a:p>
          </p:txBody>
        </p:sp>
      </p:grpSp>
      <p:grpSp>
        <p:nvGrpSpPr>
          <p:cNvPr id="970" name="object 970"/>
          <p:cNvGrpSpPr/>
          <p:nvPr/>
        </p:nvGrpSpPr>
        <p:grpSpPr>
          <a:xfrm>
            <a:off x="11661872" y="3518127"/>
            <a:ext cx="2540" cy="59055"/>
            <a:chOff x="11661872" y="3518127"/>
            <a:chExt cx="2540" cy="59055"/>
          </a:xfrm>
        </p:grpSpPr>
        <p:sp>
          <p:nvSpPr>
            <p:cNvPr id="971" name="object 971"/>
            <p:cNvSpPr/>
            <p:nvPr/>
          </p:nvSpPr>
          <p:spPr>
            <a:xfrm>
              <a:off x="11663345" y="3548178"/>
              <a:ext cx="1270" cy="0"/>
            </a:xfrm>
            <a:custGeom>
              <a:avLst/>
              <a:gdLst/>
              <a:ahLst/>
              <a:cxnLst/>
              <a:rect l="l" t="t" r="r" b="b"/>
              <a:pathLst>
                <a:path w="1270">
                  <a:moveTo>
                    <a:pt x="0" y="0"/>
                  </a:moveTo>
                  <a:lnTo>
                    <a:pt x="906" y="0"/>
                  </a:lnTo>
                </a:path>
              </a:pathLst>
            </a:custGeom>
            <a:ln w="3175">
              <a:solidFill>
                <a:srgbClr val="000000"/>
              </a:solidFill>
            </a:ln>
          </p:spPr>
          <p:txBody>
            <a:bodyPr wrap="square" lIns="0" tIns="0" rIns="0" bIns="0" rtlCol="0"/>
            <a:lstStyle/>
            <a:p>
              <a:endParaRPr/>
            </a:p>
          </p:txBody>
        </p:sp>
        <p:sp>
          <p:nvSpPr>
            <p:cNvPr id="972" name="object 972"/>
            <p:cNvSpPr/>
            <p:nvPr/>
          </p:nvSpPr>
          <p:spPr>
            <a:xfrm>
              <a:off x="11661872" y="3547498"/>
              <a:ext cx="1270" cy="0"/>
            </a:xfrm>
            <a:custGeom>
              <a:avLst/>
              <a:gdLst/>
              <a:ahLst/>
              <a:cxnLst/>
              <a:rect l="l" t="t" r="r" b="b"/>
              <a:pathLst>
                <a:path w="1270">
                  <a:moveTo>
                    <a:pt x="396" y="-29371"/>
                  </a:moveTo>
                  <a:lnTo>
                    <a:pt x="396" y="29371"/>
                  </a:lnTo>
                </a:path>
              </a:pathLst>
            </a:custGeom>
            <a:ln w="58741">
              <a:solidFill>
                <a:srgbClr val="FF00FF"/>
              </a:solidFill>
            </a:ln>
          </p:spPr>
          <p:txBody>
            <a:bodyPr wrap="square" lIns="0" tIns="0" rIns="0" bIns="0" rtlCol="0"/>
            <a:lstStyle/>
            <a:p>
              <a:endParaRPr/>
            </a:p>
          </p:txBody>
        </p:sp>
      </p:grpSp>
      <p:sp>
        <p:nvSpPr>
          <p:cNvPr id="973" name="object 973"/>
          <p:cNvSpPr txBox="1"/>
          <p:nvPr/>
        </p:nvSpPr>
        <p:spPr>
          <a:xfrm>
            <a:off x="1576846" y="834745"/>
            <a:ext cx="880744" cy="161925"/>
          </a:xfrm>
          <a:prstGeom prst="rect">
            <a:avLst/>
          </a:prstGeom>
        </p:spPr>
        <p:txBody>
          <a:bodyPr vert="horz" wrap="square" lIns="0" tIns="11430" rIns="0" bIns="0" rtlCol="0">
            <a:spAutoFit/>
          </a:bodyPr>
          <a:lstStyle/>
          <a:p>
            <a:pPr marL="12700">
              <a:lnSpc>
                <a:spcPct val="100000"/>
              </a:lnSpc>
              <a:spcBef>
                <a:spcPts val="90"/>
              </a:spcBef>
              <a:tabLst>
                <a:tab pos="561975" algn="l"/>
              </a:tabLst>
            </a:pPr>
            <a:r>
              <a:rPr sz="900" b="1" spc="5">
                <a:solidFill>
                  <a:srgbClr val="FF0000"/>
                </a:solidFill>
                <a:latin typeface="Arial"/>
                <a:cs typeface="Arial"/>
              </a:rPr>
              <a:t>T</a:t>
            </a:r>
            <a:r>
              <a:rPr sz="900" b="1" spc="-10">
                <a:solidFill>
                  <a:srgbClr val="FF0000"/>
                </a:solidFill>
                <a:latin typeface="Arial"/>
                <a:cs typeface="Arial"/>
              </a:rPr>
              <a:t>N</a:t>
            </a:r>
            <a:r>
              <a:rPr sz="900" b="1">
                <a:solidFill>
                  <a:srgbClr val="FF0000"/>
                </a:solidFill>
                <a:latin typeface="Arial"/>
                <a:cs typeface="Arial"/>
              </a:rPr>
              <a:t>T</a:t>
            </a:r>
            <a:r>
              <a:rPr sz="900" b="1" spc="-10">
                <a:solidFill>
                  <a:srgbClr val="FF0000"/>
                </a:solidFill>
                <a:latin typeface="Arial"/>
                <a:cs typeface="Arial"/>
              </a:rPr>
              <a:t>C</a:t>
            </a:r>
            <a:r>
              <a:rPr sz="900" b="1">
                <a:solidFill>
                  <a:srgbClr val="FF0000"/>
                </a:solidFill>
                <a:latin typeface="Arial"/>
                <a:cs typeface="Arial"/>
              </a:rPr>
              <a:t>	</a:t>
            </a:r>
            <a:r>
              <a:rPr sz="1350" b="1" spc="7" baseline="3086">
                <a:solidFill>
                  <a:srgbClr val="FF0000"/>
                </a:solidFill>
                <a:latin typeface="Arial"/>
                <a:cs typeface="Arial"/>
              </a:rPr>
              <a:t>T</a:t>
            </a:r>
            <a:r>
              <a:rPr sz="1350" b="1" spc="-15" baseline="3086">
                <a:solidFill>
                  <a:srgbClr val="FF0000"/>
                </a:solidFill>
                <a:latin typeface="Arial"/>
                <a:cs typeface="Arial"/>
              </a:rPr>
              <a:t>N</a:t>
            </a:r>
            <a:r>
              <a:rPr sz="1350" b="1" baseline="3086">
                <a:solidFill>
                  <a:srgbClr val="FF0000"/>
                </a:solidFill>
                <a:latin typeface="Arial"/>
                <a:cs typeface="Arial"/>
              </a:rPr>
              <a:t>T</a:t>
            </a:r>
            <a:r>
              <a:rPr sz="1350" b="1" spc="-15" baseline="3086">
                <a:solidFill>
                  <a:srgbClr val="FF0000"/>
                </a:solidFill>
                <a:latin typeface="Arial"/>
                <a:cs typeface="Arial"/>
              </a:rPr>
              <a:t>C</a:t>
            </a:r>
            <a:endParaRPr sz="1350" baseline="3086">
              <a:latin typeface="Arial"/>
              <a:cs typeface="Arial"/>
            </a:endParaRPr>
          </a:p>
        </p:txBody>
      </p:sp>
      <p:sp>
        <p:nvSpPr>
          <p:cNvPr id="974" name="object 974"/>
          <p:cNvSpPr txBox="1"/>
          <p:nvPr/>
        </p:nvSpPr>
        <p:spPr>
          <a:xfrm>
            <a:off x="6338280" y="831459"/>
            <a:ext cx="906780" cy="161925"/>
          </a:xfrm>
          <a:prstGeom prst="rect">
            <a:avLst/>
          </a:prstGeom>
        </p:spPr>
        <p:txBody>
          <a:bodyPr vert="horz" wrap="square" lIns="0" tIns="11430" rIns="0" bIns="0" rtlCol="0">
            <a:spAutoFit/>
          </a:bodyPr>
          <a:lstStyle/>
          <a:p>
            <a:pPr marL="12700">
              <a:lnSpc>
                <a:spcPct val="100000"/>
              </a:lnSpc>
              <a:spcBef>
                <a:spcPts val="90"/>
              </a:spcBef>
              <a:tabLst>
                <a:tab pos="588010" algn="l"/>
              </a:tabLst>
            </a:pPr>
            <a:r>
              <a:rPr sz="900" b="1" spc="5">
                <a:solidFill>
                  <a:srgbClr val="FF0000"/>
                </a:solidFill>
                <a:latin typeface="Arial"/>
                <a:cs typeface="Arial"/>
              </a:rPr>
              <a:t>T</a:t>
            </a:r>
            <a:r>
              <a:rPr sz="900" b="1" spc="-10">
                <a:solidFill>
                  <a:srgbClr val="FF0000"/>
                </a:solidFill>
                <a:latin typeface="Arial"/>
                <a:cs typeface="Arial"/>
              </a:rPr>
              <a:t>N</a:t>
            </a:r>
            <a:r>
              <a:rPr sz="900" b="1">
                <a:solidFill>
                  <a:srgbClr val="FF0000"/>
                </a:solidFill>
                <a:latin typeface="Arial"/>
                <a:cs typeface="Arial"/>
              </a:rPr>
              <a:t>T</a:t>
            </a:r>
            <a:r>
              <a:rPr sz="900" b="1" spc="-10">
                <a:solidFill>
                  <a:srgbClr val="FF0000"/>
                </a:solidFill>
                <a:latin typeface="Arial"/>
                <a:cs typeface="Arial"/>
              </a:rPr>
              <a:t>C</a:t>
            </a:r>
            <a:r>
              <a:rPr sz="900" b="1">
                <a:solidFill>
                  <a:srgbClr val="FF0000"/>
                </a:solidFill>
                <a:latin typeface="Arial"/>
                <a:cs typeface="Arial"/>
              </a:rPr>
              <a:t>	</a:t>
            </a:r>
            <a:r>
              <a:rPr sz="900" b="1" spc="5">
                <a:solidFill>
                  <a:srgbClr val="FF0000"/>
                </a:solidFill>
                <a:latin typeface="Arial"/>
                <a:cs typeface="Arial"/>
              </a:rPr>
              <a:t>T</a:t>
            </a:r>
            <a:r>
              <a:rPr sz="900" b="1" spc="-10">
                <a:solidFill>
                  <a:srgbClr val="FF0000"/>
                </a:solidFill>
                <a:latin typeface="Arial"/>
                <a:cs typeface="Arial"/>
              </a:rPr>
              <a:t>N</a:t>
            </a:r>
            <a:r>
              <a:rPr sz="900" b="1">
                <a:solidFill>
                  <a:srgbClr val="FF0000"/>
                </a:solidFill>
                <a:latin typeface="Arial"/>
                <a:cs typeface="Arial"/>
              </a:rPr>
              <a:t>T</a:t>
            </a:r>
            <a:r>
              <a:rPr sz="900" b="1" spc="-10">
                <a:solidFill>
                  <a:srgbClr val="FF0000"/>
                </a:solidFill>
                <a:latin typeface="Arial"/>
                <a:cs typeface="Arial"/>
              </a:rPr>
              <a:t>C</a:t>
            </a:r>
            <a:endParaRPr sz="900">
              <a:latin typeface="Arial"/>
              <a:cs typeface="Arial"/>
            </a:endParaRPr>
          </a:p>
        </p:txBody>
      </p:sp>
      <p:sp>
        <p:nvSpPr>
          <p:cNvPr id="975" name="object 975"/>
          <p:cNvSpPr txBox="1"/>
          <p:nvPr/>
        </p:nvSpPr>
        <p:spPr>
          <a:xfrm>
            <a:off x="8532937" y="818428"/>
            <a:ext cx="974725" cy="161925"/>
          </a:xfrm>
          <a:prstGeom prst="rect">
            <a:avLst/>
          </a:prstGeom>
        </p:spPr>
        <p:txBody>
          <a:bodyPr vert="horz" wrap="square" lIns="0" tIns="11430" rIns="0" bIns="0" rtlCol="0">
            <a:spAutoFit/>
          </a:bodyPr>
          <a:lstStyle/>
          <a:p>
            <a:pPr marL="12700">
              <a:lnSpc>
                <a:spcPct val="100000"/>
              </a:lnSpc>
              <a:spcBef>
                <a:spcPts val="90"/>
              </a:spcBef>
              <a:tabLst>
                <a:tab pos="655955" algn="l"/>
              </a:tabLst>
            </a:pPr>
            <a:r>
              <a:rPr sz="900" b="1" spc="5">
                <a:solidFill>
                  <a:srgbClr val="FF0000"/>
                </a:solidFill>
                <a:latin typeface="Arial"/>
                <a:cs typeface="Arial"/>
              </a:rPr>
              <a:t>T</a:t>
            </a:r>
            <a:r>
              <a:rPr sz="900" b="1" spc="-10">
                <a:solidFill>
                  <a:srgbClr val="FF0000"/>
                </a:solidFill>
                <a:latin typeface="Arial"/>
                <a:cs typeface="Arial"/>
              </a:rPr>
              <a:t>N</a:t>
            </a:r>
            <a:r>
              <a:rPr sz="900" b="1">
                <a:solidFill>
                  <a:srgbClr val="FF0000"/>
                </a:solidFill>
                <a:latin typeface="Arial"/>
                <a:cs typeface="Arial"/>
              </a:rPr>
              <a:t>T</a:t>
            </a:r>
            <a:r>
              <a:rPr sz="900" b="1" spc="-10">
                <a:solidFill>
                  <a:srgbClr val="FF0000"/>
                </a:solidFill>
                <a:latin typeface="Arial"/>
                <a:cs typeface="Arial"/>
              </a:rPr>
              <a:t>C</a:t>
            </a:r>
            <a:r>
              <a:rPr sz="900" b="1">
                <a:solidFill>
                  <a:srgbClr val="FF0000"/>
                </a:solidFill>
                <a:latin typeface="Arial"/>
                <a:cs typeface="Arial"/>
              </a:rPr>
              <a:t>	</a:t>
            </a:r>
            <a:r>
              <a:rPr sz="1350" b="1" spc="7" baseline="3086">
                <a:solidFill>
                  <a:srgbClr val="FF0000"/>
                </a:solidFill>
                <a:latin typeface="Arial"/>
                <a:cs typeface="Arial"/>
              </a:rPr>
              <a:t>T</a:t>
            </a:r>
            <a:r>
              <a:rPr sz="1350" b="1" spc="-15" baseline="3086">
                <a:solidFill>
                  <a:srgbClr val="FF0000"/>
                </a:solidFill>
                <a:latin typeface="Arial"/>
                <a:cs typeface="Arial"/>
              </a:rPr>
              <a:t>N</a:t>
            </a:r>
            <a:r>
              <a:rPr sz="1350" b="1" baseline="3086">
                <a:solidFill>
                  <a:srgbClr val="FF0000"/>
                </a:solidFill>
                <a:latin typeface="Arial"/>
                <a:cs typeface="Arial"/>
              </a:rPr>
              <a:t>T</a:t>
            </a:r>
            <a:r>
              <a:rPr sz="1350" b="1" spc="-15" baseline="3086">
                <a:solidFill>
                  <a:srgbClr val="FF0000"/>
                </a:solidFill>
                <a:latin typeface="Arial"/>
                <a:cs typeface="Arial"/>
              </a:rPr>
              <a:t>C</a:t>
            </a:r>
            <a:endParaRPr sz="1350" baseline="3086">
              <a:latin typeface="Arial"/>
              <a:cs typeface="Arial"/>
            </a:endParaRPr>
          </a:p>
        </p:txBody>
      </p:sp>
      <p:sp>
        <p:nvSpPr>
          <p:cNvPr id="976" name="object 976"/>
          <p:cNvSpPr txBox="1"/>
          <p:nvPr/>
        </p:nvSpPr>
        <p:spPr>
          <a:xfrm>
            <a:off x="9811907" y="833159"/>
            <a:ext cx="330835" cy="161925"/>
          </a:xfrm>
          <a:prstGeom prst="rect">
            <a:avLst/>
          </a:prstGeom>
        </p:spPr>
        <p:txBody>
          <a:bodyPr vert="horz" wrap="square" lIns="0" tIns="11430" rIns="0" bIns="0" rtlCol="0">
            <a:spAutoFit/>
          </a:bodyPr>
          <a:lstStyle/>
          <a:p>
            <a:pPr marL="12700">
              <a:lnSpc>
                <a:spcPct val="100000"/>
              </a:lnSpc>
              <a:spcBef>
                <a:spcPts val="90"/>
              </a:spcBef>
            </a:pPr>
            <a:r>
              <a:rPr sz="900" b="1" spc="5">
                <a:solidFill>
                  <a:srgbClr val="FF0000"/>
                </a:solidFill>
                <a:latin typeface="Arial"/>
                <a:cs typeface="Arial"/>
              </a:rPr>
              <a:t>T</a:t>
            </a:r>
            <a:r>
              <a:rPr sz="900" b="1" spc="-10">
                <a:solidFill>
                  <a:srgbClr val="FF0000"/>
                </a:solidFill>
                <a:latin typeface="Arial"/>
                <a:cs typeface="Arial"/>
              </a:rPr>
              <a:t>N</a:t>
            </a:r>
            <a:r>
              <a:rPr sz="900" b="1">
                <a:solidFill>
                  <a:srgbClr val="FF0000"/>
                </a:solidFill>
                <a:latin typeface="Arial"/>
                <a:cs typeface="Arial"/>
              </a:rPr>
              <a:t>T</a:t>
            </a:r>
            <a:r>
              <a:rPr sz="900" b="1" spc="-10">
                <a:solidFill>
                  <a:srgbClr val="FF0000"/>
                </a:solidFill>
                <a:latin typeface="Arial"/>
                <a:cs typeface="Arial"/>
              </a:rPr>
              <a:t>C</a:t>
            </a:r>
            <a:endParaRPr sz="900">
              <a:latin typeface="Arial"/>
              <a:cs typeface="Arial"/>
            </a:endParaRPr>
          </a:p>
        </p:txBody>
      </p:sp>
      <p:sp>
        <p:nvSpPr>
          <p:cNvPr id="977" name="object 977"/>
          <p:cNvSpPr/>
          <p:nvPr/>
        </p:nvSpPr>
        <p:spPr>
          <a:xfrm>
            <a:off x="1166329" y="3543680"/>
            <a:ext cx="10359390" cy="0"/>
          </a:xfrm>
          <a:custGeom>
            <a:avLst/>
            <a:gdLst/>
            <a:ahLst/>
            <a:cxnLst/>
            <a:rect l="l" t="t" r="r" b="b"/>
            <a:pathLst>
              <a:path w="10359390">
                <a:moveTo>
                  <a:pt x="0" y="0"/>
                </a:moveTo>
                <a:lnTo>
                  <a:pt x="10359301" y="0"/>
                </a:lnTo>
              </a:path>
            </a:pathLst>
          </a:custGeom>
          <a:ln w="28575">
            <a:solidFill>
              <a:srgbClr val="001F5F"/>
            </a:solidFill>
            <a:prstDash val="lgDash"/>
          </a:ln>
        </p:spPr>
        <p:txBody>
          <a:bodyPr wrap="square" lIns="0" tIns="0" rIns="0" bIns="0" rtlCol="0"/>
          <a:lstStyle/>
          <a:p>
            <a:endParaRPr/>
          </a:p>
        </p:txBody>
      </p:sp>
      <p:sp>
        <p:nvSpPr>
          <p:cNvPr id="978" name="object 978"/>
          <p:cNvSpPr txBox="1">
            <a:spLocks noGrp="1"/>
          </p:cNvSpPr>
          <p:nvPr>
            <p:ph type="title"/>
          </p:nvPr>
        </p:nvSpPr>
        <p:spPr>
          <a:prstGeom prst="rect">
            <a:avLst/>
          </a:prstGeom>
        </p:spPr>
        <p:txBody>
          <a:bodyPr vert="horz" wrap="square" lIns="0" tIns="12700" rIns="0" bIns="0" rtlCol="0">
            <a:spAutoFit/>
          </a:bodyPr>
          <a:lstStyle/>
          <a:p>
            <a:pPr marL="9675495">
              <a:lnSpc>
                <a:spcPct val="100000"/>
              </a:lnSpc>
              <a:spcBef>
                <a:spcPts val="100"/>
              </a:spcBef>
            </a:pPr>
            <a:r>
              <a:rPr spc="-5"/>
              <a:t>Sample</a:t>
            </a:r>
            <a:r>
              <a:rPr spc="-20"/>
              <a:t> </a:t>
            </a:r>
            <a:r>
              <a:rPr spc="-10"/>
              <a:t>results</a:t>
            </a:r>
            <a:r>
              <a:t> –</a:t>
            </a:r>
            <a:r>
              <a:rPr spc="-10"/>
              <a:t> YEAR</a:t>
            </a:r>
            <a:r>
              <a:rPr spc="-5"/>
              <a:t> </a:t>
            </a:r>
            <a:r>
              <a:t>1</a:t>
            </a:r>
          </a:p>
        </p:txBody>
      </p:sp>
      <p:sp>
        <p:nvSpPr>
          <p:cNvPr id="979" name="object 979"/>
          <p:cNvSpPr txBox="1"/>
          <p:nvPr/>
        </p:nvSpPr>
        <p:spPr>
          <a:xfrm>
            <a:off x="9938766" y="4596510"/>
            <a:ext cx="1210945" cy="269240"/>
          </a:xfrm>
          <a:prstGeom prst="rect">
            <a:avLst/>
          </a:prstGeom>
        </p:spPr>
        <p:txBody>
          <a:bodyPr vert="horz" wrap="square" lIns="0" tIns="12065" rIns="0" bIns="0" rtlCol="0">
            <a:spAutoFit/>
          </a:bodyPr>
          <a:lstStyle/>
          <a:p>
            <a:pPr marL="12700">
              <a:lnSpc>
                <a:spcPct val="100000"/>
              </a:lnSpc>
              <a:spcBef>
                <a:spcPts val="95"/>
              </a:spcBef>
            </a:pPr>
            <a:r>
              <a:rPr sz="1600" i="1" spc="-10">
                <a:latin typeface="Calibri"/>
                <a:cs typeface="Calibri"/>
              </a:rPr>
              <a:t>Snapper</a:t>
            </a:r>
            <a:r>
              <a:rPr sz="1600" i="1" spc="-20">
                <a:latin typeface="Calibri"/>
                <a:cs typeface="Calibri"/>
              </a:rPr>
              <a:t> </a:t>
            </a:r>
            <a:r>
              <a:rPr sz="1600" i="1" spc="-5">
                <a:latin typeface="Calibri"/>
                <a:cs typeface="Calibri"/>
              </a:rPr>
              <a:t>Creek</a:t>
            </a:r>
            <a:endParaRPr sz="1600">
              <a:latin typeface="Calibri"/>
              <a:cs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390550" y="4909820"/>
            <a:ext cx="11503025" cy="1898014"/>
          </a:xfrm>
          <a:prstGeom prst="rect">
            <a:avLst/>
          </a:prstGeom>
        </p:spPr>
        <p:txBody>
          <a:bodyPr vert="horz" wrap="square" lIns="0" tIns="12700" rIns="0" bIns="0" rtlCol="0">
            <a:spAutoFit/>
          </a:bodyPr>
          <a:lstStyle/>
          <a:p>
            <a:pPr marL="299085" marR="5080" indent="-287020">
              <a:lnSpc>
                <a:spcPct val="100000"/>
              </a:lnSpc>
              <a:spcBef>
                <a:spcPts val="100"/>
              </a:spcBef>
              <a:buFont typeface="Arial"/>
              <a:buChar char="•"/>
              <a:tabLst>
                <a:tab pos="299085" algn="l"/>
                <a:tab pos="299720" algn="l"/>
              </a:tabLst>
            </a:pPr>
            <a:r>
              <a:rPr sz="1800" spc="-15">
                <a:latin typeface="Calibri"/>
                <a:cs typeface="Calibri"/>
              </a:rPr>
              <a:t>Red</a:t>
            </a:r>
            <a:r>
              <a:rPr sz="1800" spc="25">
                <a:latin typeface="Calibri"/>
                <a:cs typeface="Calibri"/>
              </a:rPr>
              <a:t> </a:t>
            </a:r>
            <a:r>
              <a:rPr sz="1800" spc="-5">
                <a:latin typeface="Calibri"/>
                <a:cs typeface="Calibri"/>
              </a:rPr>
              <a:t>line</a:t>
            </a:r>
            <a:r>
              <a:rPr sz="1800" spc="25">
                <a:latin typeface="Calibri"/>
                <a:cs typeface="Calibri"/>
              </a:rPr>
              <a:t> </a:t>
            </a:r>
            <a:r>
              <a:rPr sz="1800" spc="-10">
                <a:latin typeface="Calibri"/>
                <a:cs typeface="Calibri"/>
              </a:rPr>
              <a:t>indicates</a:t>
            </a:r>
            <a:r>
              <a:rPr sz="1800" spc="25">
                <a:latin typeface="Calibri"/>
                <a:cs typeface="Calibri"/>
              </a:rPr>
              <a:t> </a:t>
            </a:r>
            <a:r>
              <a:rPr sz="1800">
                <a:latin typeface="Calibri"/>
                <a:cs typeface="Calibri"/>
              </a:rPr>
              <a:t>the</a:t>
            </a:r>
            <a:r>
              <a:rPr sz="1800" spc="20">
                <a:latin typeface="Calibri"/>
                <a:cs typeface="Calibri"/>
              </a:rPr>
              <a:t> </a:t>
            </a:r>
            <a:r>
              <a:rPr sz="1800" spc="-10">
                <a:latin typeface="Calibri"/>
                <a:cs typeface="Calibri"/>
              </a:rPr>
              <a:t>Quantitative</a:t>
            </a:r>
            <a:r>
              <a:rPr sz="1800" spc="10">
                <a:latin typeface="Calibri"/>
                <a:cs typeface="Calibri"/>
              </a:rPr>
              <a:t> </a:t>
            </a:r>
            <a:r>
              <a:rPr sz="1800" spc="-10">
                <a:latin typeface="Calibri"/>
                <a:cs typeface="Calibri"/>
              </a:rPr>
              <a:t>Microbial</a:t>
            </a:r>
            <a:r>
              <a:rPr sz="1800" spc="25">
                <a:latin typeface="Calibri"/>
                <a:cs typeface="Calibri"/>
              </a:rPr>
              <a:t> </a:t>
            </a:r>
            <a:r>
              <a:rPr sz="1800" spc="-5">
                <a:latin typeface="Calibri"/>
                <a:cs typeface="Calibri"/>
              </a:rPr>
              <a:t>Risk</a:t>
            </a:r>
            <a:r>
              <a:rPr sz="1800" spc="5">
                <a:latin typeface="Calibri"/>
                <a:cs typeface="Calibri"/>
              </a:rPr>
              <a:t> </a:t>
            </a:r>
            <a:r>
              <a:rPr sz="1800" spc="-5">
                <a:latin typeface="Calibri"/>
                <a:cs typeface="Calibri"/>
              </a:rPr>
              <a:t>Assessment</a:t>
            </a:r>
            <a:r>
              <a:rPr sz="1800" spc="-20">
                <a:latin typeface="Calibri"/>
                <a:cs typeface="Calibri"/>
              </a:rPr>
              <a:t> </a:t>
            </a:r>
            <a:r>
              <a:rPr sz="1800" spc="-5">
                <a:latin typeface="Calibri"/>
                <a:cs typeface="Calibri"/>
              </a:rPr>
              <a:t>(QMRA)</a:t>
            </a:r>
            <a:r>
              <a:rPr sz="1800" spc="20">
                <a:latin typeface="Calibri"/>
                <a:cs typeface="Calibri"/>
              </a:rPr>
              <a:t> </a:t>
            </a:r>
            <a:r>
              <a:rPr sz="1800" spc="-10">
                <a:latin typeface="Calibri"/>
                <a:cs typeface="Calibri"/>
              </a:rPr>
              <a:t>suggested</a:t>
            </a:r>
            <a:r>
              <a:rPr sz="1800" spc="15">
                <a:latin typeface="Calibri"/>
                <a:cs typeface="Calibri"/>
              </a:rPr>
              <a:t> </a:t>
            </a:r>
            <a:r>
              <a:rPr sz="1800">
                <a:latin typeface="Calibri"/>
                <a:cs typeface="Calibri"/>
              </a:rPr>
              <a:t>risk-based </a:t>
            </a:r>
            <a:r>
              <a:rPr sz="1800" spc="-5">
                <a:latin typeface="Calibri"/>
                <a:cs typeface="Calibri"/>
              </a:rPr>
              <a:t>threshold</a:t>
            </a:r>
            <a:r>
              <a:rPr sz="1800" spc="20">
                <a:latin typeface="Calibri"/>
                <a:cs typeface="Calibri"/>
              </a:rPr>
              <a:t> </a:t>
            </a:r>
            <a:r>
              <a:rPr sz="1800" spc="-10">
                <a:latin typeface="Calibri"/>
                <a:cs typeface="Calibri"/>
              </a:rPr>
              <a:t>(RBT)</a:t>
            </a:r>
            <a:r>
              <a:rPr sz="1800" spc="15">
                <a:latin typeface="Calibri"/>
                <a:cs typeface="Calibri"/>
              </a:rPr>
              <a:t> </a:t>
            </a:r>
            <a:r>
              <a:rPr sz="1800" spc="-15">
                <a:latin typeface="Calibri"/>
                <a:cs typeface="Calibri"/>
              </a:rPr>
              <a:t>for</a:t>
            </a:r>
            <a:r>
              <a:rPr sz="1800" spc="5">
                <a:latin typeface="Calibri"/>
                <a:cs typeface="Calibri"/>
              </a:rPr>
              <a:t> </a:t>
            </a:r>
            <a:r>
              <a:rPr sz="1800" spc="-10">
                <a:latin typeface="Calibri"/>
                <a:cs typeface="Calibri"/>
              </a:rPr>
              <a:t>exposure </a:t>
            </a:r>
            <a:r>
              <a:rPr sz="1800" spc="-390">
                <a:latin typeface="Calibri"/>
                <a:cs typeface="Calibri"/>
              </a:rPr>
              <a:t> </a:t>
            </a:r>
            <a:r>
              <a:rPr sz="1800" spc="-10">
                <a:latin typeface="Calibri"/>
                <a:cs typeface="Calibri"/>
              </a:rPr>
              <a:t>to</a:t>
            </a:r>
            <a:r>
              <a:rPr sz="1800" spc="-5">
                <a:latin typeface="Calibri"/>
                <a:cs typeface="Calibri"/>
              </a:rPr>
              <a:t> </a:t>
            </a:r>
            <a:r>
              <a:rPr sz="1800" spc="-10">
                <a:latin typeface="Calibri"/>
                <a:cs typeface="Calibri"/>
              </a:rPr>
              <a:t>recreational</a:t>
            </a:r>
            <a:r>
              <a:rPr sz="1800" spc="20">
                <a:latin typeface="Calibri"/>
                <a:cs typeface="Calibri"/>
              </a:rPr>
              <a:t> </a:t>
            </a:r>
            <a:r>
              <a:rPr sz="1800" spc="-15">
                <a:latin typeface="Calibri"/>
                <a:cs typeface="Calibri"/>
              </a:rPr>
              <a:t>water</a:t>
            </a:r>
            <a:r>
              <a:rPr sz="1800" spc="10">
                <a:latin typeface="Calibri"/>
                <a:cs typeface="Calibri"/>
              </a:rPr>
              <a:t> </a:t>
            </a:r>
            <a:r>
              <a:rPr sz="1800" spc="-10">
                <a:latin typeface="Calibri"/>
                <a:cs typeface="Calibri"/>
              </a:rPr>
              <a:t>contaminated</a:t>
            </a:r>
            <a:r>
              <a:rPr sz="1800" spc="15">
                <a:latin typeface="Calibri"/>
                <a:cs typeface="Calibri"/>
              </a:rPr>
              <a:t> </a:t>
            </a:r>
            <a:r>
              <a:rPr sz="1800" spc="-5">
                <a:latin typeface="Calibri"/>
                <a:cs typeface="Calibri"/>
              </a:rPr>
              <a:t>with</a:t>
            </a:r>
            <a:r>
              <a:rPr sz="1800" spc="15">
                <a:latin typeface="Calibri"/>
                <a:cs typeface="Calibri"/>
              </a:rPr>
              <a:t> </a:t>
            </a:r>
            <a:r>
              <a:rPr sz="1800" spc="-10">
                <a:latin typeface="Calibri"/>
                <a:cs typeface="Calibri"/>
              </a:rPr>
              <a:t>sewage</a:t>
            </a:r>
            <a:r>
              <a:rPr sz="1800">
                <a:latin typeface="Calibri"/>
                <a:cs typeface="Calibri"/>
              </a:rPr>
              <a:t> </a:t>
            </a:r>
            <a:r>
              <a:rPr sz="1800" spc="-5">
                <a:latin typeface="Calibri"/>
                <a:cs typeface="Calibri"/>
              </a:rPr>
              <a:t>of</a:t>
            </a:r>
            <a:r>
              <a:rPr sz="1800">
                <a:latin typeface="Calibri"/>
                <a:cs typeface="Calibri"/>
              </a:rPr>
              <a:t> </a:t>
            </a:r>
            <a:r>
              <a:rPr sz="1800" spc="-5">
                <a:latin typeface="Calibri"/>
                <a:cs typeface="Calibri"/>
              </a:rPr>
              <a:t>uncertain</a:t>
            </a:r>
            <a:r>
              <a:rPr sz="1800" spc="20">
                <a:latin typeface="Calibri"/>
                <a:cs typeface="Calibri"/>
              </a:rPr>
              <a:t> </a:t>
            </a:r>
            <a:r>
              <a:rPr sz="1800" spc="-5">
                <a:latin typeface="Calibri"/>
                <a:cs typeface="Calibri"/>
              </a:rPr>
              <a:t>age</a:t>
            </a:r>
            <a:r>
              <a:rPr sz="1800">
                <a:latin typeface="Calibri"/>
                <a:cs typeface="Calibri"/>
              </a:rPr>
              <a:t> </a:t>
            </a:r>
            <a:r>
              <a:rPr sz="1800" spc="-5">
                <a:latin typeface="Calibri"/>
                <a:cs typeface="Calibri"/>
              </a:rPr>
              <a:t>(525</a:t>
            </a:r>
            <a:r>
              <a:rPr sz="1800" spc="10">
                <a:latin typeface="Calibri"/>
                <a:cs typeface="Calibri"/>
              </a:rPr>
              <a:t> </a:t>
            </a:r>
            <a:r>
              <a:rPr sz="1800" spc="-10">
                <a:latin typeface="Calibri"/>
                <a:cs typeface="Calibri"/>
              </a:rPr>
              <a:t>copies</a:t>
            </a:r>
            <a:r>
              <a:rPr sz="1800" spc="10">
                <a:latin typeface="Calibri"/>
                <a:cs typeface="Calibri"/>
              </a:rPr>
              <a:t> </a:t>
            </a:r>
            <a:r>
              <a:rPr sz="1800" spc="-5">
                <a:latin typeface="Calibri"/>
                <a:cs typeface="Calibri"/>
              </a:rPr>
              <a:t>of</a:t>
            </a:r>
            <a:r>
              <a:rPr sz="1800" spc="10">
                <a:latin typeface="Calibri"/>
                <a:cs typeface="Calibri"/>
              </a:rPr>
              <a:t> </a:t>
            </a:r>
            <a:r>
              <a:rPr sz="1800" spc="-5">
                <a:latin typeface="Calibri"/>
                <a:cs typeface="Calibri"/>
              </a:rPr>
              <a:t>HF183</a:t>
            </a:r>
            <a:r>
              <a:rPr sz="1800" spc="5">
                <a:latin typeface="Calibri"/>
                <a:cs typeface="Calibri"/>
              </a:rPr>
              <a:t> </a:t>
            </a:r>
            <a:r>
              <a:rPr sz="1800" spc="-5">
                <a:latin typeface="Calibri"/>
                <a:cs typeface="Calibri"/>
              </a:rPr>
              <a:t>per</a:t>
            </a:r>
            <a:r>
              <a:rPr sz="1800">
                <a:latin typeface="Calibri"/>
                <a:cs typeface="Calibri"/>
              </a:rPr>
              <a:t> 100</a:t>
            </a:r>
            <a:r>
              <a:rPr sz="1800" spc="10">
                <a:latin typeface="Calibri"/>
                <a:cs typeface="Calibri"/>
              </a:rPr>
              <a:t> </a:t>
            </a:r>
            <a:r>
              <a:rPr sz="1800">
                <a:latin typeface="Calibri"/>
                <a:cs typeface="Calibri"/>
              </a:rPr>
              <a:t>mL </a:t>
            </a:r>
            <a:r>
              <a:rPr sz="1800" spc="-5">
                <a:latin typeface="Calibri"/>
                <a:cs typeface="Calibri"/>
              </a:rPr>
              <a:t>of</a:t>
            </a:r>
            <a:r>
              <a:rPr sz="1800" spc="10">
                <a:latin typeface="Calibri"/>
                <a:cs typeface="Calibri"/>
              </a:rPr>
              <a:t> </a:t>
            </a:r>
            <a:r>
              <a:rPr sz="1800" spc="-15">
                <a:latin typeface="Calibri"/>
                <a:cs typeface="Calibri"/>
              </a:rPr>
              <a:t>water).</a:t>
            </a:r>
            <a:endParaRPr sz="1800">
              <a:latin typeface="Calibri"/>
              <a:cs typeface="Calibri"/>
            </a:endParaRPr>
          </a:p>
          <a:p>
            <a:pPr marL="299085" marR="63500" indent="-287020">
              <a:lnSpc>
                <a:spcPct val="100000"/>
              </a:lnSpc>
              <a:buFont typeface="Arial"/>
              <a:buChar char="•"/>
              <a:tabLst>
                <a:tab pos="299085" algn="l"/>
                <a:tab pos="299720" algn="l"/>
              </a:tabLst>
            </a:pPr>
            <a:r>
              <a:rPr sz="1800" spc="-10">
                <a:latin typeface="Calibri"/>
                <a:cs typeface="Calibri"/>
              </a:rPr>
              <a:t>Sources</a:t>
            </a:r>
            <a:r>
              <a:rPr sz="1800" spc="10">
                <a:latin typeface="Calibri"/>
                <a:cs typeface="Calibri"/>
              </a:rPr>
              <a:t> </a:t>
            </a:r>
            <a:r>
              <a:rPr sz="1800" spc="-5">
                <a:latin typeface="Calibri"/>
                <a:cs typeface="Calibri"/>
              </a:rPr>
              <a:t>near</a:t>
            </a:r>
            <a:r>
              <a:rPr sz="1800" spc="10">
                <a:latin typeface="Calibri"/>
                <a:cs typeface="Calibri"/>
              </a:rPr>
              <a:t> </a:t>
            </a:r>
            <a:r>
              <a:rPr sz="1800" spc="-10">
                <a:latin typeface="Calibri"/>
                <a:cs typeface="Calibri"/>
              </a:rPr>
              <a:t>outfalls</a:t>
            </a:r>
            <a:r>
              <a:rPr sz="1800" spc="10">
                <a:latin typeface="Calibri"/>
                <a:cs typeface="Calibri"/>
              </a:rPr>
              <a:t> </a:t>
            </a:r>
            <a:r>
              <a:rPr sz="1800" spc="-5">
                <a:latin typeface="Calibri"/>
                <a:cs typeface="Calibri"/>
              </a:rPr>
              <a:t>had</a:t>
            </a:r>
            <a:r>
              <a:rPr sz="1800" spc="20">
                <a:latin typeface="Calibri"/>
                <a:cs typeface="Calibri"/>
              </a:rPr>
              <a:t> </a:t>
            </a:r>
            <a:r>
              <a:rPr sz="1800">
                <a:latin typeface="Calibri"/>
                <a:cs typeface="Calibri"/>
              </a:rPr>
              <a:t>the</a:t>
            </a:r>
            <a:r>
              <a:rPr sz="1800" spc="10">
                <a:latin typeface="Calibri"/>
                <a:cs typeface="Calibri"/>
              </a:rPr>
              <a:t> </a:t>
            </a:r>
            <a:r>
              <a:rPr sz="1800" spc="-5">
                <a:latin typeface="Calibri"/>
                <a:cs typeface="Calibri"/>
              </a:rPr>
              <a:t>highest</a:t>
            </a:r>
            <a:r>
              <a:rPr sz="1800" spc="10">
                <a:latin typeface="Calibri"/>
                <a:cs typeface="Calibri"/>
              </a:rPr>
              <a:t> </a:t>
            </a:r>
            <a:r>
              <a:rPr sz="1800" spc="-10">
                <a:latin typeface="Calibri"/>
                <a:cs typeface="Calibri"/>
              </a:rPr>
              <a:t>exposure</a:t>
            </a:r>
            <a:r>
              <a:rPr sz="1800" spc="5">
                <a:latin typeface="Calibri"/>
                <a:cs typeface="Calibri"/>
              </a:rPr>
              <a:t> </a:t>
            </a:r>
            <a:r>
              <a:rPr sz="1800" spc="-5">
                <a:latin typeface="Calibri"/>
                <a:cs typeface="Calibri"/>
              </a:rPr>
              <a:t>levels</a:t>
            </a:r>
            <a:r>
              <a:rPr sz="1800" spc="10">
                <a:latin typeface="Calibri"/>
                <a:cs typeface="Calibri"/>
              </a:rPr>
              <a:t> </a:t>
            </a:r>
            <a:r>
              <a:rPr sz="1800" spc="-5">
                <a:latin typeface="Calibri"/>
                <a:cs typeface="Calibri"/>
              </a:rPr>
              <a:t>(pump</a:t>
            </a:r>
            <a:r>
              <a:rPr sz="1800" spc="15">
                <a:latin typeface="Calibri"/>
                <a:cs typeface="Calibri"/>
              </a:rPr>
              <a:t> </a:t>
            </a:r>
            <a:r>
              <a:rPr sz="1800" spc="-5">
                <a:latin typeface="Calibri"/>
                <a:cs typeface="Calibri"/>
              </a:rPr>
              <a:t>south</a:t>
            </a:r>
            <a:r>
              <a:rPr sz="1800" spc="10">
                <a:latin typeface="Calibri"/>
                <a:cs typeface="Calibri"/>
              </a:rPr>
              <a:t> </a:t>
            </a:r>
            <a:r>
              <a:rPr sz="1800" spc="-5">
                <a:latin typeface="Calibri"/>
                <a:cs typeface="Calibri"/>
              </a:rPr>
              <a:t>of</a:t>
            </a:r>
            <a:r>
              <a:rPr sz="1800" spc="15">
                <a:latin typeface="Calibri"/>
                <a:cs typeface="Calibri"/>
              </a:rPr>
              <a:t> </a:t>
            </a:r>
            <a:r>
              <a:rPr sz="1800" spc="-10">
                <a:latin typeface="Calibri"/>
                <a:cs typeface="Calibri"/>
              </a:rPr>
              <a:t>Biltmore</a:t>
            </a:r>
            <a:r>
              <a:rPr sz="1800" spc="10">
                <a:latin typeface="Calibri"/>
                <a:cs typeface="Calibri"/>
              </a:rPr>
              <a:t> </a:t>
            </a:r>
            <a:r>
              <a:rPr sz="1800">
                <a:latin typeface="Calibri"/>
                <a:cs typeface="Calibri"/>
              </a:rPr>
              <a:t>and</a:t>
            </a:r>
            <a:r>
              <a:rPr sz="1800" spc="15">
                <a:latin typeface="Calibri"/>
                <a:cs typeface="Calibri"/>
              </a:rPr>
              <a:t> </a:t>
            </a:r>
            <a:r>
              <a:rPr sz="1800" spc="-10">
                <a:latin typeface="Calibri"/>
                <a:cs typeface="Calibri"/>
              </a:rPr>
              <a:t>Riviera</a:t>
            </a:r>
            <a:r>
              <a:rPr sz="1800" spc="15">
                <a:latin typeface="Calibri"/>
                <a:cs typeface="Calibri"/>
              </a:rPr>
              <a:t> </a:t>
            </a:r>
            <a:r>
              <a:rPr sz="1800" spc="-65">
                <a:latin typeface="Calibri"/>
                <a:cs typeface="Calibri"/>
              </a:rPr>
              <a:t>Dr.</a:t>
            </a:r>
            <a:r>
              <a:rPr sz="1800" spc="5">
                <a:latin typeface="Calibri"/>
                <a:cs typeface="Calibri"/>
              </a:rPr>
              <a:t> </a:t>
            </a:r>
            <a:r>
              <a:rPr sz="1800" spc="-10">
                <a:latin typeface="Calibri"/>
                <a:cs typeface="Calibri"/>
              </a:rPr>
              <a:t>outfall),</a:t>
            </a:r>
            <a:r>
              <a:rPr sz="1800" spc="25">
                <a:latin typeface="Calibri"/>
                <a:cs typeface="Calibri"/>
              </a:rPr>
              <a:t> </a:t>
            </a:r>
            <a:r>
              <a:rPr sz="1800" spc="-15">
                <a:latin typeface="Calibri"/>
                <a:cs typeface="Calibri"/>
              </a:rPr>
              <a:t>followed</a:t>
            </a:r>
            <a:r>
              <a:rPr sz="1800" spc="35">
                <a:latin typeface="Calibri"/>
                <a:cs typeface="Calibri"/>
              </a:rPr>
              <a:t> </a:t>
            </a:r>
            <a:r>
              <a:rPr sz="1800" spc="-5">
                <a:latin typeface="Calibri"/>
                <a:cs typeface="Calibri"/>
              </a:rPr>
              <a:t>by</a:t>
            </a:r>
            <a:r>
              <a:rPr sz="1800" spc="5">
                <a:latin typeface="Calibri"/>
                <a:cs typeface="Calibri"/>
              </a:rPr>
              <a:t> </a:t>
            </a:r>
            <a:r>
              <a:rPr sz="1800">
                <a:latin typeface="Calibri"/>
                <a:cs typeface="Calibri"/>
              </a:rPr>
              <a:t>a</a:t>
            </a:r>
            <a:r>
              <a:rPr sz="1800" spc="5">
                <a:latin typeface="Calibri"/>
                <a:cs typeface="Calibri"/>
              </a:rPr>
              <a:t> </a:t>
            </a:r>
            <a:r>
              <a:rPr sz="1800">
                <a:latin typeface="Calibri"/>
                <a:cs typeface="Calibri"/>
              </a:rPr>
              <a:t>US1 </a:t>
            </a:r>
            <a:r>
              <a:rPr sz="1800" spc="-395">
                <a:latin typeface="Calibri"/>
                <a:cs typeface="Calibri"/>
              </a:rPr>
              <a:t> </a:t>
            </a:r>
            <a:r>
              <a:rPr sz="1800" spc="-10">
                <a:latin typeface="Calibri"/>
                <a:cs typeface="Calibri"/>
              </a:rPr>
              <a:t>site,</a:t>
            </a:r>
            <a:r>
              <a:rPr sz="1800" spc="10">
                <a:latin typeface="Calibri"/>
                <a:cs typeface="Calibri"/>
              </a:rPr>
              <a:t> </a:t>
            </a:r>
            <a:r>
              <a:rPr sz="1800" spc="-5">
                <a:latin typeface="Calibri"/>
                <a:cs typeface="Calibri"/>
              </a:rPr>
              <a:t>but</a:t>
            </a:r>
            <a:r>
              <a:rPr sz="1800" spc="5">
                <a:latin typeface="Calibri"/>
                <a:cs typeface="Calibri"/>
              </a:rPr>
              <a:t> </a:t>
            </a:r>
            <a:r>
              <a:rPr sz="1800" spc="-5">
                <a:latin typeface="Calibri"/>
                <a:cs typeface="Calibri"/>
              </a:rPr>
              <a:t>most</a:t>
            </a:r>
            <a:r>
              <a:rPr sz="1800">
                <a:latin typeface="Calibri"/>
                <a:cs typeface="Calibri"/>
              </a:rPr>
              <a:t> </a:t>
            </a:r>
            <a:r>
              <a:rPr sz="1800" spc="-10">
                <a:latin typeface="Calibri"/>
                <a:cs typeface="Calibri"/>
              </a:rPr>
              <a:t>sites</a:t>
            </a:r>
            <a:r>
              <a:rPr sz="1800" spc="-5">
                <a:latin typeface="Calibri"/>
                <a:cs typeface="Calibri"/>
              </a:rPr>
              <a:t> showed</a:t>
            </a:r>
            <a:r>
              <a:rPr sz="1800" spc="15">
                <a:latin typeface="Calibri"/>
                <a:cs typeface="Calibri"/>
              </a:rPr>
              <a:t> </a:t>
            </a:r>
            <a:r>
              <a:rPr sz="1800" spc="-5">
                <a:latin typeface="Calibri"/>
                <a:cs typeface="Calibri"/>
              </a:rPr>
              <a:t>some</a:t>
            </a:r>
            <a:r>
              <a:rPr sz="1800">
                <a:latin typeface="Calibri"/>
                <a:cs typeface="Calibri"/>
              </a:rPr>
              <a:t> </a:t>
            </a:r>
            <a:r>
              <a:rPr sz="1800" spc="-5">
                <a:latin typeface="Calibri"/>
                <a:cs typeface="Calibri"/>
              </a:rPr>
              <a:t>evidence</a:t>
            </a:r>
            <a:r>
              <a:rPr sz="1800" spc="10">
                <a:latin typeface="Calibri"/>
                <a:cs typeface="Calibri"/>
              </a:rPr>
              <a:t> </a:t>
            </a:r>
            <a:r>
              <a:rPr sz="1800" spc="-5">
                <a:latin typeface="Calibri"/>
                <a:cs typeface="Calibri"/>
              </a:rPr>
              <a:t>of</a:t>
            </a:r>
            <a:r>
              <a:rPr sz="1800" spc="10">
                <a:latin typeface="Calibri"/>
                <a:cs typeface="Calibri"/>
              </a:rPr>
              <a:t> </a:t>
            </a:r>
            <a:r>
              <a:rPr sz="1800" spc="-5">
                <a:latin typeface="Calibri"/>
                <a:cs typeface="Calibri"/>
              </a:rPr>
              <a:t>human-source</a:t>
            </a:r>
            <a:r>
              <a:rPr sz="1800">
                <a:latin typeface="Calibri"/>
                <a:cs typeface="Calibri"/>
              </a:rPr>
              <a:t> </a:t>
            </a:r>
            <a:r>
              <a:rPr sz="1800" spc="-10">
                <a:latin typeface="Calibri"/>
                <a:cs typeface="Calibri"/>
              </a:rPr>
              <a:t>bacteria</a:t>
            </a:r>
            <a:endParaRPr sz="1800">
              <a:latin typeface="Calibri"/>
              <a:cs typeface="Calibri"/>
            </a:endParaRPr>
          </a:p>
          <a:p>
            <a:pPr marL="299085" marR="27940" indent="-287020">
              <a:lnSpc>
                <a:spcPct val="100000"/>
              </a:lnSpc>
              <a:buFont typeface="Arial"/>
              <a:buChar char="•"/>
              <a:tabLst>
                <a:tab pos="299085" algn="l"/>
                <a:tab pos="299720" algn="l"/>
              </a:tabLst>
            </a:pPr>
            <a:r>
              <a:rPr sz="1800" spc="-10">
                <a:latin typeface="Calibri"/>
                <a:cs typeface="Calibri"/>
              </a:rPr>
              <a:t>Microbial</a:t>
            </a:r>
            <a:r>
              <a:rPr sz="1800" spc="20">
                <a:latin typeface="Calibri"/>
                <a:cs typeface="Calibri"/>
              </a:rPr>
              <a:t> </a:t>
            </a:r>
            <a:r>
              <a:rPr sz="1800" spc="-10">
                <a:latin typeface="Calibri"/>
                <a:cs typeface="Calibri"/>
              </a:rPr>
              <a:t>Source</a:t>
            </a:r>
            <a:r>
              <a:rPr sz="1800" spc="25">
                <a:latin typeface="Calibri"/>
                <a:cs typeface="Calibri"/>
              </a:rPr>
              <a:t> </a:t>
            </a:r>
            <a:r>
              <a:rPr sz="1800" spc="-25">
                <a:latin typeface="Calibri"/>
                <a:cs typeface="Calibri"/>
              </a:rPr>
              <a:t>Tracking</a:t>
            </a:r>
            <a:r>
              <a:rPr sz="1800" spc="10">
                <a:latin typeface="Calibri"/>
                <a:cs typeface="Calibri"/>
              </a:rPr>
              <a:t> </a:t>
            </a:r>
            <a:r>
              <a:rPr sz="1800" spc="-15">
                <a:latin typeface="Calibri"/>
                <a:cs typeface="Calibri"/>
              </a:rPr>
              <a:t>for</a:t>
            </a:r>
            <a:r>
              <a:rPr sz="1800" spc="10">
                <a:latin typeface="Calibri"/>
                <a:cs typeface="Calibri"/>
              </a:rPr>
              <a:t> </a:t>
            </a:r>
            <a:r>
              <a:rPr sz="1800" spc="-15">
                <a:latin typeface="Calibri"/>
                <a:cs typeface="Calibri"/>
              </a:rPr>
              <a:t>different</a:t>
            </a:r>
            <a:r>
              <a:rPr sz="1800" spc="10">
                <a:latin typeface="Calibri"/>
                <a:cs typeface="Calibri"/>
              </a:rPr>
              <a:t> </a:t>
            </a:r>
            <a:r>
              <a:rPr sz="1800" spc="-10">
                <a:latin typeface="Calibri"/>
                <a:cs typeface="Calibri"/>
              </a:rPr>
              <a:t>potential</a:t>
            </a:r>
            <a:r>
              <a:rPr sz="1800" spc="25">
                <a:latin typeface="Calibri"/>
                <a:cs typeface="Calibri"/>
              </a:rPr>
              <a:t> </a:t>
            </a:r>
            <a:r>
              <a:rPr sz="1800" spc="-10">
                <a:latin typeface="Calibri"/>
                <a:cs typeface="Calibri"/>
              </a:rPr>
              <a:t>sources</a:t>
            </a:r>
            <a:r>
              <a:rPr sz="1800">
                <a:latin typeface="Calibri"/>
                <a:cs typeface="Calibri"/>
              </a:rPr>
              <a:t> </a:t>
            </a:r>
            <a:r>
              <a:rPr sz="1800" spc="-5">
                <a:latin typeface="Calibri"/>
                <a:cs typeface="Calibri"/>
              </a:rPr>
              <a:t>of</a:t>
            </a:r>
            <a:r>
              <a:rPr sz="1800" spc="20">
                <a:latin typeface="Calibri"/>
                <a:cs typeface="Calibri"/>
              </a:rPr>
              <a:t> </a:t>
            </a:r>
            <a:r>
              <a:rPr sz="1800" spc="-15">
                <a:latin typeface="Calibri"/>
                <a:cs typeface="Calibri"/>
              </a:rPr>
              <a:t>fecal</a:t>
            </a:r>
            <a:r>
              <a:rPr sz="1800" spc="10">
                <a:latin typeface="Calibri"/>
                <a:cs typeface="Calibri"/>
              </a:rPr>
              <a:t> </a:t>
            </a:r>
            <a:r>
              <a:rPr sz="1800" spc="-10">
                <a:latin typeface="Calibri"/>
                <a:cs typeface="Calibri"/>
              </a:rPr>
              <a:t>indicator</a:t>
            </a:r>
            <a:r>
              <a:rPr sz="1800" spc="15">
                <a:latin typeface="Calibri"/>
                <a:cs typeface="Calibri"/>
              </a:rPr>
              <a:t> </a:t>
            </a:r>
            <a:r>
              <a:rPr sz="1800" spc="-10">
                <a:latin typeface="Calibri"/>
                <a:cs typeface="Calibri"/>
              </a:rPr>
              <a:t>bacteria</a:t>
            </a:r>
            <a:r>
              <a:rPr sz="1800" spc="20">
                <a:latin typeface="Calibri"/>
                <a:cs typeface="Calibri"/>
              </a:rPr>
              <a:t> </a:t>
            </a:r>
            <a:r>
              <a:rPr sz="1800" spc="-10">
                <a:latin typeface="Calibri"/>
                <a:cs typeface="Calibri"/>
              </a:rPr>
              <a:t>from</a:t>
            </a:r>
            <a:r>
              <a:rPr sz="1800">
                <a:latin typeface="Calibri"/>
                <a:cs typeface="Calibri"/>
              </a:rPr>
              <a:t> </a:t>
            </a:r>
            <a:r>
              <a:rPr sz="1800" spc="-5">
                <a:latin typeface="Calibri"/>
                <a:cs typeface="Calibri"/>
              </a:rPr>
              <a:t>dog</a:t>
            </a:r>
            <a:r>
              <a:rPr sz="1800" spc="20">
                <a:latin typeface="Calibri"/>
                <a:cs typeface="Calibri"/>
              </a:rPr>
              <a:t> </a:t>
            </a:r>
            <a:r>
              <a:rPr sz="1800">
                <a:latin typeface="Calibri"/>
                <a:cs typeface="Calibri"/>
              </a:rPr>
              <a:t>and</a:t>
            </a:r>
            <a:r>
              <a:rPr sz="1800" spc="15">
                <a:latin typeface="Calibri"/>
                <a:cs typeface="Calibri"/>
              </a:rPr>
              <a:t> </a:t>
            </a:r>
            <a:r>
              <a:rPr sz="1800" spc="-15">
                <a:latin typeface="Calibri"/>
                <a:cs typeface="Calibri"/>
              </a:rPr>
              <a:t>bird</a:t>
            </a:r>
            <a:r>
              <a:rPr sz="1800" spc="15">
                <a:latin typeface="Calibri"/>
                <a:cs typeface="Calibri"/>
              </a:rPr>
              <a:t> </a:t>
            </a:r>
            <a:r>
              <a:rPr sz="1800" spc="-5">
                <a:latin typeface="Calibri"/>
                <a:cs typeface="Calibri"/>
              </a:rPr>
              <a:t>did</a:t>
            </a:r>
            <a:r>
              <a:rPr sz="1800" spc="30">
                <a:latin typeface="Calibri"/>
                <a:cs typeface="Calibri"/>
              </a:rPr>
              <a:t> </a:t>
            </a:r>
            <a:r>
              <a:rPr sz="1800" spc="-5">
                <a:latin typeface="Calibri"/>
                <a:cs typeface="Calibri"/>
              </a:rPr>
              <a:t>not</a:t>
            </a:r>
            <a:r>
              <a:rPr sz="1800" spc="5">
                <a:latin typeface="Calibri"/>
                <a:cs typeface="Calibri"/>
              </a:rPr>
              <a:t> </a:t>
            </a:r>
            <a:r>
              <a:rPr sz="1800" spc="-5">
                <a:latin typeface="Calibri"/>
                <a:cs typeface="Calibri"/>
              </a:rPr>
              <a:t>show</a:t>
            </a:r>
            <a:r>
              <a:rPr sz="1800" spc="10">
                <a:latin typeface="Calibri"/>
                <a:cs typeface="Calibri"/>
              </a:rPr>
              <a:t> </a:t>
            </a:r>
            <a:r>
              <a:rPr sz="1800">
                <a:latin typeface="Calibri"/>
                <a:cs typeface="Calibri"/>
              </a:rPr>
              <a:t>much </a:t>
            </a:r>
            <a:r>
              <a:rPr sz="1800" spc="-390">
                <a:latin typeface="Calibri"/>
                <a:cs typeface="Calibri"/>
              </a:rPr>
              <a:t> </a:t>
            </a:r>
            <a:r>
              <a:rPr sz="1800" spc="-10">
                <a:latin typeface="Calibri"/>
                <a:cs typeface="Calibri"/>
              </a:rPr>
              <a:t>exposure</a:t>
            </a:r>
            <a:r>
              <a:rPr sz="1800" spc="-5">
                <a:latin typeface="Calibri"/>
                <a:cs typeface="Calibri"/>
              </a:rPr>
              <a:t> </a:t>
            </a:r>
            <a:r>
              <a:rPr sz="1800">
                <a:latin typeface="Calibri"/>
                <a:cs typeface="Calibri"/>
              </a:rPr>
              <a:t>risk </a:t>
            </a:r>
            <a:r>
              <a:rPr sz="1800" spc="-5">
                <a:latin typeface="Calibri"/>
                <a:cs typeface="Calibri"/>
              </a:rPr>
              <a:t>due</a:t>
            </a:r>
            <a:r>
              <a:rPr sz="1800">
                <a:latin typeface="Calibri"/>
                <a:cs typeface="Calibri"/>
              </a:rPr>
              <a:t> </a:t>
            </a:r>
            <a:r>
              <a:rPr sz="1800" spc="-10">
                <a:latin typeface="Calibri"/>
                <a:cs typeface="Calibri"/>
              </a:rPr>
              <a:t>to</a:t>
            </a:r>
            <a:r>
              <a:rPr sz="1800" spc="-5">
                <a:latin typeface="Calibri"/>
                <a:cs typeface="Calibri"/>
              </a:rPr>
              <a:t> </a:t>
            </a:r>
            <a:r>
              <a:rPr sz="1800">
                <a:latin typeface="Calibri"/>
                <a:cs typeface="Calibri"/>
              </a:rPr>
              <a:t>these </a:t>
            </a:r>
            <a:r>
              <a:rPr sz="1800" spc="-10">
                <a:latin typeface="Calibri"/>
                <a:cs typeface="Calibri"/>
              </a:rPr>
              <a:t>sources</a:t>
            </a:r>
            <a:endParaRPr sz="1800">
              <a:latin typeface="Calibri"/>
              <a:cs typeface="Calibri"/>
            </a:endParaRPr>
          </a:p>
          <a:p>
            <a:pPr marR="366395" algn="r">
              <a:lnSpc>
                <a:spcPts val="1780"/>
              </a:lnSpc>
            </a:pPr>
            <a:r>
              <a:rPr sz="1800" spc="-5">
                <a:latin typeface="Calibri"/>
                <a:cs typeface="Calibri"/>
              </a:rPr>
              <a:t>Gidley</a:t>
            </a:r>
            <a:r>
              <a:rPr sz="1800">
                <a:latin typeface="Calibri"/>
                <a:cs typeface="Calibri"/>
              </a:rPr>
              <a:t> &amp;</a:t>
            </a:r>
            <a:r>
              <a:rPr sz="1800" spc="-10">
                <a:latin typeface="Calibri"/>
                <a:cs typeface="Calibri"/>
              </a:rPr>
              <a:t> Sinigalliano</a:t>
            </a:r>
            <a:r>
              <a:rPr sz="1800" spc="40">
                <a:latin typeface="Calibri"/>
                <a:cs typeface="Calibri"/>
              </a:rPr>
              <a:t> </a:t>
            </a:r>
            <a:r>
              <a:rPr sz="1800" spc="-5">
                <a:latin typeface="Calibri"/>
                <a:cs typeface="Calibri"/>
              </a:rPr>
              <a:t>NOAA/UM</a:t>
            </a:r>
            <a:endParaRPr sz="1800">
              <a:latin typeface="Calibri"/>
              <a:cs typeface="Calibri"/>
            </a:endParaRPr>
          </a:p>
        </p:txBody>
      </p:sp>
      <p:grpSp>
        <p:nvGrpSpPr>
          <p:cNvPr id="3" name="object 3"/>
          <p:cNvGrpSpPr/>
          <p:nvPr/>
        </p:nvGrpSpPr>
        <p:grpSpPr>
          <a:xfrm>
            <a:off x="155580" y="413233"/>
            <a:ext cx="11922760" cy="4243070"/>
            <a:chOff x="155580" y="413233"/>
            <a:chExt cx="11922760" cy="4243070"/>
          </a:xfrm>
        </p:grpSpPr>
        <p:pic>
          <p:nvPicPr>
            <p:cNvPr id="4" name="object 4"/>
            <p:cNvPicPr/>
            <p:nvPr/>
          </p:nvPicPr>
          <p:blipFill>
            <a:blip r:embed="rId2" cstate="print"/>
            <a:stretch>
              <a:fillRect/>
            </a:stretch>
          </p:blipFill>
          <p:spPr>
            <a:xfrm>
              <a:off x="155580" y="413233"/>
              <a:ext cx="11922298" cy="4242657"/>
            </a:xfrm>
            <a:prstGeom prst="rect">
              <a:avLst/>
            </a:prstGeom>
          </p:spPr>
        </p:pic>
        <p:pic>
          <p:nvPicPr>
            <p:cNvPr id="5" name="object 5"/>
            <p:cNvPicPr/>
            <p:nvPr/>
          </p:nvPicPr>
          <p:blipFill>
            <a:blip r:embed="rId3" cstate="print"/>
            <a:stretch>
              <a:fillRect/>
            </a:stretch>
          </p:blipFill>
          <p:spPr>
            <a:xfrm>
              <a:off x="1179512" y="877951"/>
              <a:ext cx="4787900" cy="558673"/>
            </a:xfrm>
            <a:prstGeom prst="rect">
              <a:avLst/>
            </a:prstGeom>
          </p:spPr>
        </p:pic>
      </p:grpSp>
      <p:sp>
        <p:nvSpPr>
          <p:cNvPr id="6" name="object 6"/>
          <p:cNvSpPr txBox="1">
            <a:spLocks noGrp="1"/>
          </p:cNvSpPr>
          <p:nvPr>
            <p:ph type="title"/>
          </p:nvPr>
        </p:nvSpPr>
        <p:spPr>
          <a:prstGeom prst="rect">
            <a:avLst/>
          </a:prstGeom>
        </p:spPr>
        <p:txBody>
          <a:bodyPr vert="horz" wrap="square" lIns="0" tIns="12700" rIns="0" bIns="0" rtlCol="0">
            <a:spAutoFit/>
          </a:bodyPr>
          <a:lstStyle/>
          <a:p>
            <a:pPr marL="9675495">
              <a:lnSpc>
                <a:spcPct val="100000"/>
              </a:lnSpc>
              <a:spcBef>
                <a:spcPts val="100"/>
              </a:spcBef>
            </a:pPr>
            <a:r>
              <a:rPr spc="-5"/>
              <a:t>Sample</a:t>
            </a:r>
            <a:r>
              <a:rPr spc="-20"/>
              <a:t> </a:t>
            </a:r>
            <a:r>
              <a:rPr spc="-10"/>
              <a:t>results</a:t>
            </a:r>
            <a:r>
              <a:t> –</a:t>
            </a:r>
            <a:r>
              <a:rPr spc="-10"/>
              <a:t> YEAR</a:t>
            </a:r>
            <a:r>
              <a:rPr spc="-5"/>
              <a:t> </a:t>
            </a:r>
            <a:r>
              <a:t>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2072639"/>
            <a:chOff x="0" y="0"/>
            <a:chExt cx="12192000" cy="2072639"/>
          </a:xfrm>
        </p:grpSpPr>
        <p:pic>
          <p:nvPicPr>
            <p:cNvPr id="3" name="object 3"/>
            <p:cNvPicPr/>
            <p:nvPr/>
          </p:nvPicPr>
          <p:blipFill>
            <a:blip r:embed="rId2" cstate="print"/>
            <a:stretch>
              <a:fillRect/>
            </a:stretch>
          </p:blipFill>
          <p:spPr>
            <a:xfrm>
              <a:off x="0" y="0"/>
              <a:ext cx="12191998" cy="2072639"/>
            </a:xfrm>
            <a:prstGeom prst="rect">
              <a:avLst/>
            </a:prstGeom>
          </p:spPr>
        </p:pic>
        <p:pic>
          <p:nvPicPr>
            <p:cNvPr id="4" name="object 4"/>
            <p:cNvPicPr/>
            <p:nvPr/>
          </p:nvPicPr>
          <p:blipFill>
            <a:blip r:embed="rId3" cstate="print"/>
            <a:stretch>
              <a:fillRect/>
            </a:stretch>
          </p:blipFill>
          <p:spPr>
            <a:xfrm>
              <a:off x="10900721" y="85788"/>
              <a:ext cx="1198022" cy="1190498"/>
            </a:xfrm>
            <a:prstGeom prst="rect">
              <a:avLst/>
            </a:prstGeom>
          </p:spPr>
        </p:pic>
      </p:grpSp>
      <p:grpSp>
        <p:nvGrpSpPr>
          <p:cNvPr id="5" name="object 5"/>
          <p:cNvGrpSpPr/>
          <p:nvPr/>
        </p:nvGrpSpPr>
        <p:grpSpPr>
          <a:xfrm>
            <a:off x="0" y="1319402"/>
            <a:ext cx="3849370" cy="5492750"/>
            <a:chOff x="0" y="1319402"/>
            <a:chExt cx="3849370" cy="5492750"/>
          </a:xfrm>
        </p:grpSpPr>
        <p:pic>
          <p:nvPicPr>
            <p:cNvPr id="6" name="object 6"/>
            <p:cNvPicPr/>
            <p:nvPr/>
          </p:nvPicPr>
          <p:blipFill>
            <a:blip r:embed="rId4" cstate="print"/>
            <a:stretch>
              <a:fillRect/>
            </a:stretch>
          </p:blipFill>
          <p:spPr>
            <a:xfrm>
              <a:off x="93243" y="6492874"/>
              <a:ext cx="3272789" cy="272821"/>
            </a:xfrm>
            <a:prstGeom prst="rect">
              <a:avLst/>
            </a:prstGeom>
          </p:spPr>
        </p:pic>
        <p:sp>
          <p:nvSpPr>
            <p:cNvPr id="7" name="object 7"/>
            <p:cNvSpPr/>
            <p:nvPr/>
          </p:nvSpPr>
          <p:spPr>
            <a:xfrm>
              <a:off x="125399" y="6350038"/>
              <a:ext cx="3284220" cy="461645"/>
            </a:xfrm>
            <a:custGeom>
              <a:avLst/>
              <a:gdLst/>
              <a:ahLst/>
              <a:cxnLst/>
              <a:rect l="l" t="t" r="r" b="b"/>
              <a:pathLst>
                <a:path w="3284220" h="461645">
                  <a:moveTo>
                    <a:pt x="3283724" y="0"/>
                  </a:moveTo>
                  <a:lnTo>
                    <a:pt x="0" y="0"/>
                  </a:lnTo>
                  <a:lnTo>
                    <a:pt x="0" y="461505"/>
                  </a:lnTo>
                  <a:lnTo>
                    <a:pt x="3283724" y="461505"/>
                  </a:lnTo>
                  <a:lnTo>
                    <a:pt x="3283724" y="0"/>
                  </a:lnTo>
                  <a:close/>
                </a:path>
              </a:pathLst>
            </a:custGeom>
            <a:solidFill>
              <a:srgbClr val="FFFFFF"/>
            </a:solidFill>
          </p:spPr>
          <p:txBody>
            <a:bodyPr wrap="square" lIns="0" tIns="0" rIns="0" bIns="0" rtlCol="0"/>
            <a:lstStyle/>
            <a:p>
              <a:endParaRPr/>
            </a:p>
          </p:txBody>
        </p:sp>
        <p:pic>
          <p:nvPicPr>
            <p:cNvPr id="8" name="object 8"/>
            <p:cNvPicPr/>
            <p:nvPr/>
          </p:nvPicPr>
          <p:blipFill>
            <a:blip r:embed="rId5" cstate="print"/>
            <a:stretch>
              <a:fillRect/>
            </a:stretch>
          </p:blipFill>
          <p:spPr>
            <a:xfrm>
              <a:off x="0" y="6300955"/>
              <a:ext cx="1411816" cy="102511"/>
            </a:xfrm>
            <a:prstGeom prst="rect">
              <a:avLst/>
            </a:prstGeom>
          </p:spPr>
        </p:pic>
        <p:pic>
          <p:nvPicPr>
            <p:cNvPr id="9" name="object 9"/>
            <p:cNvPicPr/>
            <p:nvPr/>
          </p:nvPicPr>
          <p:blipFill>
            <a:blip r:embed="rId6" cstate="print"/>
            <a:stretch>
              <a:fillRect/>
            </a:stretch>
          </p:blipFill>
          <p:spPr>
            <a:xfrm>
              <a:off x="68342" y="6640055"/>
              <a:ext cx="1338143" cy="103047"/>
            </a:xfrm>
            <a:prstGeom prst="rect">
              <a:avLst/>
            </a:prstGeom>
          </p:spPr>
        </p:pic>
        <p:pic>
          <p:nvPicPr>
            <p:cNvPr id="10" name="object 10"/>
            <p:cNvPicPr/>
            <p:nvPr/>
          </p:nvPicPr>
          <p:blipFill>
            <a:blip r:embed="rId7" cstate="print"/>
            <a:stretch>
              <a:fillRect/>
            </a:stretch>
          </p:blipFill>
          <p:spPr>
            <a:xfrm>
              <a:off x="123431" y="1328927"/>
              <a:ext cx="3716235" cy="4792040"/>
            </a:xfrm>
            <a:prstGeom prst="rect">
              <a:avLst/>
            </a:prstGeom>
          </p:spPr>
        </p:pic>
        <p:sp>
          <p:nvSpPr>
            <p:cNvPr id="11" name="object 11"/>
            <p:cNvSpPr/>
            <p:nvPr/>
          </p:nvSpPr>
          <p:spPr>
            <a:xfrm>
              <a:off x="118668" y="1324165"/>
              <a:ext cx="3726179" cy="4801870"/>
            </a:xfrm>
            <a:custGeom>
              <a:avLst/>
              <a:gdLst/>
              <a:ahLst/>
              <a:cxnLst/>
              <a:rect l="l" t="t" r="r" b="b"/>
              <a:pathLst>
                <a:path w="3726179" h="4801870">
                  <a:moveTo>
                    <a:pt x="0" y="0"/>
                  </a:moveTo>
                  <a:lnTo>
                    <a:pt x="3725760" y="0"/>
                  </a:lnTo>
                  <a:lnTo>
                    <a:pt x="3725760" y="4801565"/>
                  </a:lnTo>
                  <a:lnTo>
                    <a:pt x="0" y="4801565"/>
                  </a:lnTo>
                  <a:lnTo>
                    <a:pt x="0" y="0"/>
                  </a:lnTo>
                  <a:close/>
                </a:path>
              </a:pathLst>
            </a:custGeom>
            <a:ln w="9525">
              <a:solidFill>
                <a:srgbClr val="000000"/>
              </a:solidFill>
            </a:ln>
          </p:spPr>
          <p:txBody>
            <a:bodyPr wrap="square" lIns="0" tIns="0" rIns="0" bIns="0" rtlCol="0"/>
            <a:lstStyle/>
            <a:p>
              <a:endParaRPr/>
            </a:p>
          </p:txBody>
        </p:sp>
      </p:grpSp>
      <p:sp>
        <p:nvSpPr>
          <p:cNvPr id="12" name="object 12"/>
          <p:cNvSpPr txBox="1">
            <a:spLocks noGrp="1"/>
          </p:cNvSpPr>
          <p:nvPr>
            <p:ph type="title"/>
          </p:nvPr>
        </p:nvSpPr>
        <p:spPr>
          <a:xfrm>
            <a:off x="309399" y="8337"/>
            <a:ext cx="9600565" cy="1183005"/>
          </a:xfrm>
          <a:prstGeom prst="rect">
            <a:avLst/>
          </a:prstGeom>
        </p:spPr>
        <p:txBody>
          <a:bodyPr vert="horz" wrap="square" lIns="0" tIns="81280" rIns="0" bIns="0" rtlCol="0">
            <a:spAutoFit/>
          </a:bodyPr>
          <a:lstStyle/>
          <a:p>
            <a:pPr marL="111125" marR="5080" indent="-99060">
              <a:lnSpc>
                <a:spcPts val="4320"/>
              </a:lnSpc>
              <a:spcBef>
                <a:spcPts val="640"/>
              </a:spcBef>
            </a:pPr>
            <a:r>
              <a:rPr sz="4000" b="1" u="none" spc="-175">
                <a:solidFill>
                  <a:srgbClr val="FFFFFF"/>
                </a:solidFill>
                <a:latin typeface="Calibri"/>
                <a:cs typeface="Calibri"/>
              </a:rPr>
              <a:t>T</a:t>
            </a:r>
            <a:r>
              <a:rPr sz="4000" b="1" u="none" spc="-145">
                <a:solidFill>
                  <a:srgbClr val="FFFFFF"/>
                </a:solidFill>
                <a:latin typeface="Calibri"/>
                <a:cs typeface="Calibri"/>
              </a:rPr>
              <a:t>r</a:t>
            </a:r>
            <a:r>
              <a:rPr sz="4000" b="1" u="none" spc="35">
                <a:solidFill>
                  <a:srgbClr val="FFFFFF"/>
                </a:solidFill>
                <a:latin typeface="Calibri"/>
                <a:cs typeface="Calibri"/>
              </a:rPr>
              <a:t>a</a:t>
            </a:r>
            <a:r>
              <a:rPr sz="4000" b="1" u="none" spc="-35">
                <a:solidFill>
                  <a:srgbClr val="FFFFFF"/>
                </a:solidFill>
                <a:latin typeface="Calibri"/>
                <a:cs typeface="Calibri"/>
              </a:rPr>
              <a:t>v</a:t>
            </a:r>
            <a:r>
              <a:rPr sz="4000" b="1" u="none" spc="35">
                <a:solidFill>
                  <a:srgbClr val="FFFFFF"/>
                </a:solidFill>
                <a:latin typeface="Calibri"/>
                <a:cs typeface="Calibri"/>
              </a:rPr>
              <a:t>e</a:t>
            </a:r>
            <a:r>
              <a:rPr sz="4000" b="1" u="none" spc="130">
                <a:solidFill>
                  <a:srgbClr val="FFFFFF"/>
                </a:solidFill>
                <a:latin typeface="Calibri"/>
                <a:cs typeface="Calibri"/>
              </a:rPr>
              <a:t>l</a:t>
            </a:r>
            <a:r>
              <a:rPr sz="4000" b="1" u="none" spc="-114">
                <a:solidFill>
                  <a:srgbClr val="FFFFFF"/>
                </a:solidFill>
                <a:latin typeface="Calibri"/>
                <a:cs typeface="Calibri"/>
              </a:rPr>
              <a:t> </a:t>
            </a:r>
            <a:r>
              <a:rPr sz="4000" b="1" u="none" spc="5">
                <a:solidFill>
                  <a:srgbClr val="FFFFFF"/>
                </a:solidFill>
                <a:latin typeface="Calibri"/>
                <a:cs typeface="Calibri"/>
              </a:rPr>
              <a:t>T</a:t>
            </a:r>
            <a:r>
              <a:rPr sz="4000" b="1" u="none" spc="10">
                <a:solidFill>
                  <a:srgbClr val="FFFFFF"/>
                </a:solidFill>
                <a:latin typeface="Calibri"/>
                <a:cs typeface="Calibri"/>
              </a:rPr>
              <a:t>i</a:t>
            </a:r>
            <a:r>
              <a:rPr sz="4000" b="1" u="none" spc="60">
                <a:solidFill>
                  <a:srgbClr val="FFFFFF"/>
                </a:solidFill>
                <a:latin typeface="Calibri"/>
                <a:cs typeface="Calibri"/>
              </a:rPr>
              <a:t>m</a:t>
            </a:r>
            <a:r>
              <a:rPr sz="4000" b="1" u="none" spc="35">
                <a:solidFill>
                  <a:srgbClr val="FFFFFF"/>
                </a:solidFill>
                <a:latin typeface="Calibri"/>
                <a:cs typeface="Calibri"/>
              </a:rPr>
              <a:t>e</a:t>
            </a:r>
            <a:r>
              <a:rPr sz="4000" b="1" u="none" spc="335">
                <a:solidFill>
                  <a:srgbClr val="FFFFFF"/>
                </a:solidFill>
                <a:latin typeface="Calibri"/>
                <a:cs typeface="Calibri"/>
              </a:rPr>
              <a:t>s</a:t>
            </a:r>
            <a:r>
              <a:rPr sz="4000" b="1" u="none" spc="-105">
                <a:solidFill>
                  <a:srgbClr val="FFFFFF"/>
                </a:solidFill>
                <a:latin typeface="Calibri"/>
                <a:cs typeface="Calibri"/>
              </a:rPr>
              <a:t> </a:t>
            </a:r>
            <a:r>
              <a:rPr sz="4000" b="1" u="none" spc="-200">
                <a:solidFill>
                  <a:srgbClr val="FFFFFF"/>
                </a:solidFill>
                <a:latin typeface="Calibri"/>
                <a:cs typeface="Calibri"/>
              </a:rPr>
              <a:t>&amp;</a:t>
            </a:r>
            <a:r>
              <a:rPr sz="4000" b="1" u="none" spc="-130">
                <a:solidFill>
                  <a:srgbClr val="FFFFFF"/>
                </a:solidFill>
                <a:latin typeface="Calibri"/>
                <a:cs typeface="Calibri"/>
              </a:rPr>
              <a:t> </a:t>
            </a:r>
            <a:r>
              <a:rPr sz="4000" b="1" u="none" spc="-155">
                <a:solidFill>
                  <a:srgbClr val="FFFFFF"/>
                </a:solidFill>
                <a:latin typeface="Calibri"/>
                <a:cs typeface="Calibri"/>
              </a:rPr>
              <a:t>W</a:t>
            </a:r>
            <a:r>
              <a:rPr sz="4000" b="1" u="none" spc="25">
                <a:solidFill>
                  <a:srgbClr val="FFFFFF"/>
                </a:solidFill>
                <a:latin typeface="Calibri"/>
                <a:cs typeface="Calibri"/>
              </a:rPr>
              <a:t>a</a:t>
            </a:r>
            <a:r>
              <a:rPr sz="4000" b="1" u="none" spc="-80">
                <a:solidFill>
                  <a:srgbClr val="FFFFFF"/>
                </a:solidFill>
                <a:latin typeface="Calibri"/>
                <a:cs typeface="Calibri"/>
              </a:rPr>
              <a:t>t</a:t>
            </a:r>
            <a:r>
              <a:rPr sz="4000" b="1" u="none" spc="35">
                <a:solidFill>
                  <a:srgbClr val="FFFFFF"/>
                </a:solidFill>
                <a:latin typeface="Calibri"/>
                <a:cs typeface="Calibri"/>
              </a:rPr>
              <a:t>e</a:t>
            </a:r>
            <a:r>
              <a:rPr sz="4000" b="1" u="none" spc="-55">
                <a:solidFill>
                  <a:srgbClr val="FFFFFF"/>
                </a:solidFill>
                <a:latin typeface="Calibri"/>
                <a:cs typeface="Calibri"/>
              </a:rPr>
              <a:t>r</a:t>
            </a:r>
            <a:r>
              <a:rPr sz="4000" b="1" u="none" spc="-105">
                <a:solidFill>
                  <a:srgbClr val="FFFFFF"/>
                </a:solidFill>
                <a:latin typeface="Calibri"/>
                <a:cs typeface="Calibri"/>
              </a:rPr>
              <a:t> </a:t>
            </a:r>
            <a:r>
              <a:rPr sz="4000" b="1" u="none" spc="70">
                <a:solidFill>
                  <a:srgbClr val="FFFFFF"/>
                </a:solidFill>
                <a:latin typeface="Calibri"/>
                <a:cs typeface="Calibri"/>
              </a:rPr>
              <a:t>Q</a:t>
            </a:r>
            <a:r>
              <a:rPr sz="4000" b="1" u="none" spc="-15">
                <a:solidFill>
                  <a:srgbClr val="FFFFFF"/>
                </a:solidFill>
                <a:latin typeface="Calibri"/>
                <a:cs typeface="Calibri"/>
              </a:rPr>
              <a:t>u</a:t>
            </a:r>
            <a:r>
              <a:rPr sz="4000" b="1" u="none" spc="15">
                <a:solidFill>
                  <a:srgbClr val="FFFFFF"/>
                </a:solidFill>
                <a:latin typeface="Calibri"/>
                <a:cs typeface="Calibri"/>
              </a:rPr>
              <a:t>alit</a:t>
            </a:r>
            <a:r>
              <a:rPr sz="4000" b="1" u="none" spc="25">
                <a:solidFill>
                  <a:srgbClr val="FFFFFF"/>
                </a:solidFill>
                <a:latin typeface="Calibri"/>
                <a:cs typeface="Calibri"/>
              </a:rPr>
              <a:t>y</a:t>
            </a:r>
            <a:r>
              <a:rPr sz="4000" b="1" u="none" spc="-130">
                <a:solidFill>
                  <a:srgbClr val="FFFFFF"/>
                </a:solidFill>
                <a:latin typeface="Calibri"/>
                <a:cs typeface="Calibri"/>
              </a:rPr>
              <a:t> </a:t>
            </a:r>
            <a:r>
              <a:rPr sz="4000" b="1" u="none" spc="-10">
                <a:solidFill>
                  <a:srgbClr val="FFFFFF"/>
                </a:solidFill>
                <a:latin typeface="Calibri"/>
                <a:cs typeface="Calibri"/>
              </a:rPr>
              <a:t>I</a:t>
            </a:r>
            <a:r>
              <a:rPr sz="4000" b="1" u="none" spc="-5">
                <a:solidFill>
                  <a:srgbClr val="FFFFFF"/>
                </a:solidFill>
                <a:latin typeface="Calibri"/>
                <a:cs typeface="Calibri"/>
              </a:rPr>
              <a:t>n</a:t>
            </a:r>
            <a:r>
              <a:rPr sz="4000" b="1" u="none" spc="5">
                <a:solidFill>
                  <a:srgbClr val="FFFFFF"/>
                </a:solidFill>
                <a:latin typeface="Calibri"/>
                <a:cs typeface="Calibri"/>
              </a:rPr>
              <a:t>d</a:t>
            </a:r>
            <a:r>
              <a:rPr sz="4000" b="1" u="none" spc="114">
                <a:solidFill>
                  <a:srgbClr val="FFFFFF"/>
                </a:solidFill>
                <a:latin typeface="Calibri"/>
                <a:cs typeface="Calibri"/>
              </a:rPr>
              <a:t>i</a:t>
            </a:r>
            <a:r>
              <a:rPr sz="4000" b="1" u="none" spc="165">
                <a:solidFill>
                  <a:srgbClr val="FFFFFF"/>
                </a:solidFill>
                <a:latin typeface="Calibri"/>
                <a:cs typeface="Calibri"/>
              </a:rPr>
              <a:t>c</a:t>
            </a:r>
            <a:r>
              <a:rPr sz="4000" b="1" u="none" spc="25">
                <a:solidFill>
                  <a:srgbClr val="FFFFFF"/>
                </a:solidFill>
                <a:latin typeface="Calibri"/>
                <a:cs typeface="Calibri"/>
              </a:rPr>
              <a:t>a</a:t>
            </a:r>
            <a:r>
              <a:rPr sz="4000" b="1" u="none" spc="-80">
                <a:solidFill>
                  <a:srgbClr val="FFFFFF"/>
                </a:solidFill>
                <a:latin typeface="Calibri"/>
                <a:cs typeface="Calibri"/>
              </a:rPr>
              <a:t>t</a:t>
            </a:r>
            <a:r>
              <a:rPr sz="4000" b="1" u="none" spc="-45">
                <a:solidFill>
                  <a:srgbClr val="FFFFFF"/>
                </a:solidFill>
                <a:latin typeface="Calibri"/>
                <a:cs typeface="Calibri"/>
              </a:rPr>
              <a:t>o</a:t>
            </a:r>
            <a:r>
              <a:rPr sz="4000" b="1" u="none" spc="-95">
                <a:solidFill>
                  <a:srgbClr val="FFFFFF"/>
                </a:solidFill>
                <a:latin typeface="Calibri"/>
                <a:cs typeface="Calibri"/>
              </a:rPr>
              <a:t>r</a:t>
            </a:r>
            <a:r>
              <a:rPr sz="4000" b="1" u="none" spc="335">
                <a:solidFill>
                  <a:srgbClr val="FFFFFF"/>
                </a:solidFill>
                <a:latin typeface="Calibri"/>
                <a:cs typeface="Calibri"/>
              </a:rPr>
              <a:t>s</a:t>
            </a:r>
            <a:r>
              <a:rPr sz="4000" b="1" u="none" spc="-90">
                <a:solidFill>
                  <a:srgbClr val="FFFFFF"/>
                </a:solidFill>
                <a:latin typeface="Calibri"/>
                <a:cs typeface="Calibri"/>
              </a:rPr>
              <a:t> </a:t>
            </a:r>
            <a:r>
              <a:rPr sz="4000" b="1" u="none" spc="-25">
                <a:solidFill>
                  <a:srgbClr val="FFFFFF"/>
                </a:solidFill>
                <a:latin typeface="Calibri"/>
                <a:cs typeface="Calibri"/>
              </a:rPr>
              <a:t>f</a:t>
            </a:r>
            <a:r>
              <a:rPr sz="4000" b="1" u="none" spc="-70">
                <a:solidFill>
                  <a:srgbClr val="FFFFFF"/>
                </a:solidFill>
                <a:latin typeface="Calibri"/>
                <a:cs typeface="Calibri"/>
              </a:rPr>
              <a:t>r</a:t>
            </a:r>
            <a:r>
              <a:rPr sz="4000" b="1" u="none" spc="-45">
                <a:solidFill>
                  <a:srgbClr val="FFFFFF"/>
                </a:solidFill>
                <a:latin typeface="Calibri"/>
                <a:cs typeface="Calibri"/>
              </a:rPr>
              <a:t>o</a:t>
            </a:r>
            <a:r>
              <a:rPr sz="4000" b="1" u="none" spc="50">
                <a:solidFill>
                  <a:srgbClr val="FFFFFF"/>
                </a:solidFill>
                <a:latin typeface="Calibri"/>
                <a:cs typeface="Calibri"/>
              </a:rPr>
              <a:t>m  </a:t>
            </a:r>
            <a:r>
              <a:rPr sz="4000" b="1" u="none" spc="120">
                <a:solidFill>
                  <a:srgbClr val="FFFFFF"/>
                </a:solidFill>
                <a:latin typeface="Calibri"/>
                <a:cs typeface="Calibri"/>
              </a:rPr>
              <a:t>Septic</a:t>
            </a:r>
            <a:r>
              <a:rPr sz="4000" b="1" u="none" spc="-114">
                <a:solidFill>
                  <a:srgbClr val="FFFFFF"/>
                </a:solidFill>
                <a:latin typeface="Calibri"/>
                <a:cs typeface="Calibri"/>
              </a:rPr>
              <a:t> </a:t>
            </a:r>
            <a:r>
              <a:rPr sz="4000" b="1" u="none" spc="145">
                <a:solidFill>
                  <a:srgbClr val="FFFFFF"/>
                </a:solidFill>
                <a:latin typeface="Calibri"/>
                <a:cs typeface="Calibri"/>
              </a:rPr>
              <a:t>Systems</a:t>
            </a:r>
            <a:endParaRPr sz="4000">
              <a:latin typeface="Calibri"/>
              <a:cs typeface="Calibri"/>
            </a:endParaRPr>
          </a:p>
        </p:txBody>
      </p:sp>
      <p:graphicFrame>
        <p:nvGraphicFramePr>
          <p:cNvPr id="13" name="object 13"/>
          <p:cNvGraphicFramePr>
            <a:graphicFrameLocks noGrp="1"/>
          </p:cNvGraphicFramePr>
          <p:nvPr>
            <p:extLst>
              <p:ext uri="{D42A27DB-BD31-4B8C-83A1-F6EECF244321}">
                <p14:modId xmlns:p14="http://schemas.microsoft.com/office/powerpoint/2010/main" val="3474678769"/>
              </p:ext>
            </p:extLst>
          </p:nvPr>
        </p:nvGraphicFramePr>
        <p:xfrm>
          <a:off x="3929092" y="1356431"/>
          <a:ext cx="4623003" cy="2053139"/>
        </p:xfrm>
        <a:graphic>
          <a:graphicData uri="http://schemas.openxmlformats.org/drawingml/2006/table">
            <a:tbl>
              <a:tblPr firstRow="1" bandRow="1">
                <a:tableStyleId>{2D5ABB26-0587-4C30-8999-92F81FD0307C}</a:tableStyleId>
              </a:tblPr>
              <a:tblGrid>
                <a:gridCol w="1708651">
                  <a:extLst>
                    <a:ext uri="{9D8B030D-6E8A-4147-A177-3AD203B41FA5}">
                      <a16:colId xmlns:a16="http://schemas.microsoft.com/office/drawing/2014/main" val="20000"/>
                    </a:ext>
                  </a:extLst>
                </a:gridCol>
                <a:gridCol w="1372657">
                  <a:extLst>
                    <a:ext uri="{9D8B030D-6E8A-4147-A177-3AD203B41FA5}">
                      <a16:colId xmlns:a16="http://schemas.microsoft.com/office/drawing/2014/main" val="20001"/>
                    </a:ext>
                  </a:extLst>
                </a:gridCol>
                <a:gridCol w="906588">
                  <a:extLst>
                    <a:ext uri="{9D8B030D-6E8A-4147-A177-3AD203B41FA5}">
                      <a16:colId xmlns:a16="http://schemas.microsoft.com/office/drawing/2014/main" val="20002"/>
                    </a:ext>
                  </a:extLst>
                </a:gridCol>
                <a:gridCol w="635107">
                  <a:extLst>
                    <a:ext uri="{9D8B030D-6E8A-4147-A177-3AD203B41FA5}">
                      <a16:colId xmlns:a16="http://schemas.microsoft.com/office/drawing/2014/main" val="20003"/>
                    </a:ext>
                  </a:extLst>
                </a:gridCol>
              </a:tblGrid>
              <a:tr h="658944">
                <a:tc>
                  <a:txBody>
                    <a:bodyPr/>
                    <a:lstStyle/>
                    <a:p>
                      <a:pPr marR="514984">
                        <a:lnSpc>
                          <a:spcPct val="100000"/>
                        </a:lnSpc>
                        <a:spcBef>
                          <a:spcPts val="25"/>
                        </a:spcBef>
                      </a:pPr>
                      <a:endParaRPr sz="1200">
                        <a:latin typeface="Times New Roman"/>
                        <a:cs typeface="Times New Roman"/>
                      </a:endParaRPr>
                    </a:p>
                    <a:p>
                      <a:pPr marL="6350" marR="514984">
                        <a:lnSpc>
                          <a:spcPct val="100000"/>
                        </a:lnSpc>
                      </a:pPr>
                      <a:r>
                        <a:rPr sz="1200" b="1" spc="40">
                          <a:latin typeface="Calibri"/>
                          <a:cs typeface="Calibri"/>
                        </a:rPr>
                        <a:t>Parameter</a:t>
                      </a:r>
                      <a:endParaRPr sz="1200">
                        <a:latin typeface="Calibri"/>
                        <a:cs typeface="Calibri"/>
                      </a:endParaRPr>
                    </a:p>
                  </a:txBody>
                  <a:tcPr marL="0" marR="0" marT="3175" marB="0">
                    <a:lnT w="12700">
                      <a:solidFill>
                        <a:srgbClr val="0F9ED4"/>
                      </a:solidFill>
                      <a:prstDash val="solid"/>
                    </a:lnT>
                  </a:tcPr>
                </a:tc>
                <a:tc>
                  <a:txBody>
                    <a:bodyPr/>
                    <a:lstStyle/>
                    <a:p>
                      <a:pPr marL="126364" marR="457200">
                        <a:lnSpc>
                          <a:spcPct val="100000"/>
                        </a:lnSpc>
                        <a:spcBef>
                          <a:spcPts val="595"/>
                        </a:spcBef>
                      </a:pPr>
                      <a:r>
                        <a:rPr sz="1200" b="1" spc="40">
                          <a:latin typeface="Calibri"/>
                          <a:cs typeface="Calibri"/>
                        </a:rPr>
                        <a:t>Parameter </a:t>
                      </a:r>
                      <a:r>
                        <a:rPr sz="1200" b="1" spc="45">
                          <a:latin typeface="Calibri"/>
                          <a:cs typeface="Calibri"/>
                        </a:rPr>
                        <a:t> </a:t>
                      </a:r>
                      <a:r>
                        <a:rPr sz="1200" b="1" spc="-5">
                          <a:latin typeface="Calibri"/>
                          <a:cs typeface="Calibri"/>
                        </a:rPr>
                        <a:t>L</a:t>
                      </a:r>
                      <a:r>
                        <a:rPr sz="1200" b="1">
                          <a:latin typeface="Calibri"/>
                          <a:cs typeface="Calibri"/>
                        </a:rPr>
                        <a:t>imit</a:t>
                      </a:r>
                      <a:r>
                        <a:rPr sz="1200" b="1" spc="-30">
                          <a:latin typeface="Calibri"/>
                          <a:cs typeface="Calibri"/>
                        </a:rPr>
                        <a:t> </a:t>
                      </a:r>
                      <a:r>
                        <a:rPr sz="1200" b="1" spc="-5">
                          <a:latin typeface="Calibri"/>
                          <a:cs typeface="Calibri"/>
                        </a:rPr>
                        <a:t>(</a:t>
                      </a:r>
                      <a:r>
                        <a:rPr sz="1200" b="1">
                          <a:latin typeface="Calibri"/>
                          <a:cs typeface="Calibri"/>
                        </a:rPr>
                        <a:t>m</a:t>
                      </a:r>
                      <a:r>
                        <a:rPr sz="1200" b="1" spc="-5">
                          <a:latin typeface="Calibri"/>
                          <a:cs typeface="Calibri"/>
                        </a:rPr>
                        <a:t>g</a:t>
                      </a:r>
                      <a:r>
                        <a:rPr sz="1200" b="1">
                          <a:latin typeface="Calibri"/>
                          <a:cs typeface="Calibri"/>
                        </a:rPr>
                        <a:t>/l)</a:t>
                      </a:r>
                      <a:endParaRPr sz="1200">
                        <a:latin typeface="Calibri"/>
                        <a:cs typeface="Calibri"/>
                      </a:endParaRPr>
                    </a:p>
                  </a:txBody>
                  <a:tcPr marL="0" marR="0" marT="75565" marB="0">
                    <a:lnT w="12700">
                      <a:solidFill>
                        <a:srgbClr val="0F9ED4"/>
                      </a:solidFill>
                      <a:prstDash val="solid"/>
                    </a:lnT>
                  </a:tcPr>
                </a:tc>
                <a:tc>
                  <a:txBody>
                    <a:bodyPr/>
                    <a:lstStyle/>
                    <a:p>
                      <a:pPr marL="126364" marR="247015">
                        <a:lnSpc>
                          <a:spcPct val="100000"/>
                        </a:lnSpc>
                        <a:spcBef>
                          <a:spcPts val="595"/>
                        </a:spcBef>
                      </a:pPr>
                      <a:r>
                        <a:rPr sz="1200" b="1" spc="-15">
                          <a:latin typeface="Calibri"/>
                          <a:cs typeface="Calibri"/>
                        </a:rPr>
                        <a:t>A</a:t>
                      </a:r>
                      <a:r>
                        <a:rPr sz="1200" b="1" spc="-20">
                          <a:latin typeface="Calibri"/>
                          <a:cs typeface="Calibri"/>
                        </a:rPr>
                        <a:t>v</a:t>
                      </a:r>
                      <a:r>
                        <a:rPr sz="1200" b="1">
                          <a:latin typeface="Calibri"/>
                          <a:cs typeface="Calibri"/>
                        </a:rPr>
                        <a:t>e</a:t>
                      </a:r>
                      <a:r>
                        <a:rPr sz="1200" b="1" spc="-35">
                          <a:latin typeface="Calibri"/>
                          <a:cs typeface="Calibri"/>
                        </a:rPr>
                        <a:t>r</a:t>
                      </a:r>
                      <a:r>
                        <a:rPr sz="1200" b="1" spc="-5">
                          <a:latin typeface="Calibri"/>
                          <a:cs typeface="Calibri"/>
                        </a:rPr>
                        <a:t>a</a:t>
                      </a:r>
                      <a:r>
                        <a:rPr sz="1200" b="1" spc="-15">
                          <a:latin typeface="Calibri"/>
                          <a:cs typeface="Calibri"/>
                        </a:rPr>
                        <a:t>g</a:t>
                      </a:r>
                      <a:r>
                        <a:rPr sz="1200" b="1">
                          <a:latin typeface="Calibri"/>
                          <a:cs typeface="Calibri"/>
                        </a:rPr>
                        <a:t>e  </a:t>
                      </a:r>
                      <a:r>
                        <a:rPr sz="1200" b="1" spc="10">
                          <a:latin typeface="Calibri"/>
                          <a:cs typeface="Calibri"/>
                        </a:rPr>
                        <a:t>(mg/l)</a:t>
                      </a:r>
                      <a:endParaRPr sz="1200">
                        <a:latin typeface="Calibri"/>
                        <a:cs typeface="Calibri"/>
                      </a:endParaRPr>
                    </a:p>
                  </a:txBody>
                  <a:tcPr marL="0" marR="0" marT="75565" marB="0">
                    <a:lnT w="12700">
                      <a:solidFill>
                        <a:srgbClr val="0F9ED4"/>
                      </a:solidFill>
                      <a:prstDash val="solid"/>
                    </a:lnT>
                  </a:tcPr>
                </a:tc>
                <a:tc>
                  <a:txBody>
                    <a:bodyPr/>
                    <a:lstStyle/>
                    <a:p>
                      <a:pPr marL="62230" marR="165735">
                        <a:lnSpc>
                          <a:spcPct val="100000"/>
                        </a:lnSpc>
                        <a:spcBef>
                          <a:spcPts val="595"/>
                        </a:spcBef>
                      </a:pPr>
                      <a:r>
                        <a:rPr sz="1200" b="1" spc="10">
                          <a:latin typeface="Calibri"/>
                          <a:cs typeface="Calibri"/>
                        </a:rPr>
                        <a:t>Max </a:t>
                      </a:r>
                      <a:r>
                        <a:rPr sz="1200" b="1" spc="15">
                          <a:latin typeface="Calibri"/>
                          <a:cs typeface="Calibri"/>
                        </a:rPr>
                        <a:t> </a:t>
                      </a:r>
                      <a:r>
                        <a:rPr sz="1200" b="1" spc="-5">
                          <a:latin typeface="Calibri"/>
                          <a:cs typeface="Calibri"/>
                        </a:rPr>
                        <a:t>(</a:t>
                      </a:r>
                      <a:r>
                        <a:rPr sz="1200" b="1">
                          <a:latin typeface="Calibri"/>
                          <a:cs typeface="Calibri"/>
                        </a:rPr>
                        <a:t>m</a:t>
                      </a:r>
                      <a:r>
                        <a:rPr sz="1200" b="1" spc="-5">
                          <a:latin typeface="Calibri"/>
                          <a:cs typeface="Calibri"/>
                        </a:rPr>
                        <a:t>g</a:t>
                      </a:r>
                      <a:r>
                        <a:rPr sz="1200" b="1">
                          <a:latin typeface="Calibri"/>
                          <a:cs typeface="Calibri"/>
                        </a:rPr>
                        <a:t>/l)</a:t>
                      </a:r>
                      <a:endParaRPr sz="1200">
                        <a:latin typeface="Calibri"/>
                        <a:cs typeface="Calibri"/>
                      </a:endParaRPr>
                    </a:p>
                  </a:txBody>
                  <a:tcPr marL="0" marR="0" marT="75565" marB="0">
                    <a:lnT w="12700">
                      <a:solidFill>
                        <a:srgbClr val="0F9ED4"/>
                      </a:solidFill>
                      <a:prstDash val="solid"/>
                    </a:lnT>
                  </a:tcPr>
                </a:tc>
                <a:extLst>
                  <a:ext uri="{0D108BD9-81ED-4DB2-BD59-A6C34878D82A}">
                    <a16:rowId xmlns:a16="http://schemas.microsoft.com/office/drawing/2014/main" val="10000"/>
                  </a:ext>
                </a:extLst>
              </a:tr>
              <a:tr h="390633">
                <a:tc>
                  <a:txBody>
                    <a:bodyPr/>
                    <a:lstStyle/>
                    <a:p>
                      <a:pPr marL="6350" marR="514984">
                        <a:lnSpc>
                          <a:spcPts val="1380"/>
                        </a:lnSpc>
                      </a:pPr>
                      <a:r>
                        <a:rPr sz="1200" b="0" u="none" spc="10">
                          <a:latin typeface="Calibri"/>
                          <a:cs typeface="Calibri"/>
                        </a:rPr>
                        <a:t>Nitrogen</a:t>
                      </a:r>
                      <a:r>
                        <a:rPr sz="1200" b="0" u="none" spc="-10">
                          <a:latin typeface="Calibri"/>
                          <a:cs typeface="Calibri"/>
                        </a:rPr>
                        <a:t> </a:t>
                      </a:r>
                      <a:r>
                        <a:rPr sz="1200" b="0" u="none" spc="5">
                          <a:latin typeface="Calibri"/>
                          <a:cs typeface="Calibri"/>
                        </a:rPr>
                        <a:t>(TN)</a:t>
                      </a:r>
                      <a:endParaRPr sz="1200" b="0" u="none">
                        <a:latin typeface="Calibri"/>
                        <a:cs typeface="Calibri"/>
                      </a:endParaRPr>
                    </a:p>
                  </a:txBody>
                  <a:tcPr marL="0" marR="0" marT="0" marB="0"/>
                </a:tc>
                <a:tc>
                  <a:txBody>
                    <a:bodyPr/>
                    <a:lstStyle/>
                    <a:p>
                      <a:pPr marL="497205" marR="332105">
                        <a:lnSpc>
                          <a:spcPts val="1380"/>
                        </a:lnSpc>
                      </a:pPr>
                      <a:r>
                        <a:rPr sz="1200" b="0" u="none" spc="30">
                          <a:latin typeface="Calibri"/>
                          <a:cs typeface="Calibri"/>
                        </a:rPr>
                        <a:t>0.31</a:t>
                      </a:r>
                      <a:endParaRPr sz="1200" b="0" u="none">
                        <a:latin typeface="Calibri"/>
                        <a:cs typeface="Calibri"/>
                      </a:endParaRPr>
                    </a:p>
                  </a:txBody>
                  <a:tcPr marL="0" marR="0" marT="0" marB="0"/>
                </a:tc>
                <a:tc>
                  <a:txBody>
                    <a:bodyPr/>
                    <a:lstStyle/>
                    <a:p>
                      <a:pPr marL="353695" marR="186055">
                        <a:lnSpc>
                          <a:spcPts val="1380"/>
                        </a:lnSpc>
                      </a:pPr>
                      <a:r>
                        <a:rPr sz="1200" b="0" u="none" spc="30">
                          <a:latin typeface="Calibri"/>
                          <a:cs typeface="Calibri"/>
                        </a:rPr>
                        <a:t>0.9</a:t>
                      </a:r>
                      <a:endParaRPr sz="1200" b="0" u="none">
                        <a:latin typeface="Calibri"/>
                        <a:cs typeface="Calibri"/>
                      </a:endParaRPr>
                    </a:p>
                  </a:txBody>
                  <a:tcPr marL="0" marR="0" marT="0" marB="0"/>
                </a:tc>
                <a:tc>
                  <a:txBody>
                    <a:bodyPr/>
                    <a:lstStyle/>
                    <a:p>
                      <a:pPr marL="247015">
                        <a:lnSpc>
                          <a:spcPts val="1380"/>
                        </a:lnSpc>
                      </a:pPr>
                      <a:r>
                        <a:rPr sz="1200" b="0" u="none" spc="30">
                          <a:latin typeface="Calibri"/>
                          <a:cs typeface="Calibri"/>
                        </a:rPr>
                        <a:t>1.5</a:t>
                      </a:r>
                      <a:endParaRPr sz="1200" b="0" u="none">
                        <a:latin typeface="Calibri"/>
                        <a:cs typeface="Calibri"/>
                      </a:endParaRPr>
                    </a:p>
                  </a:txBody>
                  <a:tcPr marL="0" marR="0" marT="0" marB="0"/>
                </a:tc>
                <a:extLst>
                  <a:ext uri="{0D108BD9-81ED-4DB2-BD59-A6C34878D82A}">
                    <a16:rowId xmlns:a16="http://schemas.microsoft.com/office/drawing/2014/main" val="10001"/>
                  </a:ext>
                </a:extLst>
              </a:tr>
              <a:tr h="489592">
                <a:tc>
                  <a:txBody>
                    <a:bodyPr/>
                    <a:lstStyle/>
                    <a:p>
                      <a:pPr marL="6350" marR="514984">
                        <a:lnSpc>
                          <a:spcPct val="100000"/>
                        </a:lnSpc>
                        <a:spcBef>
                          <a:spcPts val="390"/>
                        </a:spcBef>
                      </a:pPr>
                      <a:r>
                        <a:rPr sz="1200" u="none" spc="45">
                          <a:latin typeface="Calibri"/>
                          <a:cs typeface="Calibri"/>
                        </a:rPr>
                        <a:t>Phosphorus</a:t>
                      </a:r>
                      <a:r>
                        <a:rPr sz="1200" u="none" spc="-25">
                          <a:latin typeface="Calibri"/>
                          <a:cs typeface="Calibri"/>
                        </a:rPr>
                        <a:t> </a:t>
                      </a:r>
                      <a:r>
                        <a:rPr sz="1200" u="none" spc="5">
                          <a:latin typeface="Calibri"/>
                          <a:cs typeface="Calibri"/>
                        </a:rPr>
                        <a:t>(TP)</a:t>
                      </a:r>
                      <a:endParaRPr sz="1200" u="none">
                        <a:latin typeface="Calibri"/>
                        <a:cs typeface="Calibri"/>
                      </a:endParaRPr>
                    </a:p>
                  </a:txBody>
                  <a:tcPr marL="0" marR="0" marT="49530" marB="0"/>
                </a:tc>
                <a:tc>
                  <a:txBody>
                    <a:bodyPr/>
                    <a:lstStyle/>
                    <a:p>
                      <a:pPr marL="457200" marR="332105">
                        <a:lnSpc>
                          <a:spcPct val="100000"/>
                        </a:lnSpc>
                        <a:spcBef>
                          <a:spcPts val="390"/>
                        </a:spcBef>
                      </a:pPr>
                      <a:r>
                        <a:rPr sz="1200" spc="30">
                          <a:latin typeface="Calibri"/>
                          <a:cs typeface="Calibri"/>
                        </a:rPr>
                        <a:t>0.007</a:t>
                      </a:r>
                      <a:endParaRPr sz="1200">
                        <a:latin typeface="Calibri"/>
                        <a:cs typeface="Calibri"/>
                      </a:endParaRPr>
                    </a:p>
                  </a:txBody>
                  <a:tcPr marL="0" marR="0" marT="49530" marB="0"/>
                </a:tc>
                <a:tc>
                  <a:txBody>
                    <a:bodyPr/>
                    <a:lstStyle/>
                    <a:p>
                      <a:pPr marL="312420" marR="186055">
                        <a:lnSpc>
                          <a:spcPct val="100000"/>
                        </a:lnSpc>
                        <a:spcBef>
                          <a:spcPts val="390"/>
                        </a:spcBef>
                      </a:pPr>
                      <a:r>
                        <a:rPr sz="1200" spc="30">
                          <a:latin typeface="Calibri"/>
                          <a:cs typeface="Calibri"/>
                        </a:rPr>
                        <a:t>0.04</a:t>
                      </a:r>
                      <a:endParaRPr sz="1200">
                        <a:latin typeface="Calibri"/>
                        <a:cs typeface="Calibri"/>
                      </a:endParaRPr>
                    </a:p>
                  </a:txBody>
                  <a:tcPr marL="0" marR="0" marT="49530" marB="0"/>
                </a:tc>
                <a:tc>
                  <a:txBody>
                    <a:bodyPr/>
                    <a:lstStyle/>
                    <a:p>
                      <a:pPr marL="205740">
                        <a:lnSpc>
                          <a:spcPct val="100000"/>
                        </a:lnSpc>
                        <a:spcBef>
                          <a:spcPts val="390"/>
                        </a:spcBef>
                      </a:pPr>
                      <a:r>
                        <a:rPr sz="1200" spc="30">
                          <a:latin typeface="Calibri"/>
                          <a:cs typeface="Calibri"/>
                        </a:rPr>
                        <a:t>0.07</a:t>
                      </a:r>
                      <a:endParaRPr sz="1200">
                        <a:latin typeface="Calibri"/>
                        <a:cs typeface="Calibri"/>
                      </a:endParaRPr>
                    </a:p>
                  </a:txBody>
                  <a:tcPr marL="0" marR="0" marT="49530" marB="0"/>
                </a:tc>
                <a:extLst>
                  <a:ext uri="{0D108BD9-81ED-4DB2-BD59-A6C34878D82A}">
                    <a16:rowId xmlns:a16="http://schemas.microsoft.com/office/drawing/2014/main" val="10002"/>
                  </a:ext>
                </a:extLst>
              </a:tr>
              <a:tr h="513970">
                <a:tc>
                  <a:txBody>
                    <a:bodyPr/>
                    <a:lstStyle/>
                    <a:p>
                      <a:pPr marL="6350">
                        <a:lnSpc>
                          <a:spcPts val="1380"/>
                        </a:lnSpc>
                        <a:tabLst>
                          <a:tab pos="1731010" algn="l"/>
                        </a:tabLst>
                      </a:pPr>
                      <a:r>
                        <a:rPr sz="1200" u="none" spc="50">
                          <a:uFill>
                            <a:solidFill>
                              <a:srgbClr val="0F9ED4"/>
                            </a:solidFill>
                          </a:uFill>
                          <a:latin typeface="Calibri"/>
                          <a:cs typeface="Calibri"/>
                        </a:rPr>
                        <a:t>Sucralose</a:t>
                      </a:r>
                      <a:endParaRPr sz="1200" u="none">
                        <a:latin typeface="Calibri"/>
                        <a:cs typeface="Calibri"/>
                      </a:endParaRPr>
                    </a:p>
                  </a:txBody>
                  <a:tcPr marL="0" marR="0" marT="0" marB="0"/>
                </a:tc>
                <a:tc>
                  <a:txBody>
                    <a:bodyPr/>
                    <a:lstStyle/>
                    <a:p>
                      <a:pPr marL="520065">
                        <a:lnSpc>
                          <a:spcPts val="1380"/>
                        </a:lnSpc>
                        <a:tabLst>
                          <a:tab pos="1377315" algn="l"/>
                        </a:tabLst>
                      </a:pPr>
                      <a:r>
                        <a:rPr sz="1200" u="none" spc="-15">
                          <a:uFill>
                            <a:solidFill>
                              <a:srgbClr val="0F9ED4"/>
                            </a:solidFill>
                          </a:uFill>
                          <a:latin typeface="Calibri"/>
                          <a:cs typeface="Calibri"/>
                        </a:rPr>
                        <a:t>N/A</a:t>
                      </a:r>
                      <a:endParaRPr sz="1200" u="none">
                        <a:latin typeface="Calibri"/>
                        <a:cs typeface="Calibri"/>
                      </a:endParaRPr>
                    </a:p>
                  </a:txBody>
                  <a:tcPr marL="0" marR="0" marT="0" marB="0"/>
                </a:tc>
                <a:tc>
                  <a:txBody>
                    <a:bodyPr/>
                    <a:lstStyle/>
                    <a:p>
                      <a:pPr marL="335280">
                        <a:lnSpc>
                          <a:spcPts val="1380"/>
                        </a:lnSpc>
                        <a:tabLst>
                          <a:tab pos="924560" algn="l"/>
                        </a:tabLst>
                      </a:pPr>
                      <a:r>
                        <a:rPr sz="1200" u="none" spc="25">
                          <a:uFill>
                            <a:solidFill>
                              <a:srgbClr val="0F9ED4"/>
                            </a:solidFill>
                          </a:uFill>
                          <a:latin typeface="Calibri"/>
                          <a:cs typeface="Calibri"/>
                        </a:rPr>
                        <a:t>453</a:t>
                      </a:r>
                      <a:endParaRPr sz="1200" u="none">
                        <a:latin typeface="Calibri"/>
                        <a:cs typeface="Calibri"/>
                      </a:endParaRPr>
                    </a:p>
                  </a:txBody>
                  <a:tcPr marL="0" marR="0" marT="0" marB="0"/>
                </a:tc>
                <a:tc>
                  <a:txBody>
                    <a:bodyPr/>
                    <a:lstStyle/>
                    <a:p>
                      <a:pPr marL="187325">
                        <a:lnSpc>
                          <a:spcPts val="1380"/>
                        </a:lnSpc>
                        <a:tabLst>
                          <a:tab pos="643255" algn="l"/>
                        </a:tabLst>
                      </a:pPr>
                      <a:r>
                        <a:rPr sz="1200" u="none" spc="25">
                          <a:uFill>
                            <a:solidFill>
                              <a:srgbClr val="0F9ED4"/>
                            </a:solidFill>
                          </a:uFill>
                          <a:latin typeface="Calibri"/>
                          <a:cs typeface="Calibri"/>
                        </a:rPr>
                        <a:t>1135</a:t>
                      </a:r>
                      <a:endParaRPr sz="1200" u="none">
                        <a:latin typeface="Calibri"/>
                        <a:cs typeface="Calibri"/>
                      </a:endParaRPr>
                    </a:p>
                  </a:txBody>
                  <a:tcPr marL="0" marR="0" marT="0" marB="0"/>
                </a:tc>
                <a:extLst>
                  <a:ext uri="{0D108BD9-81ED-4DB2-BD59-A6C34878D82A}">
                    <a16:rowId xmlns:a16="http://schemas.microsoft.com/office/drawing/2014/main" val="10003"/>
                  </a:ext>
                </a:extLst>
              </a:tr>
            </a:tbl>
          </a:graphicData>
        </a:graphic>
      </p:graphicFrame>
      <p:grpSp>
        <p:nvGrpSpPr>
          <p:cNvPr id="14" name="object 14"/>
          <p:cNvGrpSpPr/>
          <p:nvPr/>
        </p:nvGrpSpPr>
        <p:grpSpPr>
          <a:xfrm>
            <a:off x="8636761" y="1307947"/>
            <a:ext cx="3528060" cy="4704080"/>
            <a:chOff x="8636761" y="1307947"/>
            <a:chExt cx="3528060" cy="4704080"/>
          </a:xfrm>
        </p:grpSpPr>
        <p:pic>
          <p:nvPicPr>
            <p:cNvPr id="15" name="object 15"/>
            <p:cNvPicPr/>
            <p:nvPr/>
          </p:nvPicPr>
          <p:blipFill>
            <a:blip r:embed="rId8" cstate="print"/>
            <a:stretch>
              <a:fillRect/>
            </a:stretch>
          </p:blipFill>
          <p:spPr>
            <a:xfrm>
              <a:off x="8646293" y="1317472"/>
              <a:ext cx="3508533" cy="4682117"/>
            </a:xfrm>
            <a:prstGeom prst="rect">
              <a:avLst/>
            </a:prstGeom>
          </p:spPr>
        </p:pic>
        <p:sp>
          <p:nvSpPr>
            <p:cNvPr id="16" name="object 16"/>
            <p:cNvSpPr/>
            <p:nvPr/>
          </p:nvSpPr>
          <p:spPr>
            <a:xfrm>
              <a:off x="8641524" y="1312710"/>
              <a:ext cx="3518535" cy="4694555"/>
            </a:xfrm>
            <a:custGeom>
              <a:avLst/>
              <a:gdLst/>
              <a:ahLst/>
              <a:cxnLst/>
              <a:rect l="l" t="t" r="r" b="b"/>
              <a:pathLst>
                <a:path w="3518534" h="4694555">
                  <a:moveTo>
                    <a:pt x="0" y="0"/>
                  </a:moveTo>
                  <a:lnTo>
                    <a:pt x="3518065" y="0"/>
                  </a:lnTo>
                  <a:lnTo>
                    <a:pt x="3518065" y="4694453"/>
                  </a:lnTo>
                  <a:lnTo>
                    <a:pt x="0" y="4694453"/>
                  </a:lnTo>
                  <a:lnTo>
                    <a:pt x="0" y="0"/>
                  </a:lnTo>
                  <a:close/>
                </a:path>
              </a:pathLst>
            </a:custGeom>
            <a:ln w="9525">
              <a:solidFill>
                <a:srgbClr val="000000"/>
              </a:solidFill>
            </a:ln>
          </p:spPr>
          <p:txBody>
            <a:bodyPr wrap="square" lIns="0" tIns="0" rIns="0" bIns="0" rtlCol="0"/>
            <a:lstStyle/>
            <a:p>
              <a:endParaRPr/>
            </a:p>
          </p:txBody>
        </p:sp>
      </p:grpSp>
      <p:sp>
        <p:nvSpPr>
          <p:cNvPr id="17" name="object 17"/>
          <p:cNvSpPr txBox="1"/>
          <p:nvPr/>
        </p:nvSpPr>
        <p:spPr>
          <a:xfrm>
            <a:off x="121843" y="6136301"/>
            <a:ext cx="3719829" cy="506095"/>
          </a:xfrm>
          <a:prstGeom prst="rect">
            <a:avLst/>
          </a:prstGeom>
        </p:spPr>
        <p:txBody>
          <a:bodyPr vert="horz" wrap="square" lIns="0" tIns="12065" rIns="0" bIns="0" rtlCol="0">
            <a:spAutoFit/>
          </a:bodyPr>
          <a:lstStyle/>
          <a:p>
            <a:pPr marL="92710">
              <a:lnSpc>
                <a:spcPct val="100000"/>
              </a:lnSpc>
              <a:spcBef>
                <a:spcPts val="95"/>
              </a:spcBef>
            </a:pPr>
            <a:r>
              <a:rPr sz="1000" spc="10">
                <a:latin typeface="Calibri"/>
                <a:cs typeface="Calibri"/>
              </a:rPr>
              <a:t>Nitrogen</a:t>
            </a:r>
            <a:r>
              <a:rPr sz="1000" spc="-45">
                <a:latin typeface="Calibri"/>
                <a:cs typeface="Calibri"/>
              </a:rPr>
              <a:t> </a:t>
            </a:r>
            <a:r>
              <a:rPr sz="1000" spc="5">
                <a:latin typeface="Calibri"/>
                <a:cs typeface="Calibri"/>
              </a:rPr>
              <a:t>(TN)</a:t>
            </a:r>
            <a:endParaRPr sz="1000">
              <a:latin typeface="Calibri"/>
              <a:cs typeface="Calibri"/>
            </a:endParaRPr>
          </a:p>
          <a:p>
            <a:pPr>
              <a:lnSpc>
                <a:spcPct val="100000"/>
              </a:lnSpc>
              <a:spcBef>
                <a:spcPts val="45"/>
              </a:spcBef>
            </a:pPr>
            <a:endParaRPr sz="1100">
              <a:latin typeface="Calibri"/>
              <a:cs typeface="Calibri"/>
            </a:endParaRPr>
          </a:p>
          <a:p>
            <a:pPr marL="85725">
              <a:lnSpc>
                <a:spcPct val="100000"/>
              </a:lnSpc>
            </a:pPr>
            <a:r>
              <a:rPr sz="1000" spc="35">
                <a:latin typeface="Calibri"/>
                <a:cs typeface="Calibri"/>
              </a:rPr>
              <a:t>Phosphorus</a:t>
            </a:r>
            <a:r>
              <a:rPr sz="1000" spc="-25">
                <a:latin typeface="Calibri"/>
                <a:cs typeface="Calibri"/>
              </a:rPr>
              <a:t> </a:t>
            </a:r>
            <a:r>
              <a:rPr sz="1000">
                <a:latin typeface="Calibri"/>
                <a:cs typeface="Calibri"/>
              </a:rPr>
              <a:t>(TP)</a:t>
            </a:r>
          </a:p>
        </p:txBody>
      </p:sp>
      <p:sp>
        <p:nvSpPr>
          <p:cNvPr id="18" name="object 18"/>
          <p:cNvSpPr txBox="1"/>
          <p:nvPr/>
        </p:nvSpPr>
        <p:spPr>
          <a:xfrm>
            <a:off x="8641524" y="1312710"/>
            <a:ext cx="3518535" cy="4593590"/>
          </a:xfrm>
          <a:prstGeom prst="rect">
            <a:avLst/>
          </a:prstGeom>
          <a:ln w="9525">
            <a:solidFill>
              <a:srgbClr val="000000"/>
            </a:solidFill>
          </a:ln>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spcBef>
                <a:spcPts val="25"/>
              </a:spcBef>
            </a:pPr>
            <a:endParaRPr sz="1050">
              <a:latin typeface="Times New Roman"/>
              <a:cs typeface="Times New Roman"/>
            </a:endParaRPr>
          </a:p>
          <a:p>
            <a:pPr marL="1899285">
              <a:lnSpc>
                <a:spcPct val="100000"/>
              </a:lnSpc>
            </a:pPr>
            <a:r>
              <a:rPr sz="1000" b="1" spc="45">
                <a:solidFill>
                  <a:srgbClr val="145F82"/>
                </a:solidFill>
                <a:latin typeface="Calibri"/>
                <a:cs typeface="Calibri"/>
              </a:rPr>
              <a:t>Contaminant</a:t>
            </a:r>
            <a:r>
              <a:rPr sz="1000" b="1" spc="-50">
                <a:solidFill>
                  <a:srgbClr val="145F82"/>
                </a:solidFill>
                <a:latin typeface="Calibri"/>
                <a:cs typeface="Calibri"/>
              </a:rPr>
              <a:t> </a:t>
            </a:r>
            <a:r>
              <a:rPr sz="1000" b="1" spc="30">
                <a:solidFill>
                  <a:srgbClr val="145F82"/>
                </a:solidFill>
                <a:latin typeface="Calibri"/>
                <a:cs typeface="Calibri"/>
              </a:rPr>
              <a:t>Travel:</a:t>
            </a:r>
            <a:endParaRPr sz="1000">
              <a:latin typeface="Calibri"/>
              <a:cs typeface="Calibri"/>
            </a:endParaRPr>
          </a:p>
          <a:p>
            <a:pPr marL="2071370" indent="-172720">
              <a:lnSpc>
                <a:spcPct val="100000"/>
              </a:lnSpc>
              <a:buClr>
                <a:srgbClr val="145F82"/>
              </a:buClr>
              <a:buFont typeface="Courier New"/>
              <a:buChar char="o"/>
              <a:tabLst>
                <a:tab pos="2072005" algn="l"/>
              </a:tabLst>
            </a:pPr>
            <a:r>
              <a:rPr sz="1000" b="1" spc="40">
                <a:latin typeface="Calibri"/>
                <a:cs typeface="Calibri"/>
              </a:rPr>
              <a:t>Up</a:t>
            </a:r>
            <a:r>
              <a:rPr sz="1000" b="1" spc="-30">
                <a:latin typeface="Calibri"/>
                <a:cs typeface="Calibri"/>
              </a:rPr>
              <a:t> </a:t>
            </a:r>
            <a:r>
              <a:rPr sz="1000" b="1" spc="20">
                <a:latin typeface="Calibri"/>
                <a:cs typeface="Calibri"/>
              </a:rPr>
              <a:t>to</a:t>
            </a:r>
            <a:r>
              <a:rPr sz="1000" b="1" spc="-35">
                <a:latin typeface="Calibri"/>
                <a:cs typeface="Calibri"/>
              </a:rPr>
              <a:t> </a:t>
            </a:r>
            <a:r>
              <a:rPr sz="1000" b="1" spc="25">
                <a:latin typeface="Calibri"/>
                <a:cs typeface="Calibri"/>
              </a:rPr>
              <a:t>~1,900</a:t>
            </a:r>
            <a:r>
              <a:rPr sz="1000" b="1">
                <a:latin typeface="Calibri"/>
                <a:cs typeface="Calibri"/>
              </a:rPr>
              <a:t> </a:t>
            </a:r>
            <a:r>
              <a:rPr sz="1000" b="1" spc="10">
                <a:latin typeface="Calibri"/>
                <a:cs typeface="Calibri"/>
              </a:rPr>
              <a:t>ft</a:t>
            </a:r>
            <a:r>
              <a:rPr sz="1000" b="1" spc="-35">
                <a:latin typeface="Calibri"/>
                <a:cs typeface="Calibri"/>
              </a:rPr>
              <a:t> </a:t>
            </a:r>
            <a:r>
              <a:rPr sz="1000" b="1" spc="25">
                <a:latin typeface="Calibri"/>
                <a:cs typeface="Calibri"/>
              </a:rPr>
              <a:t>in</a:t>
            </a:r>
            <a:r>
              <a:rPr sz="1000" b="1" spc="-30">
                <a:latin typeface="Calibri"/>
                <a:cs typeface="Calibri"/>
              </a:rPr>
              <a:t> </a:t>
            </a:r>
            <a:r>
              <a:rPr sz="1000" b="1" spc="25">
                <a:latin typeface="Calibri"/>
                <a:cs typeface="Calibri"/>
              </a:rPr>
              <a:t>1</a:t>
            </a:r>
            <a:r>
              <a:rPr sz="1000" b="1" spc="-35">
                <a:latin typeface="Calibri"/>
                <a:cs typeface="Calibri"/>
              </a:rPr>
              <a:t> </a:t>
            </a:r>
            <a:r>
              <a:rPr sz="1000" b="1" spc="30">
                <a:latin typeface="Calibri"/>
                <a:cs typeface="Calibri"/>
              </a:rPr>
              <a:t>year</a:t>
            </a:r>
            <a:endParaRPr sz="1000">
              <a:latin typeface="Calibri"/>
              <a:cs typeface="Calibri"/>
            </a:endParaRPr>
          </a:p>
          <a:p>
            <a:pPr marL="2071370" indent="-172720">
              <a:lnSpc>
                <a:spcPct val="100000"/>
              </a:lnSpc>
              <a:buClr>
                <a:srgbClr val="145F82"/>
              </a:buClr>
              <a:buFont typeface="Courier New"/>
              <a:buChar char="o"/>
              <a:tabLst>
                <a:tab pos="2072005" algn="l"/>
              </a:tabLst>
            </a:pPr>
            <a:r>
              <a:rPr sz="1000" b="1" spc="20">
                <a:latin typeface="Calibri"/>
                <a:cs typeface="Calibri"/>
              </a:rPr>
              <a:t>1</a:t>
            </a:r>
            <a:r>
              <a:rPr sz="1000" b="1" spc="-45">
                <a:latin typeface="Calibri"/>
                <a:cs typeface="Calibri"/>
              </a:rPr>
              <a:t>–</a:t>
            </a:r>
            <a:r>
              <a:rPr sz="1000" b="1" spc="25">
                <a:latin typeface="Calibri"/>
                <a:cs typeface="Calibri"/>
              </a:rPr>
              <a:t>2</a:t>
            </a:r>
            <a:r>
              <a:rPr sz="1000" b="1" spc="-5">
                <a:latin typeface="Calibri"/>
                <a:cs typeface="Calibri"/>
              </a:rPr>
              <a:t> </a:t>
            </a:r>
            <a:r>
              <a:rPr sz="1000" b="1" spc="15">
                <a:latin typeface="Calibri"/>
                <a:cs typeface="Calibri"/>
              </a:rPr>
              <a:t>y</a:t>
            </a:r>
            <a:r>
              <a:rPr sz="1000" b="1" spc="10">
                <a:latin typeface="Calibri"/>
                <a:cs typeface="Calibri"/>
              </a:rPr>
              <a:t>r</a:t>
            </a:r>
            <a:r>
              <a:rPr sz="1000" b="1" spc="110">
                <a:latin typeface="Calibri"/>
                <a:cs typeface="Calibri"/>
              </a:rPr>
              <a:t>s</a:t>
            </a:r>
            <a:r>
              <a:rPr sz="1000" b="1" spc="20">
                <a:latin typeface="Calibri"/>
                <a:cs typeface="Calibri"/>
              </a:rPr>
              <a:t>:</a:t>
            </a:r>
            <a:r>
              <a:rPr sz="1000" b="1" spc="-35">
                <a:latin typeface="Calibri"/>
                <a:cs typeface="Calibri"/>
              </a:rPr>
              <a:t> </a:t>
            </a:r>
            <a:r>
              <a:rPr sz="1000" b="1" spc="65">
                <a:latin typeface="Calibri"/>
                <a:cs typeface="Calibri"/>
              </a:rPr>
              <a:t>loc</a:t>
            </a:r>
            <a:r>
              <a:rPr sz="1000" b="1" spc="75">
                <a:latin typeface="Calibri"/>
                <a:cs typeface="Calibri"/>
              </a:rPr>
              <a:t>a</a:t>
            </a:r>
            <a:r>
              <a:rPr sz="1000" b="1" spc="40">
                <a:latin typeface="Calibri"/>
                <a:cs typeface="Calibri"/>
              </a:rPr>
              <a:t>l</a:t>
            </a:r>
            <a:r>
              <a:rPr sz="1000" b="1" spc="30">
                <a:latin typeface="Calibri"/>
                <a:cs typeface="Calibri"/>
              </a:rPr>
              <a:t>i</a:t>
            </a:r>
            <a:r>
              <a:rPr sz="1000" b="1" spc="65">
                <a:latin typeface="Calibri"/>
                <a:cs typeface="Calibri"/>
              </a:rPr>
              <a:t>z</a:t>
            </a:r>
            <a:r>
              <a:rPr sz="1000" b="1" spc="45">
                <a:latin typeface="Calibri"/>
                <a:cs typeface="Calibri"/>
              </a:rPr>
              <a:t>ed</a:t>
            </a:r>
            <a:r>
              <a:rPr sz="1000" b="1" spc="-45">
                <a:latin typeface="Calibri"/>
                <a:cs typeface="Calibri"/>
              </a:rPr>
              <a:t> </a:t>
            </a:r>
            <a:r>
              <a:rPr sz="1000" b="1" spc="15">
                <a:latin typeface="Calibri"/>
                <a:cs typeface="Calibri"/>
              </a:rPr>
              <a:t>i</a:t>
            </a:r>
            <a:r>
              <a:rPr sz="1000" b="1" spc="70">
                <a:latin typeface="Calibri"/>
                <a:cs typeface="Calibri"/>
              </a:rPr>
              <a:t>m</a:t>
            </a:r>
            <a:r>
              <a:rPr sz="1000" b="1" spc="45">
                <a:latin typeface="Calibri"/>
                <a:cs typeface="Calibri"/>
              </a:rPr>
              <a:t>p</a:t>
            </a:r>
            <a:r>
              <a:rPr sz="1000" b="1" spc="55">
                <a:latin typeface="Calibri"/>
                <a:cs typeface="Calibri"/>
              </a:rPr>
              <a:t>a</a:t>
            </a:r>
            <a:r>
              <a:rPr sz="1000" b="1" spc="70">
                <a:latin typeface="Calibri"/>
                <a:cs typeface="Calibri"/>
              </a:rPr>
              <a:t>ct</a:t>
            </a:r>
            <a:endParaRPr sz="1000">
              <a:latin typeface="Calibri"/>
              <a:cs typeface="Calibri"/>
            </a:endParaRPr>
          </a:p>
          <a:p>
            <a:pPr marL="2071370" indent="-172720">
              <a:lnSpc>
                <a:spcPct val="100000"/>
              </a:lnSpc>
              <a:buClr>
                <a:srgbClr val="145F82"/>
              </a:buClr>
              <a:buFont typeface="Courier New"/>
              <a:buChar char="o"/>
              <a:tabLst>
                <a:tab pos="2072005" algn="l"/>
              </a:tabLst>
            </a:pPr>
            <a:r>
              <a:rPr sz="1000" b="1">
                <a:latin typeface="Calibri"/>
                <a:cs typeface="Calibri"/>
              </a:rPr>
              <a:t>3–5</a:t>
            </a:r>
            <a:r>
              <a:rPr sz="1000" b="1" spc="-25">
                <a:latin typeface="Calibri"/>
                <a:cs typeface="Calibri"/>
              </a:rPr>
              <a:t> </a:t>
            </a:r>
            <a:r>
              <a:rPr sz="1000" b="1" spc="40">
                <a:latin typeface="Calibri"/>
                <a:cs typeface="Calibri"/>
              </a:rPr>
              <a:t>yrs:</a:t>
            </a:r>
            <a:r>
              <a:rPr sz="1000" b="1" spc="-55">
                <a:latin typeface="Calibri"/>
                <a:cs typeface="Calibri"/>
              </a:rPr>
              <a:t> </a:t>
            </a:r>
            <a:r>
              <a:rPr sz="1000" b="1" spc="40">
                <a:latin typeface="Calibri"/>
                <a:cs typeface="Calibri"/>
              </a:rPr>
              <a:t>expanded</a:t>
            </a:r>
            <a:r>
              <a:rPr sz="1000" b="1" spc="-35">
                <a:latin typeface="Calibri"/>
                <a:cs typeface="Calibri"/>
              </a:rPr>
              <a:t> </a:t>
            </a:r>
            <a:r>
              <a:rPr sz="1000" b="1" spc="50">
                <a:latin typeface="Calibri"/>
                <a:cs typeface="Calibri"/>
              </a:rPr>
              <a:t>plume</a:t>
            </a:r>
            <a:endParaRPr sz="1000">
              <a:latin typeface="Calibri"/>
              <a:cs typeface="Calibri"/>
            </a:endParaRPr>
          </a:p>
        </p:txBody>
      </p:sp>
      <p:sp>
        <p:nvSpPr>
          <p:cNvPr id="19" name="object 19"/>
          <p:cNvSpPr txBox="1"/>
          <p:nvPr/>
        </p:nvSpPr>
        <p:spPr>
          <a:xfrm>
            <a:off x="4280872" y="3455995"/>
            <a:ext cx="3688715" cy="2475865"/>
          </a:xfrm>
          <a:prstGeom prst="rect">
            <a:avLst/>
          </a:prstGeom>
        </p:spPr>
        <p:txBody>
          <a:bodyPr vert="horz" wrap="square" lIns="0" tIns="13335" rIns="0" bIns="0" rtlCol="0">
            <a:spAutoFit/>
          </a:bodyPr>
          <a:lstStyle/>
          <a:p>
            <a:pPr marL="34290">
              <a:lnSpc>
                <a:spcPct val="100000"/>
              </a:lnSpc>
              <a:spcBef>
                <a:spcPts val="105"/>
              </a:spcBef>
            </a:pPr>
            <a:r>
              <a:rPr sz="2000" b="1" spc="40">
                <a:solidFill>
                  <a:srgbClr val="145F82"/>
                </a:solidFill>
                <a:latin typeface="Calibri"/>
                <a:cs typeface="Calibri"/>
              </a:rPr>
              <a:t>Water</a:t>
            </a:r>
            <a:r>
              <a:rPr sz="2000" b="1" spc="-65">
                <a:solidFill>
                  <a:srgbClr val="145F82"/>
                </a:solidFill>
                <a:latin typeface="Calibri"/>
                <a:cs typeface="Calibri"/>
              </a:rPr>
              <a:t> </a:t>
            </a:r>
            <a:r>
              <a:rPr sz="2000" b="1" spc="70">
                <a:solidFill>
                  <a:srgbClr val="145F82"/>
                </a:solidFill>
                <a:latin typeface="Calibri"/>
                <a:cs typeface="Calibri"/>
              </a:rPr>
              <a:t>Quality</a:t>
            </a:r>
            <a:r>
              <a:rPr sz="2000" b="1" spc="-60">
                <a:solidFill>
                  <a:srgbClr val="145F82"/>
                </a:solidFill>
                <a:latin typeface="Calibri"/>
                <a:cs typeface="Calibri"/>
              </a:rPr>
              <a:t> </a:t>
            </a:r>
            <a:r>
              <a:rPr sz="2000" b="1" spc="95">
                <a:solidFill>
                  <a:srgbClr val="145F82"/>
                </a:solidFill>
                <a:latin typeface="Calibri"/>
                <a:cs typeface="Calibri"/>
              </a:rPr>
              <a:t>Findings:</a:t>
            </a:r>
            <a:endParaRPr sz="2000">
              <a:latin typeface="Calibri"/>
              <a:cs typeface="Calibri"/>
            </a:endParaRPr>
          </a:p>
          <a:p>
            <a:pPr marL="299085" marR="5080" indent="-287020">
              <a:lnSpc>
                <a:spcPct val="100000"/>
              </a:lnSpc>
              <a:spcBef>
                <a:spcPts val="1764"/>
              </a:spcBef>
              <a:buClr>
                <a:srgbClr val="145F82"/>
              </a:buClr>
              <a:buFont typeface="Arial"/>
              <a:buChar char="•"/>
              <a:tabLst>
                <a:tab pos="299085" algn="l"/>
                <a:tab pos="299720" algn="l"/>
              </a:tabLst>
            </a:pPr>
            <a:r>
              <a:rPr sz="1800" spc="20">
                <a:latin typeface="Calibri"/>
                <a:cs typeface="Calibri"/>
              </a:rPr>
              <a:t>Nitrogen</a:t>
            </a:r>
            <a:r>
              <a:rPr sz="1800" spc="-65">
                <a:latin typeface="Calibri"/>
                <a:cs typeface="Calibri"/>
              </a:rPr>
              <a:t> </a:t>
            </a:r>
            <a:r>
              <a:rPr sz="1800" spc="10">
                <a:latin typeface="Calibri"/>
                <a:cs typeface="Calibri"/>
              </a:rPr>
              <a:t>(TN)</a:t>
            </a:r>
            <a:r>
              <a:rPr sz="1800" spc="-55">
                <a:latin typeface="Calibri"/>
                <a:cs typeface="Calibri"/>
              </a:rPr>
              <a:t> </a:t>
            </a:r>
            <a:r>
              <a:rPr sz="1800" spc="65">
                <a:latin typeface="Calibri"/>
                <a:cs typeface="Calibri"/>
              </a:rPr>
              <a:t>and</a:t>
            </a:r>
            <a:r>
              <a:rPr sz="1800" spc="-55">
                <a:latin typeface="Calibri"/>
                <a:cs typeface="Calibri"/>
              </a:rPr>
              <a:t> </a:t>
            </a:r>
            <a:r>
              <a:rPr sz="1800" spc="70">
                <a:latin typeface="Calibri"/>
                <a:cs typeface="Calibri"/>
              </a:rPr>
              <a:t>Phosphorus</a:t>
            </a:r>
            <a:r>
              <a:rPr sz="1800" spc="-65">
                <a:latin typeface="Calibri"/>
                <a:cs typeface="Calibri"/>
              </a:rPr>
              <a:t> </a:t>
            </a:r>
            <a:r>
              <a:rPr sz="1800" spc="15">
                <a:latin typeface="Calibri"/>
                <a:cs typeface="Calibri"/>
              </a:rPr>
              <a:t>(TP) </a:t>
            </a:r>
            <a:r>
              <a:rPr sz="1800" spc="-390">
                <a:latin typeface="Calibri"/>
                <a:cs typeface="Calibri"/>
              </a:rPr>
              <a:t> </a:t>
            </a:r>
            <a:r>
              <a:rPr sz="1800" spc="60">
                <a:latin typeface="Calibri"/>
                <a:cs typeface="Calibri"/>
              </a:rPr>
              <a:t>exceed</a:t>
            </a:r>
            <a:r>
              <a:rPr sz="1800" spc="-45">
                <a:latin typeface="Calibri"/>
                <a:cs typeface="Calibri"/>
              </a:rPr>
              <a:t> </a:t>
            </a:r>
            <a:r>
              <a:rPr sz="1800" spc="20">
                <a:latin typeface="Calibri"/>
                <a:cs typeface="Calibri"/>
              </a:rPr>
              <a:t>regulatory</a:t>
            </a:r>
            <a:r>
              <a:rPr sz="1800" spc="-50">
                <a:latin typeface="Calibri"/>
                <a:cs typeface="Calibri"/>
              </a:rPr>
              <a:t> </a:t>
            </a:r>
            <a:r>
              <a:rPr sz="1800" spc="50">
                <a:latin typeface="Calibri"/>
                <a:cs typeface="Calibri"/>
              </a:rPr>
              <a:t>limits</a:t>
            </a:r>
            <a:endParaRPr sz="1800">
              <a:latin typeface="Calibri"/>
              <a:cs typeface="Calibri"/>
            </a:endParaRPr>
          </a:p>
          <a:p>
            <a:pPr marL="299085" marR="22860" indent="-287020">
              <a:lnSpc>
                <a:spcPct val="100000"/>
              </a:lnSpc>
              <a:buClr>
                <a:srgbClr val="145F82"/>
              </a:buClr>
              <a:buFont typeface="Arial"/>
              <a:buChar char="•"/>
              <a:tabLst>
                <a:tab pos="299085" algn="l"/>
                <a:tab pos="299720" algn="l"/>
              </a:tabLst>
            </a:pPr>
            <a:r>
              <a:rPr sz="1800" b="1" spc="114">
                <a:latin typeface="Calibri"/>
                <a:cs typeface="Calibri"/>
              </a:rPr>
              <a:t>Sucralose</a:t>
            </a:r>
            <a:r>
              <a:rPr sz="1800" b="1" spc="-50">
                <a:latin typeface="Calibri"/>
                <a:cs typeface="Calibri"/>
              </a:rPr>
              <a:t> </a:t>
            </a:r>
            <a:r>
              <a:rPr sz="1800" b="1" spc="120">
                <a:latin typeface="Calibri"/>
                <a:cs typeface="Calibri"/>
              </a:rPr>
              <a:t>is</a:t>
            </a:r>
            <a:r>
              <a:rPr sz="1800" b="1" spc="-45">
                <a:latin typeface="Calibri"/>
                <a:cs typeface="Calibri"/>
              </a:rPr>
              <a:t> </a:t>
            </a:r>
            <a:r>
              <a:rPr sz="1800" b="1" spc="100">
                <a:latin typeface="Calibri"/>
                <a:cs typeface="Calibri"/>
              </a:rPr>
              <a:t>a</a:t>
            </a:r>
            <a:r>
              <a:rPr sz="1800" b="1" spc="-50">
                <a:latin typeface="Calibri"/>
                <a:cs typeface="Calibri"/>
              </a:rPr>
              <a:t> </a:t>
            </a:r>
            <a:r>
              <a:rPr sz="1800" b="1" spc="55">
                <a:latin typeface="Calibri"/>
                <a:cs typeface="Calibri"/>
              </a:rPr>
              <a:t>wastewater</a:t>
            </a:r>
            <a:r>
              <a:rPr sz="1800" b="1" spc="-50">
                <a:latin typeface="Calibri"/>
                <a:cs typeface="Calibri"/>
              </a:rPr>
              <a:t> </a:t>
            </a:r>
            <a:r>
              <a:rPr sz="1800" b="1" spc="70">
                <a:latin typeface="Calibri"/>
                <a:cs typeface="Calibri"/>
              </a:rPr>
              <a:t>tracer </a:t>
            </a:r>
            <a:r>
              <a:rPr sz="1800" b="1" spc="-390">
                <a:latin typeface="Calibri"/>
                <a:cs typeface="Calibri"/>
              </a:rPr>
              <a:t> </a:t>
            </a:r>
            <a:r>
              <a:rPr sz="1800" b="1" spc="45">
                <a:latin typeface="Calibri"/>
                <a:cs typeface="Calibri"/>
              </a:rPr>
              <a:t>that </a:t>
            </a:r>
            <a:r>
              <a:rPr sz="1800" b="1" spc="90">
                <a:latin typeface="Calibri"/>
                <a:cs typeface="Calibri"/>
              </a:rPr>
              <a:t>indicates human </a:t>
            </a:r>
            <a:r>
              <a:rPr sz="1800" b="1" spc="60">
                <a:latin typeface="Calibri"/>
                <a:cs typeface="Calibri"/>
              </a:rPr>
              <a:t>effluent </a:t>
            </a:r>
            <a:r>
              <a:rPr sz="1800" b="1" spc="65">
                <a:latin typeface="Calibri"/>
                <a:cs typeface="Calibri"/>
              </a:rPr>
              <a:t> </a:t>
            </a:r>
            <a:r>
              <a:rPr sz="1800" b="1" spc="95">
                <a:latin typeface="Calibri"/>
                <a:cs typeface="Calibri"/>
              </a:rPr>
              <a:t>presence.</a:t>
            </a:r>
            <a:endParaRPr sz="1800">
              <a:latin typeface="Calibri"/>
              <a:cs typeface="Calibri"/>
            </a:endParaRPr>
          </a:p>
          <a:p>
            <a:pPr marL="299085" indent="-287020">
              <a:lnSpc>
                <a:spcPct val="100000"/>
              </a:lnSpc>
              <a:buClr>
                <a:srgbClr val="145F82"/>
              </a:buClr>
              <a:buFont typeface="Arial"/>
              <a:buChar char="•"/>
              <a:tabLst>
                <a:tab pos="299085" algn="l"/>
                <a:tab pos="299720" algn="l"/>
              </a:tabLst>
            </a:pPr>
            <a:r>
              <a:rPr sz="1800" spc="190">
                <a:latin typeface="Calibri"/>
                <a:cs typeface="Calibri"/>
              </a:rPr>
              <a:t>S</a:t>
            </a:r>
            <a:r>
              <a:rPr sz="1800" spc="55">
                <a:latin typeface="Calibri"/>
                <a:cs typeface="Calibri"/>
              </a:rPr>
              <a:t>u</a:t>
            </a:r>
            <a:r>
              <a:rPr sz="1800" spc="180">
                <a:latin typeface="Calibri"/>
                <a:cs typeface="Calibri"/>
              </a:rPr>
              <a:t>c</a:t>
            </a:r>
            <a:r>
              <a:rPr sz="1800" spc="-80">
                <a:latin typeface="Calibri"/>
                <a:cs typeface="Calibri"/>
              </a:rPr>
              <a:t>r</a:t>
            </a:r>
            <a:r>
              <a:rPr sz="1800" spc="90">
                <a:latin typeface="Calibri"/>
                <a:cs typeface="Calibri"/>
              </a:rPr>
              <a:t>a</a:t>
            </a:r>
            <a:r>
              <a:rPr sz="1800" spc="25">
                <a:latin typeface="Calibri"/>
                <a:cs typeface="Calibri"/>
              </a:rPr>
              <a:t>l</a:t>
            </a:r>
            <a:r>
              <a:rPr sz="1800" spc="65">
                <a:latin typeface="Calibri"/>
                <a:cs typeface="Calibri"/>
              </a:rPr>
              <a:t>o</a:t>
            </a:r>
            <a:r>
              <a:rPr sz="1800" spc="170">
                <a:latin typeface="Calibri"/>
                <a:cs typeface="Calibri"/>
              </a:rPr>
              <a:t>s</a:t>
            </a:r>
            <a:r>
              <a:rPr sz="1800" spc="50">
                <a:latin typeface="Calibri"/>
                <a:cs typeface="Calibri"/>
              </a:rPr>
              <a:t>e</a:t>
            </a:r>
            <a:r>
              <a:rPr sz="1800" spc="-75">
                <a:latin typeface="Calibri"/>
                <a:cs typeface="Calibri"/>
              </a:rPr>
              <a:t> </a:t>
            </a:r>
            <a:r>
              <a:rPr sz="1800" spc="55">
                <a:latin typeface="Calibri"/>
                <a:cs typeface="Calibri"/>
              </a:rPr>
              <a:t>d</a:t>
            </a:r>
            <a:r>
              <a:rPr sz="1800" spc="15">
                <a:latin typeface="Calibri"/>
                <a:cs typeface="Calibri"/>
              </a:rPr>
              <a:t>e</a:t>
            </a:r>
            <a:r>
              <a:rPr sz="1800" spc="-10">
                <a:latin typeface="Calibri"/>
                <a:cs typeface="Calibri"/>
              </a:rPr>
              <a:t>t</a:t>
            </a:r>
            <a:r>
              <a:rPr sz="1800" spc="114">
                <a:latin typeface="Calibri"/>
                <a:cs typeface="Calibri"/>
              </a:rPr>
              <a:t>ec</a:t>
            </a:r>
            <a:r>
              <a:rPr sz="1800" spc="-45">
                <a:latin typeface="Calibri"/>
                <a:cs typeface="Calibri"/>
              </a:rPr>
              <a:t>t</a:t>
            </a:r>
            <a:r>
              <a:rPr sz="1800" spc="55">
                <a:latin typeface="Calibri"/>
                <a:cs typeface="Calibri"/>
              </a:rPr>
              <a:t>ed</a:t>
            </a:r>
            <a:r>
              <a:rPr sz="1800" spc="-5">
                <a:latin typeface="Calibri"/>
                <a:cs typeface="Calibri"/>
              </a:rPr>
              <a:t> </a:t>
            </a:r>
            <a:r>
              <a:rPr sz="1800" spc="-550">
                <a:latin typeface="Calibri"/>
                <a:cs typeface="Calibri"/>
              </a:rPr>
              <a:t>→</a:t>
            </a:r>
            <a:r>
              <a:rPr sz="1800" spc="-50">
                <a:latin typeface="Calibri"/>
                <a:cs typeface="Calibri"/>
              </a:rPr>
              <a:t> </a:t>
            </a:r>
            <a:r>
              <a:rPr sz="1800" spc="15">
                <a:latin typeface="Calibri"/>
                <a:cs typeface="Calibri"/>
              </a:rPr>
              <a:t>i</a:t>
            </a:r>
            <a:r>
              <a:rPr sz="1800" spc="45">
                <a:latin typeface="Calibri"/>
                <a:cs typeface="Calibri"/>
              </a:rPr>
              <a:t>n</a:t>
            </a:r>
            <a:r>
              <a:rPr sz="1800" spc="55">
                <a:latin typeface="Calibri"/>
                <a:cs typeface="Calibri"/>
              </a:rPr>
              <a:t>d</a:t>
            </a:r>
            <a:r>
              <a:rPr sz="1800" spc="15">
                <a:latin typeface="Calibri"/>
                <a:cs typeface="Calibri"/>
              </a:rPr>
              <a:t>i</a:t>
            </a:r>
            <a:r>
              <a:rPr sz="1800" spc="170">
                <a:latin typeface="Calibri"/>
                <a:cs typeface="Calibri"/>
              </a:rPr>
              <a:t>c</a:t>
            </a:r>
            <a:r>
              <a:rPr sz="1800" spc="80">
                <a:latin typeface="Calibri"/>
                <a:cs typeface="Calibri"/>
              </a:rPr>
              <a:t>a</a:t>
            </a:r>
            <a:r>
              <a:rPr sz="1800" spc="-45">
                <a:latin typeface="Calibri"/>
                <a:cs typeface="Calibri"/>
              </a:rPr>
              <a:t>t</a:t>
            </a:r>
            <a:r>
              <a:rPr sz="1800" spc="110">
                <a:latin typeface="Calibri"/>
                <a:cs typeface="Calibri"/>
              </a:rPr>
              <a:t>es</a:t>
            </a:r>
            <a:endParaRPr sz="1800">
              <a:latin typeface="Calibri"/>
              <a:cs typeface="Calibri"/>
            </a:endParaRPr>
          </a:p>
          <a:p>
            <a:pPr marL="299085">
              <a:lnSpc>
                <a:spcPct val="100000"/>
              </a:lnSpc>
            </a:pPr>
            <a:r>
              <a:rPr sz="1800" b="1" spc="55">
                <a:solidFill>
                  <a:srgbClr val="E97031"/>
                </a:solidFill>
                <a:latin typeface="Calibri"/>
                <a:cs typeface="Calibri"/>
              </a:rPr>
              <a:t>wastewater</a:t>
            </a:r>
            <a:r>
              <a:rPr sz="1800" b="1" spc="-45">
                <a:solidFill>
                  <a:srgbClr val="E97031"/>
                </a:solidFill>
                <a:latin typeface="Calibri"/>
                <a:cs typeface="Calibri"/>
              </a:rPr>
              <a:t> </a:t>
            </a:r>
            <a:r>
              <a:rPr sz="1800" b="1" spc="85">
                <a:solidFill>
                  <a:srgbClr val="E97031"/>
                </a:solidFill>
                <a:latin typeface="Calibri"/>
                <a:cs typeface="Calibri"/>
              </a:rPr>
              <a:t>influence</a:t>
            </a:r>
            <a:endParaRPr sz="1800">
              <a:latin typeface="Calibri"/>
              <a:cs typeface="Calibri"/>
            </a:endParaRPr>
          </a:p>
        </p:txBody>
      </p:sp>
      <p:grpSp>
        <p:nvGrpSpPr>
          <p:cNvPr id="20" name="object 20"/>
          <p:cNvGrpSpPr/>
          <p:nvPr/>
        </p:nvGrpSpPr>
        <p:grpSpPr>
          <a:xfrm>
            <a:off x="8636761" y="1512468"/>
            <a:ext cx="3555365" cy="5299710"/>
            <a:chOff x="8636761" y="1512468"/>
            <a:chExt cx="3555365" cy="5299710"/>
          </a:xfrm>
        </p:grpSpPr>
        <p:pic>
          <p:nvPicPr>
            <p:cNvPr id="21" name="object 21"/>
            <p:cNvPicPr/>
            <p:nvPr/>
          </p:nvPicPr>
          <p:blipFill>
            <a:blip r:embed="rId9" cstate="print"/>
            <a:stretch>
              <a:fillRect/>
            </a:stretch>
          </p:blipFill>
          <p:spPr>
            <a:xfrm>
              <a:off x="11660029" y="1512468"/>
              <a:ext cx="531970" cy="648654"/>
            </a:xfrm>
            <a:prstGeom prst="rect">
              <a:avLst/>
            </a:prstGeom>
          </p:spPr>
        </p:pic>
        <p:pic>
          <p:nvPicPr>
            <p:cNvPr id="22" name="object 22"/>
            <p:cNvPicPr/>
            <p:nvPr/>
          </p:nvPicPr>
          <p:blipFill>
            <a:blip r:embed="rId10" cstate="print"/>
            <a:stretch>
              <a:fillRect/>
            </a:stretch>
          </p:blipFill>
          <p:spPr>
            <a:xfrm>
              <a:off x="8646293" y="5911049"/>
              <a:ext cx="3508533" cy="891044"/>
            </a:xfrm>
            <a:prstGeom prst="rect">
              <a:avLst/>
            </a:prstGeom>
          </p:spPr>
        </p:pic>
        <p:sp>
          <p:nvSpPr>
            <p:cNvPr id="23" name="object 23"/>
            <p:cNvSpPr/>
            <p:nvPr/>
          </p:nvSpPr>
          <p:spPr>
            <a:xfrm>
              <a:off x="8641524" y="5906287"/>
              <a:ext cx="3518535" cy="901065"/>
            </a:xfrm>
            <a:custGeom>
              <a:avLst/>
              <a:gdLst/>
              <a:ahLst/>
              <a:cxnLst/>
              <a:rect l="l" t="t" r="r" b="b"/>
              <a:pathLst>
                <a:path w="3518534" h="901065">
                  <a:moveTo>
                    <a:pt x="0" y="0"/>
                  </a:moveTo>
                  <a:lnTo>
                    <a:pt x="3518065" y="0"/>
                  </a:lnTo>
                  <a:lnTo>
                    <a:pt x="3518065" y="900582"/>
                  </a:lnTo>
                  <a:lnTo>
                    <a:pt x="0" y="900582"/>
                  </a:lnTo>
                  <a:lnTo>
                    <a:pt x="0" y="0"/>
                  </a:lnTo>
                  <a:close/>
                </a:path>
              </a:pathLst>
            </a:custGeom>
            <a:ln w="9525">
              <a:solidFill>
                <a:srgbClr val="000000"/>
              </a:solidFill>
            </a:ln>
          </p:spPr>
          <p:txBody>
            <a:bodyPr wrap="square" lIns="0" tIns="0" rIns="0" bIns="0" rtlCol="0"/>
            <a:lstStyle/>
            <a:p>
              <a:endParaRPr/>
            </a:p>
          </p:txBody>
        </p:sp>
      </p:grpSp>
      <p:grpSp>
        <p:nvGrpSpPr>
          <p:cNvPr id="24" name="object 24"/>
          <p:cNvGrpSpPr/>
          <p:nvPr/>
        </p:nvGrpSpPr>
        <p:grpSpPr>
          <a:xfrm>
            <a:off x="126542" y="1356431"/>
            <a:ext cx="3803015" cy="5458460"/>
            <a:chOff x="126542" y="1356431"/>
            <a:chExt cx="3803015" cy="5458460"/>
          </a:xfrm>
        </p:grpSpPr>
        <p:pic>
          <p:nvPicPr>
            <p:cNvPr id="25" name="object 25"/>
            <p:cNvPicPr/>
            <p:nvPr/>
          </p:nvPicPr>
          <p:blipFill>
            <a:blip r:embed="rId11" cstate="print"/>
            <a:stretch>
              <a:fillRect/>
            </a:stretch>
          </p:blipFill>
          <p:spPr>
            <a:xfrm>
              <a:off x="3280428" y="1356431"/>
              <a:ext cx="648665" cy="648665"/>
            </a:xfrm>
            <a:prstGeom prst="rect">
              <a:avLst/>
            </a:prstGeom>
          </p:spPr>
        </p:pic>
        <p:sp>
          <p:nvSpPr>
            <p:cNvPr id="26" name="object 26"/>
            <p:cNvSpPr/>
            <p:nvPr/>
          </p:nvSpPr>
          <p:spPr>
            <a:xfrm>
              <a:off x="129717" y="6112433"/>
              <a:ext cx="3710304" cy="699135"/>
            </a:xfrm>
            <a:custGeom>
              <a:avLst/>
              <a:gdLst/>
              <a:ahLst/>
              <a:cxnLst/>
              <a:rect l="l" t="t" r="r" b="b"/>
              <a:pathLst>
                <a:path w="3710304" h="699134">
                  <a:moveTo>
                    <a:pt x="0" y="0"/>
                  </a:moveTo>
                  <a:lnTo>
                    <a:pt x="3709936" y="0"/>
                  </a:lnTo>
                  <a:lnTo>
                    <a:pt x="3709936" y="699109"/>
                  </a:lnTo>
                  <a:lnTo>
                    <a:pt x="0" y="699109"/>
                  </a:lnTo>
                  <a:lnTo>
                    <a:pt x="0" y="0"/>
                  </a:lnTo>
                  <a:close/>
                </a:path>
              </a:pathLst>
            </a:custGeom>
            <a:ln w="6349">
              <a:solidFill>
                <a:srgbClr val="000000"/>
              </a:solidFill>
            </a:ln>
          </p:spPr>
          <p:txBody>
            <a:bodyPr wrap="square" lIns="0" tIns="0" rIns="0" bIns="0" rtlCol="0"/>
            <a:lstStyle/>
            <a:p>
              <a:endParaRPr/>
            </a:p>
          </p:txBody>
        </p:sp>
        <p:pic>
          <p:nvPicPr>
            <p:cNvPr id="27" name="object 27"/>
            <p:cNvPicPr/>
            <p:nvPr/>
          </p:nvPicPr>
          <p:blipFill>
            <a:blip r:embed="rId12" cstate="print"/>
            <a:stretch>
              <a:fillRect/>
            </a:stretch>
          </p:blipFill>
          <p:spPr>
            <a:xfrm>
              <a:off x="1291666" y="6150406"/>
              <a:ext cx="1279715" cy="586905"/>
            </a:xfrm>
            <a:prstGeom prst="rect">
              <a:avLst/>
            </a:prstGeom>
          </p:spPr>
        </p:pic>
        <p:pic>
          <p:nvPicPr>
            <p:cNvPr id="28" name="object 28"/>
            <p:cNvPicPr/>
            <p:nvPr/>
          </p:nvPicPr>
          <p:blipFill>
            <a:blip r:embed="rId13" cstate="print"/>
            <a:stretch>
              <a:fillRect/>
            </a:stretch>
          </p:blipFill>
          <p:spPr>
            <a:xfrm>
              <a:off x="2622130" y="6167437"/>
              <a:ext cx="1215720" cy="586892"/>
            </a:xfrm>
            <a:prstGeom prst="rect">
              <a:avLst/>
            </a:prstGeom>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25107" y="235299"/>
            <a:ext cx="4102100" cy="696595"/>
          </a:xfrm>
          <a:prstGeom prst="rect">
            <a:avLst/>
          </a:prstGeom>
        </p:spPr>
        <p:txBody>
          <a:bodyPr vert="horz" wrap="square" lIns="0" tIns="12700" rIns="0" bIns="0" rtlCol="0">
            <a:spAutoFit/>
          </a:bodyPr>
          <a:lstStyle/>
          <a:p>
            <a:pPr marL="12700">
              <a:lnSpc>
                <a:spcPct val="100000"/>
              </a:lnSpc>
              <a:spcBef>
                <a:spcPts val="100"/>
              </a:spcBef>
            </a:pPr>
            <a:r>
              <a:rPr sz="4400" b="1" u="none" spc="10">
                <a:solidFill>
                  <a:srgbClr val="FFFFFF"/>
                </a:solidFill>
                <a:latin typeface="Calibri"/>
                <a:cs typeface="Calibri"/>
              </a:rPr>
              <a:t>Program</a:t>
            </a:r>
            <a:r>
              <a:rPr sz="4400" b="1" u="none" spc="-220">
                <a:solidFill>
                  <a:srgbClr val="FFFFFF"/>
                </a:solidFill>
                <a:latin typeface="Calibri"/>
                <a:cs typeface="Calibri"/>
              </a:rPr>
              <a:t> </a:t>
            </a:r>
            <a:r>
              <a:rPr sz="4400" b="1" u="none" spc="70">
                <a:solidFill>
                  <a:srgbClr val="FFFFFF"/>
                </a:solidFill>
                <a:latin typeface="Calibri"/>
                <a:cs typeface="Calibri"/>
              </a:rPr>
              <a:t>Purpose</a:t>
            </a:r>
            <a:endParaRPr sz="4400">
              <a:latin typeface="Calibri"/>
              <a:cs typeface="Calibri"/>
            </a:endParaRPr>
          </a:p>
        </p:txBody>
      </p:sp>
      <p:sp>
        <p:nvSpPr>
          <p:cNvPr id="3" name="object 3"/>
          <p:cNvSpPr txBox="1"/>
          <p:nvPr/>
        </p:nvSpPr>
        <p:spPr>
          <a:xfrm>
            <a:off x="424729" y="2474740"/>
            <a:ext cx="3378200" cy="2266315"/>
          </a:xfrm>
          <a:prstGeom prst="rect">
            <a:avLst/>
          </a:prstGeom>
        </p:spPr>
        <p:txBody>
          <a:bodyPr vert="horz" wrap="square" lIns="0" tIns="131445" rIns="0" bIns="0" rtlCol="0">
            <a:spAutoFit/>
          </a:bodyPr>
          <a:lstStyle/>
          <a:p>
            <a:pPr marL="12700">
              <a:lnSpc>
                <a:spcPct val="100000"/>
              </a:lnSpc>
              <a:spcBef>
                <a:spcPts val="1035"/>
              </a:spcBef>
            </a:pPr>
            <a:r>
              <a:rPr sz="2400" b="1" spc="25">
                <a:solidFill>
                  <a:srgbClr val="E97031"/>
                </a:solidFill>
                <a:latin typeface="Calibri"/>
                <a:cs typeface="Calibri"/>
              </a:rPr>
              <a:t>Protect</a:t>
            </a:r>
            <a:r>
              <a:rPr sz="2400" b="1" spc="-95">
                <a:solidFill>
                  <a:srgbClr val="E97031"/>
                </a:solidFill>
                <a:latin typeface="Calibri"/>
                <a:cs typeface="Calibri"/>
              </a:rPr>
              <a:t> </a:t>
            </a:r>
            <a:r>
              <a:rPr sz="2400" b="1" spc="-25">
                <a:solidFill>
                  <a:srgbClr val="E97031"/>
                </a:solidFill>
                <a:latin typeface="Calibri"/>
                <a:cs typeface="Calibri"/>
              </a:rPr>
              <a:t>Water</a:t>
            </a:r>
            <a:r>
              <a:rPr sz="2400" b="1" spc="-75">
                <a:solidFill>
                  <a:srgbClr val="E97031"/>
                </a:solidFill>
                <a:latin typeface="Calibri"/>
                <a:cs typeface="Calibri"/>
              </a:rPr>
              <a:t> </a:t>
            </a:r>
            <a:r>
              <a:rPr sz="2400" b="1" spc="10">
                <a:solidFill>
                  <a:srgbClr val="E97031"/>
                </a:solidFill>
                <a:latin typeface="Calibri"/>
                <a:cs typeface="Calibri"/>
              </a:rPr>
              <a:t>Quality</a:t>
            </a:r>
            <a:endParaRPr sz="2400">
              <a:latin typeface="Calibri"/>
              <a:cs typeface="Calibri"/>
            </a:endParaRPr>
          </a:p>
          <a:p>
            <a:pPr marL="240665" marR="902335" indent="-228600">
              <a:lnSpc>
                <a:spcPts val="2160"/>
              </a:lnSpc>
              <a:spcBef>
                <a:spcPts val="1055"/>
              </a:spcBef>
              <a:buClr>
                <a:srgbClr val="E97031"/>
              </a:buClr>
              <a:buFont typeface="Arial"/>
              <a:buChar char="•"/>
              <a:tabLst>
                <a:tab pos="240665" algn="l"/>
                <a:tab pos="241300" algn="l"/>
              </a:tabLst>
            </a:pPr>
            <a:r>
              <a:rPr sz="2000" spc="95">
                <a:latin typeface="Calibri"/>
                <a:cs typeface="Calibri"/>
              </a:rPr>
              <a:t>Reduce</a:t>
            </a:r>
            <a:r>
              <a:rPr sz="2000" spc="-100">
                <a:latin typeface="Calibri"/>
                <a:cs typeface="Calibri"/>
              </a:rPr>
              <a:t> </a:t>
            </a:r>
            <a:r>
              <a:rPr sz="2000" spc="20">
                <a:latin typeface="Calibri"/>
                <a:cs typeface="Calibri"/>
              </a:rPr>
              <a:t>nutrient</a:t>
            </a:r>
            <a:r>
              <a:rPr sz="2000" spc="-85">
                <a:latin typeface="Calibri"/>
                <a:cs typeface="Calibri"/>
              </a:rPr>
              <a:t> </a:t>
            </a:r>
            <a:r>
              <a:rPr sz="2000" spc="70">
                <a:latin typeface="Calibri"/>
                <a:cs typeface="Calibri"/>
              </a:rPr>
              <a:t>and </a:t>
            </a:r>
            <a:r>
              <a:rPr sz="2000" spc="-440">
                <a:latin typeface="Calibri"/>
                <a:cs typeface="Calibri"/>
              </a:rPr>
              <a:t> </a:t>
            </a:r>
            <a:r>
              <a:rPr sz="2000" spc="45">
                <a:latin typeface="Calibri"/>
                <a:cs typeface="Calibri"/>
              </a:rPr>
              <a:t>pathogen</a:t>
            </a:r>
            <a:r>
              <a:rPr sz="2000" spc="-80">
                <a:latin typeface="Calibri"/>
                <a:cs typeface="Calibri"/>
              </a:rPr>
              <a:t> </a:t>
            </a:r>
            <a:r>
              <a:rPr sz="2000" spc="50">
                <a:latin typeface="Calibri"/>
                <a:cs typeface="Calibri"/>
              </a:rPr>
              <a:t>loading</a:t>
            </a:r>
            <a:endParaRPr sz="2000">
              <a:latin typeface="Calibri"/>
              <a:cs typeface="Calibri"/>
            </a:endParaRPr>
          </a:p>
          <a:p>
            <a:pPr marL="240665" marR="216535" indent="-228600">
              <a:lnSpc>
                <a:spcPts val="2160"/>
              </a:lnSpc>
              <a:spcBef>
                <a:spcPts val="1005"/>
              </a:spcBef>
              <a:buClr>
                <a:srgbClr val="E97031"/>
              </a:buClr>
              <a:buFont typeface="Arial"/>
              <a:buChar char="•"/>
              <a:tabLst>
                <a:tab pos="240665" algn="l"/>
                <a:tab pos="241300" algn="l"/>
              </a:tabLst>
            </a:pPr>
            <a:r>
              <a:rPr sz="2000" b="1" spc="80">
                <a:latin typeface="Calibri"/>
                <a:cs typeface="Calibri"/>
              </a:rPr>
              <a:t>Protect</a:t>
            </a:r>
            <a:r>
              <a:rPr sz="2000" b="1" spc="-70">
                <a:latin typeface="Calibri"/>
                <a:cs typeface="Calibri"/>
              </a:rPr>
              <a:t> </a:t>
            </a:r>
            <a:r>
              <a:rPr sz="2000" b="1" spc="120">
                <a:latin typeface="Calibri"/>
                <a:cs typeface="Calibri"/>
              </a:rPr>
              <a:t>Biscayne</a:t>
            </a:r>
            <a:r>
              <a:rPr sz="2000" b="1" spc="-50">
                <a:latin typeface="Calibri"/>
                <a:cs typeface="Calibri"/>
              </a:rPr>
              <a:t> </a:t>
            </a:r>
            <a:r>
              <a:rPr sz="2000" b="1" spc="85">
                <a:latin typeface="Calibri"/>
                <a:cs typeface="Calibri"/>
              </a:rPr>
              <a:t>Bay</a:t>
            </a:r>
            <a:r>
              <a:rPr sz="2000" b="1" spc="-65">
                <a:latin typeface="Calibri"/>
                <a:cs typeface="Calibri"/>
              </a:rPr>
              <a:t> </a:t>
            </a:r>
            <a:r>
              <a:rPr sz="2000" b="1" spc="100">
                <a:latin typeface="Calibri"/>
                <a:cs typeface="Calibri"/>
              </a:rPr>
              <a:t>and </a:t>
            </a:r>
            <a:r>
              <a:rPr sz="2000" b="1" spc="-434">
                <a:latin typeface="Calibri"/>
                <a:cs typeface="Calibri"/>
              </a:rPr>
              <a:t> </a:t>
            </a:r>
            <a:r>
              <a:rPr sz="2000" b="1" spc="125">
                <a:latin typeface="Calibri"/>
                <a:cs typeface="Calibri"/>
              </a:rPr>
              <a:t>local</a:t>
            </a:r>
            <a:r>
              <a:rPr sz="2000" b="1" spc="-70">
                <a:latin typeface="Calibri"/>
                <a:cs typeface="Calibri"/>
              </a:rPr>
              <a:t> </a:t>
            </a:r>
            <a:r>
              <a:rPr sz="2000" b="1" spc="70">
                <a:latin typeface="Calibri"/>
                <a:cs typeface="Calibri"/>
              </a:rPr>
              <a:t>waterways</a:t>
            </a:r>
            <a:endParaRPr sz="2000">
              <a:latin typeface="Calibri"/>
              <a:cs typeface="Calibri"/>
            </a:endParaRPr>
          </a:p>
          <a:p>
            <a:pPr marL="240665" indent="-228600">
              <a:lnSpc>
                <a:spcPct val="100000"/>
              </a:lnSpc>
              <a:spcBef>
                <a:spcPts val="725"/>
              </a:spcBef>
              <a:buClr>
                <a:srgbClr val="E97031"/>
              </a:buClr>
              <a:buFont typeface="Arial"/>
              <a:buChar char="•"/>
              <a:tabLst>
                <a:tab pos="240665" algn="l"/>
                <a:tab pos="241300" algn="l"/>
              </a:tabLst>
            </a:pPr>
            <a:r>
              <a:rPr sz="2000" spc="25">
                <a:latin typeface="Calibri"/>
                <a:cs typeface="Calibri"/>
              </a:rPr>
              <a:t>Improve</a:t>
            </a:r>
            <a:r>
              <a:rPr sz="2000" spc="-75">
                <a:latin typeface="Calibri"/>
                <a:cs typeface="Calibri"/>
              </a:rPr>
              <a:t> </a:t>
            </a:r>
            <a:r>
              <a:rPr sz="2000" spc="25">
                <a:latin typeface="Calibri"/>
                <a:cs typeface="Calibri"/>
              </a:rPr>
              <a:t>groundwater</a:t>
            </a:r>
            <a:r>
              <a:rPr sz="2000" spc="-75">
                <a:latin typeface="Calibri"/>
                <a:cs typeface="Calibri"/>
              </a:rPr>
              <a:t> </a:t>
            </a:r>
            <a:r>
              <a:rPr sz="2000" spc="40">
                <a:latin typeface="Calibri"/>
                <a:cs typeface="Calibri"/>
              </a:rPr>
              <a:t>quality</a:t>
            </a:r>
            <a:endParaRPr sz="2000">
              <a:latin typeface="Calibri"/>
              <a:cs typeface="Calibri"/>
            </a:endParaRPr>
          </a:p>
        </p:txBody>
      </p:sp>
      <p:sp>
        <p:nvSpPr>
          <p:cNvPr id="4" name="object 4"/>
          <p:cNvSpPr txBox="1"/>
          <p:nvPr/>
        </p:nvSpPr>
        <p:spPr>
          <a:xfrm>
            <a:off x="4280183" y="2474740"/>
            <a:ext cx="3401060" cy="2540635"/>
          </a:xfrm>
          <a:prstGeom prst="rect">
            <a:avLst/>
          </a:prstGeom>
        </p:spPr>
        <p:txBody>
          <a:bodyPr vert="horz" wrap="square" lIns="0" tIns="131445" rIns="0" bIns="0" rtlCol="0">
            <a:spAutoFit/>
          </a:bodyPr>
          <a:lstStyle/>
          <a:p>
            <a:pPr marL="12700">
              <a:lnSpc>
                <a:spcPct val="100000"/>
              </a:lnSpc>
              <a:spcBef>
                <a:spcPts val="1035"/>
              </a:spcBef>
            </a:pPr>
            <a:r>
              <a:rPr sz="2400" b="1" spc="-15">
                <a:solidFill>
                  <a:srgbClr val="E97031"/>
                </a:solidFill>
                <a:latin typeface="Calibri"/>
                <a:cs typeface="Calibri"/>
              </a:rPr>
              <a:t>Modernize</a:t>
            </a:r>
            <a:r>
              <a:rPr sz="2400" b="1" spc="-105">
                <a:solidFill>
                  <a:srgbClr val="E97031"/>
                </a:solidFill>
                <a:latin typeface="Calibri"/>
                <a:cs typeface="Calibri"/>
              </a:rPr>
              <a:t> </a:t>
            </a:r>
            <a:r>
              <a:rPr sz="2400" b="1" spc="10">
                <a:solidFill>
                  <a:srgbClr val="E97031"/>
                </a:solidFill>
                <a:latin typeface="Calibri"/>
                <a:cs typeface="Calibri"/>
              </a:rPr>
              <a:t>Infrastructure</a:t>
            </a:r>
            <a:endParaRPr sz="2400">
              <a:latin typeface="Calibri"/>
              <a:cs typeface="Calibri"/>
            </a:endParaRPr>
          </a:p>
          <a:p>
            <a:pPr marL="241300" marR="488950" indent="-228600">
              <a:lnSpc>
                <a:spcPts val="2160"/>
              </a:lnSpc>
              <a:spcBef>
                <a:spcPts val="1055"/>
              </a:spcBef>
              <a:buClr>
                <a:srgbClr val="E97031"/>
              </a:buClr>
              <a:buFont typeface="Arial"/>
              <a:buChar char="•"/>
              <a:tabLst>
                <a:tab pos="240665" algn="l"/>
                <a:tab pos="241300" algn="l"/>
              </a:tabLst>
            </a:pPr>
            <a:r>
              <a:rPr sz="2000" b="1" spc="10">
                <a:latin typeface="Calibri"/>
                <a:cs typeface="Calibri"/>
              </a:rPr>
              <a:t>A</a:t>
            </a:r>
            <a:r>
              <a:rPr sz="2000" b="1" spc="15">
                <a:latin typeface="Calibri"/>
                <a:cs typeface="Calibri"/>
              </a:rPr>
              <a:t>dd</a:t>
            </a:r>
            <a:r>
              <a:rPr sz="2000" b="1" spc="-40">
                <a:latin typeface="Calibri"/>
                <a:cs typeface="Calibri"/>
              </a:rPr>
              <a:t>r</a:t>
            </a:r>
            <a:r>
              <a:rPr sz="2000" b="1" spc="95">
                <a:latin typeface="Calibri"/>
                <a:cs typeface="Calibri"/>
              </a:rPr>
              <a:t>es</a:t>
            </a:r>
            <a:r>
              <a:rPr sz="2000" b="1" spc="170">
                <a:latin typeface="Calibri"/>
                <a:cs typeface="Calibri"/>
              </a:rPr>
              <a:t>s</a:t>
            </a:r>
            <a:r>
              <a:rPr sz="2000" b="1" spc="-105">
                <a:latin typeface="Calibri"/>
                <a:cs typeface="Calibri"/>
              </a:rPr>
              <a:t> </a:t>
            </a:r>
            <a:r>
              <a:rPr sz="2000" b="1" spc="25">
                <a:latin typeface="Calibri"/>
                <a:cs typeface="Calibri"/>
              </a:rPr>
              <a:t>a</a:t>
            </a:r>
            <a:r>
              <a:rPr sz="2000" b="1" spc="-5">
                <a:latin typeface="Calibri"/>
                <a:cs typeface="Calibri"/>
              </a:rPr>
              <a:t>g</a:t>
            </a:r>
            <a:r>
              <a:rPr sz="2000" b="1" spc="-15">
                <a:latin typeface="Calibri"/>
                <a:cs typeface="Calibri"/>
              </a:rPr>
              <a:t>i</a:t>
            </a:r>
            <a:r>
              <a:rPr sz="2000" b="1" spc="-10">
                <a:latin typeface="Calibri"/>
                <a:cs typeface="Calibri"/>
              </a:rPr>
              <a:t>n</a:t>
            </a:r>
            <a:r>
              <a:rPr sz="2000" b="1" spc="-5">
                <a:latin typeface="Calibri"/>
                <a:cs typeface="Calibri"/>
              </a:rPr>
              <a:t>g</a:t>
            </a:r>
            <a:r>
              <a:rPr sz="2000" b="1" spc="-70">
                <a:latin typeface="Calibri"/>
                <a:cs typeface="Calibri"/>
              </a:rPr>
              <a:t> </a:t>
            </a:r>
            <a:r>
              <a:rPr sz="2000" b="1" spc="25">
                <a:latin typeface="Calibri"/>
                <a:cs typeface="Calibri"/>
              </a:rPr>
              <a:t>a</a:t>
            </a:r>
            <a:r>
              <a:rPr sz="2000" b="1" spc="-5">
                <a:latin typeface="Calibri"/>
                <a:cs typeface="Calibri"/>
              </a:rPr>
              <a:t>n</a:t>
            </a:r>
            <a:r>
              <a:rPr sz="2000" b="1">
                <a:latin typeface="Calibri"/>
                <a:cs typeface="Calibri"/>
              </a:rPr>
              <a:t>d</a:t>
            </a:r>
            <a:r>
              <a:rPr sz="2000" b="1" spc="-90">
                <a:latin typeface="Calibri"/>
                <a:cs typeface="Calibri"/>
              </a:rPr>
              <a:t> </a:t>
            </a:r>
            <a:r>
              <a:rPr sz="2000" b="1" spc="-25">
                <a:latin typeface="Calibri"/>
                <a:cs typeface="Calibri"/>
              </a:rPr>
              <a:t>f</a:t>
            </a:r>
            <a:r>
              <a:rPr sz="2000" b="1" spc="25">
                <a:latin typeface="Calibri"/>
                <a:cs typeface="Calibri"/>
              </a:rPr>
              <a:t>a</a:t>
            </a:r>
            <a:r>
              <a:rPr sz="2000" b="1" spc="-15">
                <a:latin typeface="Calibri"/>
                <a:cs typeface="Calibri"/>
              </a:rPr>
              <a:t>i</a:t>
            </a:r>
            <a:r>
              <a:rPr sz="2000" b="1" spc="65">
                <a:latin typeface="Calibri"/>
                <a:cs typeface="Calibri"/>
              </a:rPr>
              <a:t>l</a:t>
            </a:r>
            <a:r>
              <a:rPr sz="2000" b="1" spc="-15">
                <a:latin typeface="Calibri"/>
                <a:cs typeface="Calibri"/>
              </a:rPr>
              <a:t>i</a:t>
            </a:r>
            <a:r>
              <a:rPr sz="2000" b="1" spc="-10">
                <a:latin typeface="Calibri"/>
                <a:cs typeface="Calibri"/>
              </a:rPr>
              <a:t>ng  </a:t>
            </a:r>
            <a:r>
              <a:rPr sz="2000" b="1" spc="55">
                <a:latin typeface="Calibri"/>
                <a:cs typeface="Calibri"/>
              </a:rPr>
              <a:t>septic</a:t>
            </a:r>
            <a:r>
              <a:rPr sz="2000" b="1" spc="-95">
                <a:latin typeface="Calibri"/>
                <a:cs typeface="Calibri"/>
              </a:rPr>
              <a:t> </a:t>
            </a:r>
            <a:r>
              <a:rPr sz="2000" b="1" spc="65">
                <a:latin typeface="Calibri"/>
                <a:cs typeface="Calibri"/>
              </a:rPr>
              <a:t>systems</a:t>
            </a:r>
            <a:endParaRPr sz="2000">
              <a:latin typeface="Calibri"/>
              <a:cs typeface="Calibri"/>
            </a:endParaRPr>
          </a:p>
          <a:p>
            <a:pPr marL="241300" marR="5080" indent="-228600">
              <a:lnSpc>
                <a:spcPts val="2160"/>
              </a:lnSpc>
              <a:spcBef>
                <a:spcPts val="1005"/>
              </a:spcBef>
              <a:buClr>
                <a:srgbClr val="E97031"/>
              </a:buClr>
              <a:buFont typeface="Arial"/>
              <a:buChar char="•"/>
              <a:tabLst>
                <a:tab pos="240665" algn="l"/>
                <a:tab pos="241300" algn="l"/>
              </a:tabLst>
            </a:pPr>
            <a:r>
              <a:rPr sz="2000" spc="-40">
                <a:latin typeface="Calibri"/>
                <a:cs typeface="Calibri"/>
              </a:rPr>
              <a:t>I</a:t>
            </a:r>
            <a:r>
              <a:rPr sz="2000" spc="-35">
                <a:latin typeface="Calibri"/>
                <a:cs typeface="Calibri"/>
              </a:rPr>
              <a:t>mp</a:t>
            </a:r>
            <a:r>
              <a:rPr sz="2000" spc="-45">
                <a:latin typeface="Calibri"/>
                <a:cs typeface="Calibri"/>
              </a:rPr>
              <a:t>r</a:t>
            </a:r>
            <a:r>
              <a:rPr sz="2000" spc="-50">
                <a:latin typeface="Calibri"/>
                <a:cs typeface="Calibri"/>
              </a:rPr>
              <a:t>o</a:t>
            </a:r>
            <a:r>
              <a:rPr sz="2000" spc="-70">
                <a:latin typeface="Calibri"/>
                <a:cs typeface="Calibri"/>
              </a:rPr>
              <a:t>v</a:t>
            </a:r>
            <a:r>
              <a:rPr sz="2000" spc="-5">
                <a:latin typeface="Calibri"/>
                <a:cs typeface="Calibri"/>
              </a:rPr>
              <a:t>e</a:t>
            </a:r>
            <a:r>
              <a:rPr sz="2000" spc="-75">
                <a:latin typeface="Calibri"/>
                <a:cs typeface="Calibri"/>
              </a:rPr>
              <a:t> </a:t>
            </a:r>
            <a:r>
              <a:rPr sz="2000" spc="25">
                <a:latin typeface="Calibri"/>
                <a:cs typeface="Calibri"/>
              </a:rPr>
              <a:t>l</a:t>
            </a:r>
            <a:r>
              <a:rPr sz="2000" spc="-35">
                <a:latin typeface="Calibri"/>
                <a:cs typeface="Calibri"/>
              </a:rPr>
              <a:t>o</a:t>
            </a:r>
            <a:r>
              <a:rPr sz="2000" spc="-45">
                <a:latin typeface="Calibri"/>
                <a:cs typeface="Calibri"/>
              </a:rPr>
              <a:t>n</a:t>
            </a:r>
            <a:r>
              <a:rPr sz="2000" spc="-70">
                <a:latin typeface="Calibri"/>
                <a:cs typeface="Calibri"/>
              </a:rPr>
              <a:t>g</a:t>
            </a:r>
            <a:r>
              <a:rPr sz="2000" spc="80">
                <a:latin typeface="Calibri"/>
                <a:cs typeface="Calibri"/>
              </a:rPr>
              <a:t>-</a:t>
            </a:r>
            <a:r>
              <a:rPr sz="2000" spc="-75">
                <a:latin typeface="Calibri"/>
                <a:cs typeface="Calibri"/>
              </a:rPr>
              <a:t>t</a:t>
            </a:r>
            <a:r>
              <a:rPr sz="2000">
                <a:latin typeface="Calibri"/>
                <a:cs typeface="Calibri"/>
              </a:rPr>
              <a:t>e</a:t>
            </a:r>
            <a:r>
              <a:rPr sz="2000" spc="-80">
                <a:latin typeface="Calibri"/>
                <a:cs typeface="Calibri"/>
              </a:rPr>
              <a:t>r</a:t>
            </a:r>
            <a:r>
              <a:rPr sz="2000" spc="5">
                <a:latin typeface="Calibri"/>
                <a:cs typeface="Calibri"/>
              </a:rPr>
              <a:t>m</a:t>
            </a:r>
            <a:r>
              <a:rPr sz="2000" spc="-75">
                <a:latin typeface="Calibri"/>
                <a:cs typeface="Calibri"/>
              </a:rPr>
              <a:t> </a:t>
            </a:r>
            <a:r>
              <a:rPr sz="2000" spc="-10">
                <a:latin typeface="Calibri"/>
                <a:cs typeface="Calibri"/>
              </a:rPr>
              <a:t>w</a:t>
            </a:r>
            <a:r>
              <a:rPr sz="2000" spc="20">
                <a:latin typeface="Calibri"/>
                <a:cs typeface="Calibri"/>
              </a:rPr>
              <a:t>a</a:t>
            </a:r>
            <a:r>
              <a:rPr sz="2000" spc="125">
                <a:latin typeface="Calibri"/>
                <a:cs typeface="Calibri"/>
              </a:rPr>
              <a:t>s</a:t>
            </a:r>
            <a:r>
              <a:rPr sz="2000" spc="-75">
                <a:latin typeface="Calibri"/>
                <a:cs typeface="Calibri"/>
              </a:rPr>
              <a:t>t</a:t>
            </a:r>
            <a:r>
              <a:rPr sz="2000">
                <a:latin typeface="Calibri"/>
                <a:cs typeface="Calibri"/>
              </a:rPr>
              <a:t>e</a:t>
            </a:r>
            <a:r>
              <a:rPr sz="2000" spc="-10">
                <a:latin typeface="Calibri"/>
                <a:cs typeface="Calibri"/>
              </a:rPr>
              <a:t>w</a:t>
            </a:r>
            <a:r>
              <a:rPr sz="2000" spc="-30">
                <a:latin typeface="Calibri"/>
                <a:cs typeface="Calibri"/>
              </a:rPr>
              <a:t>at</a:t>
            </a:r>
            <a:r>
              <a:rPr sz="2000">
                <a:latin typeface="Calibri"/>
                <a:cs typeface="Calibri"/>
              </a:rPr>
              <a:t>e</a:t>
            </a:r>
            <a:r>
              <a:rPr sz="2000" spc="-60">
                <a:latin typeface="Calibri"/>
                <a:cs typeface="Calibri"/>
              </a:rPr>
              <a:t>r  </a:t>
            </a:r>
            <a:r>
              <a:rPr sz="2000" spc="-25">
                <a:latin typeface="Calibri"/>
                <a:cs typeface="Calibri"/>
              </a:rPr>
              <a:t>reliability</a:t>
            </a:r>
            <a:endParaRPr sz="2000">
              <a:latin typeface="Calibri"/>
              <a:cs typeface="Calibri"/>
            </a:endParaRPr>
          </a:p>
          <a:p>
            <a:pPr marL="241300" marR="552450" indent="-228600">
              <a:lnSpc>
                <a:spcPts val="2160"/>
              </a:lnSpc>
              <a:spcBef>
                <a:spcPts val="1000"/>
              </a:spcBef>
              <a:buClr>
                <a:srgbClr val="E97031"/>
              </a:buClr>
              <a:buFont typeface="Arial"/>
              <a:buChar char="•"/>
              <a:tabLst>
                <a:tab pos="240665" algn="l"/>
                <a:tab pos="241300" algn="l"/>
              </a:tabLst>
            </a:pPr>
            <a:r>
              <a:rPr sz="2000" spc="20">
                <a:latin typeface="Calibri"/>
                <a:cs typeface="Calibri"/>
              </a:rPr>
              <a:t>Plan a </a:t>
            </a:r>
            <a:r>
              <a:rPr sz="2000" spc="-30">
                <a:latin typeface="Calibri"/>
                <a:cs typeface="Calibri"/>
              </a:rPr>
              <a:t>transition </a:t>
            </a:r>
            <a:r>
              <a:rPr sz="2000" spc="-40">
                <a:latin typeface="Calibri"/>
                <a:cs typeface="Calibri"/>
              </a:rPr>
              <a:t>toward </a:t>
            </a:r>
            <a:r>
              <a:rPr sz="2000" spc="-35">
                <a:latin typeface="Calibri"/>
                <a:cs typeface="Calibri"/>
              </a:rPr>
              <a:t> </a:t>
            </a:r>
            <a:r>
              <a:rPr sz="2000" spc="-10">
                <a:latin typeface="Calibri"/>
                <a:cs typeface="Calibri"/>
              </a:rPr>
              <a:t>centralized</a:t>
            </a:r>
            <a:r>
              <a:rPr sz="2000" spc="-100">
                <a:latin typeface="Calibri"/>
                <a:cs typeface="Calibri"/>
              </a:rPr>
              <a:t> </a:t>
            </a:r>
            <a:r>
              <a:rPr sz="2000" spc="5">
                <a:latin typeface="Calibri"/>
                <a:cs typeface="Calibri"/>
              </a:rPr>
              <a:t>sewer</a:t>
            </a:r>
            <a:r>
              <a:rPr sz="2000" spc="-95">
                <a:latin typeface="Calibri"/>
                <a:cs typeface="Calibri"/>
              </a:rPr>
              <a:t> </a:t>
            </a:r>
            <a:r>
              <a:rPr sz="2000" spc="20">
                <a:latin typeface="Calibri"/>
                <a:cs typeface="Calibri"/>
              </a:rPr>
              <a:t>service</a:t>
            </a:r>
            <a:endParaRPr sz="2000">
              <a:latin typeface="Calibri"/>
              <a:cs typeface="Calibri"/>
            </a:endParaRPr>
          </a:p>
        </p:txBody>
      </p:sp>
      <p:sp>
        <p:nvSpPr>
          <p:cNvPr id="5" name="object 5"/>
          <p:cNvSpPr txBox="1"/>
          <p:nvPr/>
        </p:nvSpPr>
        <p:spPr>
          <a:xfrm>
            <a:off x="8272161" y="2474740"/>
            <a:ext cx="3507104" cy="2540635"/>
          </a:xfrm>
          <a:prstGeom prst="rect">
            <a:avLst/>
          </a:prstGeom>
        </p:spPr>
        <p:txBody>
          <a:bodyPr vert="horz" wrap="square" lIns="0" tIns="131445" rIns="0" bIns="0" rtlCol="0">
            <a:spAutoFit/>
          </a:bodyPr>
          <a:lstStyle/>
          <a:p>
            <a:pPr marL="12700">
              <a:lnSpc>
                <a:spcPct val="100000"/>
              </a:lnSpc>
              <a:spcBef>
                <a:spcPts val="1035"/>
              </a:spcBef>
            </a:pPr>
            <a:r>
              <a:rPr sz="2400" b="1" spc="50">
                <a:solidFill>
                  <a:srgbClr val="E97031"/>
                </a:solidFill>
                <a:latin typeface="Calibri"/>
                <a:cs typeface="Calibri"/>
              </a:rPr>
              <a:t>Plan</a:t>
            </a:r>
            <a:r>
              <a:rPr sz="2400" b="1" spc="-95">
                <a:solidFill>
                  <a:srgbClr val="E97031"/>
                </a:solidFill>
                <a:latin typeface="Calibri"/>
                <a:cs typeface="Calibri"/>
              </a:rPr>
              <a:t> </a:t>
            </a:r>
            <a:r>
              <a:rPr sz="2400" b="1" spc="-25">
                <a:solidFill>
                  <a:srgbClr val="E97031"/>
                </a:solidFill>
                <a:latin typeface="Calibri"/>
                <a:cs typeface="Calibri"/>
              </a:rPr>
              <a:t>for</a:t>
            </a:r>
            <a:r>
              <a:rPr sz="2400" b="1" spc="-90">
                <a:solidFill>
                  <a:srgbClr val="E97031"/>
                </a:solidFill>
                <a:latin typeface="Calibri"/>
                <a:cs typeface="Calibri"/>
              </a:rPr>
              <a:t> </a:t>
            </a:r>
            <a:r>
              <a:rPr sz="2400" b="1" spc="-5">
                <a:solidFill>
                  <a:srgbClr val="E97031"/>
                </a:solidFill>
                <a:latin typeface="Calibri"/>
                <a:cs typeface="Calibri"/>
              </a:rPr>
              <a:t>the</a:t>
            </a:r>
            <a:r>
              <a:rPr sz="2400" b="1" spc="-95">
                <a:solidFill>
                  <a:srgbClr val="E97031"/>
                </a:solidFill>
                <a:latin typeface="Calibri"/>
                <a:cs typeface="Calibri"/>
              </a:rPr>
              <a:t> </a:t>
            </a:r>
            <a:r>
              <a:rPr sz="2400" b="1" spc="5">
                <a:solidFill>
                  <a:srgbClr val="E97031"/>
                </a:solidFill>
                <a:latin typeface="Calibri"/>
                <a:cs typeface="Calibri"/>
              </a:rPr>
              <a:t>Future</a:t>
            </a:r>
            <a:endParaRPr sz="2400">
              <a:latin typeface="Calibri"/>
              <a:cs typeface="Calibri"/>
            </a:endParaRPr>
          </a:p>
          <a:p>
            <a:pPr marL="241300" marR="490220" indent="-228600">
              <a:lnSpc>
                <a:spcPts val="2160"/>
              </a:lnSpc>
              <a:spcBef>
                <a:spcPts val="1055"/>
              </a:spcBef>
              <a:buClr>
                <a:srgbClr val="E97031"/>
              </a:buClr>
              <a:buFont typeface="Arial"/>
              <a:buChar char="•"/>
              <a:tabLst>
                <a:tab pos="240665" algn="l"/>
                <a:tab pos="241300" algn="l"/>
              </a:tabLst>
            </a:pPr>
            <a:r>
              <a:rPr sz="2000" b="1" spc="65">
                <a:latin typeface="Calibri"/>
                <a:cs typeface="Calibri"/>
              </a:rPr>
              <a:t>Provide </a:t>
            </a:r>
            <a:r>
              <a:rPr sz="2000" b="1" spc="114">
                <a:latin typeface="Calibri"/>
                <a:cs typeface="Calibri"/>
              </a:rPr>
              <a:t>a </a:t>
            </a:r>
            <a:r>
              <a:rPr sz="2000" b="1" spc="90">
                <a:latin typeface="Calibri"/>
                <a:cs typeface="Calibri"/>
              </a:rPr>
              <a:t>roadmap </a:t>
            </a:r>
            <a:r>
              <a:rPr sz="2000" b="1" spc="40">
                <a:latin typeface="Calibri"/>
                <a:cs typeface="Calibri"/>
              </a:rPr>
              <a:t>for </a:t>
            </a:r>
            <a:r>
              <a:rPr sz="2000" b="1" spc="45">
                <a:latin typeface="Calibri"/>
                <a:cs typeface="Calibri"/>
              </a:rPr>
              <a:t> </a:t>
            </a:r>
            <a:r>
              <a:rPr sz="2000" b="1" spc="120">
                <a:latin typeface="Calibri"/>
                <a:cs typeface="Calibri"/>
              </a:rPr>
              <a:t>phased</a:t>
            </a:r>
            <a:r>
              <a:rPr sz="2000" b="1" spc="-70">
                <a:latin typeface="Calibri"/>
                <a:cs typeface="Calibri"/>
              </a:rPr>
              <a:t> </a:t>
            </a:r>
            <a:r>
              <a:rPr sz="2000" b="1" spc="80">
                <a:latin typeface="Calibri"/>
                <a:cs typeface="Calibri"/>
              </a:rPr>
              <a:t>implementation</a:t>
            </a:r>
            <a:endParaRPr sz="2000">
              <a:latin typeface="Calibri"/>
              <a:cs typeface="Calibri"/>
            </a:endParaRPr>
          </a:p>
          <a:p>
            <a:pPr marL="240665" marR="5080" indent="-228600">
              <a:lnSpc>
                <a:spcPts val="2160"/>
              </a:lnSpc>
              <a:spcBef>
                <a:spcPts val="1005"/>
              </a:spcBef>
              <a:buClr>
                <a:srgbClr val="E97031"/>
              </a:buClr>
              <a:buFont typeface="Arial"/>
              <a:buChar char="•"/>
              <a:tabLst>
                <a:tab pos="240665" algn="l"/>
                <a:tab pos="241300" algn="l"/>
              </a:tabLst>
            </a:pPr>
            <a:r>
              <a:rPr sz="2000" spc="45">
                <a:latin typeface="Calibri"/>
                <a:cs typeface="Calibri"/>
              </a:rPr>
              <a:t>Position</a:t>
            </a:r>
            <a:r>
              <a:rPr sz="2000" spc="-60">
                <a:latin typeface="Calibri"/>
                <a:cs typeface="Calibri"/>
              </a:rPr>
              <a:t> </a:t>
            </a:r>
            <a:r>
              <a:rPr sz="2000" spc="25">
                <a:latin typeface="Calibri"/>
                <a:cs typeface="Calibri"/>
              </a:rPr>
              <a:t>the</a:t>
            </a:r>
            <a:r>
              <a:rPr sz="2000" spc="-60">
                <a:latin typeface="Calibri"/>
                <a:cs typeface="Calibri"/>
              </a:rPr>
              <a:t> </a:t>
            </a:r>
            <a:r>
              <a:rPr sz="2000" spc="75">
                <a:latin typeface="Calibri"/>
                <a:cs typeface="Calibri"/>
              </a:rPr>
              <a:t>City</a:t>
            </a:r>
            <a:r>
              <a:rPr sz="2000" spc="-50">
                <a:latin typeface="Calibri"/>
                <a:cs typeface="Calibri"/>
              </a:rPr>
              <a:t> </a:t>
            </a:r>
            <a:r>
              <a:rPr sz="2000" spc="-10">
                <a:latin typeface="Calibri"/>
                <a:cs typeface="Calibri"/>
              </a:rPr>
              <a:t>for</a:t>
            </a:r>
            <a:r>
              <a:rPr sz="2000" spc="-45">
                <a:latin typeface="Calibri"/>
                <a:cs typeface="Calibri"/>
              </a:rPr>
              <a:t> </a:t>
            </a:r>
            <a:r>
              <a:rPr sz="2000" spc="35">
                <a:latin typeface="Calibri"/>
                <a:cs typeface="Calibri"/>
              </a:rPr>
              <a:t>long-term </a:t>
            </a:r>
            <a:r>
              <a:rPr sz="2000" spc="-440">
                <a:latin typeface="Calibri"/>
                <a:cs typeface="Calibri"/>
              </a:rPr>
              <a:t> </a:t>
            </a:r>
            <a:r>
              <a:rPr sz="2000" spc="65">
                <a:latin typeface="Calibri"/>
                <a:cs typeface="Calibri"/>
              </a:rPr>
              <a:t>resilience</a:t>
            </a:r>
            <a:endParaRPr sz="2000">
              <a:latin typeface="Calibri"/>
              <a:cs typeface="Calibri"/>
            </a:endParaRPr>
          </a:p>
          <a:p>
            <a:pPr marL="241300" marR="48260" indent="-228600">
              <a:lnSpc>
                <a:spcPts val="2160"/>
              </a:lnSpc>
              <a:spcBef>
                <a:spcPts val="1000"/>
              </a:spcBef>
              <a:buClr>
                <a:srgbClr val="E97031"/>
              </a:buClr>
              <a:buFont typeface="Arial"/>
              <a:buChar char="•"/>
              <a:tabLst>
                <a:tab pos="240665" algn="l"/>
                <a:tab pos="241300" algn="l"/>
              </a:tabLst>
            </a:pPr>
            <a:r>
              <a:rPr sz="2000" spc="35">
                <a:latin typeface="Calibri"/>
                <a:cs typeface="Calibri"/>
              </a:rPr>
              <a:t>Incorporate</a:t>
            </a:r>
            <a:r>
              <a:rPr sz="2000" spc="-60">
                <a:latin typeface="Calibri"/>
                <a:cs typeface="Calibri"/>
              </a:rPr>
              <a:t> </a:t>
            </a:r>
            <a:r>
              <a:rPr sz="2000" spc="114">
                <a:latin typeface="Calibri"/>
                <a:cs typeface="Calibri"/>
              </a:rPr>
              <a:t>sea</a:t>
            </a:r>
            <a:r>
              <a:rPr sz="2000" spc="-40">
                <a:latin typeface="Calibri"/>
                <a:cs typeface="Calibri"/>
              </a:rPr>
              <a:t> </a:t>
            </a:r>
            <a:r>
              <a:rPr sz="2000" spc="40">
                <a:latin typeface="Calibri"/>
                <a:cs typeface="Calibri"/>
              </a:rPr>
              <a:t>level</a:t>
            </a:r>
            <a:r>
              <a:rPr sz="2000" spc="-45">
                <a:latin typeface="Calibri"/>
                <a:cs typeface="Calibri"/>
              </a:rPr>
              <a:t> </a:t>
            </a:r>
            <a:r>
              <a:rPr sz="2000" spc="55">
                <a:latin typeface="Calibri"/>
                <a:cs typeface="Calibri"/>
              </a:rPr>
              <a:t>rise</a:t>
            </a:r>
            <a:r>
              <a:rPr sz="2000" spc="-45">
                <a:latin typeface="Calibri"/>
                <a:cs typeface="Calibri"/>
              </a:rPr>
              <a:t> </a:t>
            </a:r>
            <a:r>
              <a:rPr sz="2000" spc="70">
                <a:latin typeface="Calibri"/>
                <a:cs typeface="Calibri"/>
              </a:rPr>
              <a:t>and </a:t>
            </a:r>
            <a:r>
              <a:rPr sz="2000" spc="-434">
                <a:latin typeface="Calibri"/>
                <a:cs typeface="Calibri"/>
              </a:rPr>
              <a:t> </a:t>
            </a:r>
            <a:r>
              <a:rPr sz="2000" spc="25">
                <a:latin typeface="Calibri"/>
                <a:cs typeface="Calibri"/>
              </a:rPr>
              <a:t>groundwater</a:t>
            </a:r>
            <a:r>
              <a:rPr sz="2000" spc="-60">
                <a:latin typeface="Calibri"/>
                <a:cs typeface="Calibri"/>
              </a:rPr>
              <a:t> </a:t>
            </a:r>
            <a:r>
              <a:rPr sz="2000" spc="60">
                <a:latin typeface="Calibri"/>
                <a:cs typeface="Calibri"/>
              </a:rPr>
              <a:t>considerations</a:t>
            </a:r>
            <a:endParaRPr sz="2000">
              <a:latin typeface="Calibri"/>
              <a:cs typeface="Calibri"/>
            </a:endParaRPr>
          </a:p>
        </p:txBody>
      </p:sp>
      <p:sp>
        <p:nvSpPr>
          <p:cNvPr id="6" name="object 6"/>
          <p:cNvSpPr txBox="1"/>
          <p:nvPr/>
        </p:nvSpPr>
        <p:spPr>
          <a:xfrm>
            <a:off x="424729" y="1443302"/>
            <a:ext cx="6596380" cy="1004569"/>
          </a:xfrm>
          <a:prstGeom prst="rect">
            <a:avLst/>
          </a:prstGeom>
        </p:spPr>
        <p:txBody>
          <a:bodyPr vert="horz" wrap="square" lIns="0" tIns="12700" rIns="0" bIns="0" rtlCol="0">
            <a:spAutoFit/>
          </a:bodyPr>
          <a:lstStyle/>
          <a:p>
            <a:pPr marL="12700">
              <a:lnSpc>
                <a:spcPct val="100000"/>
              </a:lnSpc>
              <a:spcBef>
                <a:spcPts val="100"/>
              </a:spcBef>
            </a:pPr>
            <a:r>
              <a:rPr sz="2400" b="1" spc="35">
                <a:solidFill>
                  <a:srgbClr val="E97031"/>
                </a:solidFill>
                <a:latin typeface="Calibri"/>
                <a:cs typeface="Calibri"/>
              </a:rPr>
              <a:t>Current</a:t>
            </a:r>
            <a:r>
              <a:rPr sz="2400" b="1" spc="-105">
                <a:solidFill>
                  <a:srgbClr val="E97031"/>
                </a:solidFill>
                <a:latin typeface="Calibri"/>
                <a:cs typeface="Calibri"/>
              </a:rPr>
              <a:t> </a:t>
            </a:r>
            <a:r>
              <a:rPr sz="2400" b="1" spc="5">
                <a:solidFill>
                  <a:srgbClr val="E97031"/>
                </a:solidFill>
                <a:latin typeface="Calibri"/>
                <a:cs typeface="Calibri"/>
              </a:rPr>
              <a:t>Situation:</a:t>
            </a:r>
            <a:endParaRPr sz="2400">
              <a:latin typeface="Calibri"/>
              <a:cs typeface="Calibri"/>
            </a:endParaRPr>
          </a:p>
          <a:p>
            <a:pPr marL="299085" indent="-287020">
              <a:lnSpc>
                <a:spcPct val="100000"/>
              </a:lnSpc>
              <a:spcBef>
                <a:spcPts val="25"/>
              </a:spcBef>
              <a:buClr>
                <a:srgbClr val="E97031"/>
              </a:buClr>
              <a:buFont typeface="Arial"/>
              <a:buChar char="•"/>
              <a:tabLst>
                <a:tab pos="299085" algn="l"/>
                <a:tab pos="299720" algn="l"/>
              </a:tabLst>
            </a:pPr>
            <a:r>
              <a:rPr sz="2000" spc="95">
                <a:latin typeface="Calibri"/>
                <a:cs typeface="Calibri"/>
              </a:rPr>
              <a:t>~50%</a:t>
            </a:r>
            <a:r>
              <a:rPr sz="2000" spc="-70">
                <a:latin typeface="Calibri"/>
                <a:cs typeface="Calibri"/>
              </a:rPr>
              <a:t> </a:t>
            </a:r>
            <a:r>
              <a:rPr sz="2000" spc="15">
                <a:latin typeface="Calibri"/>
                <a:cs typeface="Calibri"/>
              </a:rPr>
              <a:t>of</a:t>
            </a:r>
            <a:r>
              <a:rPr sz="2000" spc="-30">
                <a:latin typeface="Calibri"/>
                <a:cs typeface="Calibri"/>
              </a:rPr>
              <a:t> </a:t>
            </a:r>
            <a:r>
              <a:rPr sz="2000" spc="75">
                <a:latin typeface="Calibri"/>
                <a:cs typeface="Calibri"/>
              </a:rPr>
              <a:t>City</a:t>
            </a:r>
            <a:r>
              <a:rPr sz="2000" spc="-60">
                <a:latin typeface="Calibri"/>
                <a:cs typeface="Calibri"/>
              </a:rPr>
              <a:t> </a:t>
            </a:r>
            <a:r>
              <a:rPr sz="2000" spc="45">
                <a:latin typeface="Calibri"/>
                <a:cs typeface="Calibri"/>
              </a:rPr>
              <a:t>(~7,655</a:t>
            </a:r>
            <a:r>
              <a:rPr sz="2000" spc="-70">
                <a:latin typeface="Calibri"/>
                <a:cs typeface="Calibri"/>
              </a:rPr>
              <a:t> </a:t>
            </a:r>
            <a:r>
              <a:rPr sz="2000" spc="35">
                <a:latin typeface="Calibri"/>
                <a:cs typeface="Calibri"/>
              </a:rPr>
              <a:t>properties)</a:t>
            </a:r>
            <a:r>
              <a:rPr sz="2000" spc="-55">
                <a:latin typeface="Calibri"/>
                <a:cs typeface="Calibri"/>
              </a:rPr>
              <a:t> </a:t>
            </a:r>
            <a:r>
              <a:rPr sz="2000" spc="60">
                <a:latin typeface="Calibri"/>
                <a:cs typeface="Calibri"/>
              </a:rPr>
              <a:t>served</a:t>
            </a:r>
            <a:r>
              <a:rPr sz="2000" spc="-50">
                <a:latin typeface="Calibri"/>
                <a:cs typeface="Calibri"/>
              </a:rPr>
              <a:t> </a:t>
            </a:r>
            <a:r>
              <a:rPr sz="2000" spc="20">
                <a:latin typeface="Calibri"/>
                <a:cs typeface="Calibri"/>
              </a:rPr>
              <a:t>by</a:t>
            </a:r>
            <a:r>
              <a:rPr sz="2000" spc="-45">
                <a:latin typeface="Calibri"/>
                <a:cs typeface="Calibri"/>
              </a:rPr>
              <a:t> </a:t>
            </a:r>
            <a:r>
              <a:rPr sz="2000" spc="85">
                <a:latin typeface="Calibri"/>
                <a:cs typeface="Calibri"/>
              </a:rPr>
              <a:t>septic</a:t>
            </a:r>
            <a:r>
              <a:rPr sz="2000" spc="-50">
                <a:latin typeface="Calibri"/>
                <a:cs typeface="Calibri"/>
              </a:rPr>
              <a:t> </a:t>
            </a:r>
            <a:r>
              <a:rPr sz="2000" spc="90">
                <a:latin typeface="Calibri"/>
                <a:cs typeface="Calibri"/>
              </a:rPr>
              <a:t>systems</a:t>
            </a:r>
            <a:endParaRPr sz="2000">
              <a:latin typeface="Calibri"/>
              <a:cs typeface="Calibri"/>
            </a:endParaRPr>
          </a:p>
          <a:p>
            <a:pPr marL="299085" indent="-287020">
              <a:lnSpc>
                <a:spcPct val="100000"/>
              </a:lnSpc>
              <a:buClr>
                <a:srgbClr val="E97031"/>
              </a:buClr>
              <a:buFont typeface="Arial"/>
              <a:buChar char="•"/>
              <a:tabLst>
                <a:tab pos="299085" algn="l"/>
                <a:tab pos="299720" algn="l"/>
              </a:tabLst>
            </a:pPr>
            <a:r>
              <a:rPr sz="2000" spc="-180">
                <a:latin typeface="Calibri"/>
                <a:cs typeface="Calibri"/>
              </a:rPr>
              <a:t>M</a:t>
            </a:r>
            <a:r>
              <a:rPr sz="2000" spc="-10">
                <a:latin typeface="Calibri"/>
                <a:cs typeface="Calibri"/>
              </a:rPr>
              <a:t>a</a:t>
            </a:r>
            <a:r>
              <a:rPr sz="2000" spc="-30">
                <a:latin typeface="Calibri"/>
                <a:cs typeface="Calibri"/>
              </a:rPr>
              <a:t>n</a:t>
            </a:r>
            <a:r>
              <a:rPr sz="2000" spc="-40">
                <a:latin typeface="Calibri"/>
                <a:cs typeface="Calibri"/>
              </a:rPr>
              <a:t>y</a:t>
            </a:r>
            <a:r>
              <a:rPr sz="2000" spc="-85">
                <a:latin typeface="Calibri"/>
                <a:cs typeface="Calibri"/>
              </a:rPr>
              <a:t> </a:t>
            </a:r>
            <a:r>
              <a:rPr sz="2000" spc="114">
                <a:latin typeface="Calibri"/>
                <a:cs typeface="Calibri"/>
              </a:rPr>
              <a:t>s</a:t>
            </a:r>
            <a:r>
              <a:rPr sz="2000" spc="-60">
                <a:latin typeface="Calibri"/>
                <a:cs typeface="Calibri"/>
              </a:rPr>
              <a:t>y</a:t>
            </a:r>
            <a:r>
              <a:rPr sz="2000" spc="125">
                <a:latin typeface="Calibri"/>
                <a:cs typeface="Calibri"/>
              </a:rPr>
              <a:t>s</a:t>
            </a:r>
            <a:r>
              <a:rPr sz="2000" spc="-75">
                <a:latin typeface="Calibri"/>
                <a:cs typeface="Calibri"/>
              </a:rPr>
              <a:t>t</a:t>
            </a:r>
            <a:r>
              <a:rPr sz="2000">
                <a:latin typeface="Calibri"/>
                <a:cs typeface="Calibri"/>
              </a:rPr>
              <a:t>e</a:t>
            </a:r>
            <a:r>
              <a:rPr sz="2000" spc="75">
                <a:latin typeface="Calibri"/>
                <a:cs typeface="Calibri"/>
              </a:rPr>
              <a:t>ms</a:t>
            </a:r>
            <a:r>
              <a:rPr sz="2000" spc="-85">
                <a:latin typeface="Calibri"/>
                <a:cs typeface="Calibri"/>
              </a:rPr>
              <a:t> </a:t>
            </a:r>
            <a:r>
              <a:rPr sz="2000" spc="-15">
                <a:latin typeface="Calibri"/>
                <a:cs typeface="Calibri"/>
              </a:rPr>
              <a:t>d</a:t>
            </a:r>
            <a:r>
              <a:rPr sz="2000" spc="-20">
                <a:latin typeface="Calibri"/>
                <a:cs typeface="Calibri"/>
              </a:rPr>
              <a:t>o</a:t>
            </a:r>
            <a:r>
              <a:rPr sz="2000" spc="-65">
                <a:latin typeface="Calibri"/>
                <a:cs typeface="Calibri"/>
              </a:rPr>
              <a:t> </a:t>
            </a:r>
            <a:r>
              <a:rPr sz="2000" spc="-50">
                <a:latin typeface="Calibri"/>
                <a:cs typeface="Calibri"/>
              </a:rPr>
              <a:t>n</a:t>
            </a:r>
            <a:r>
              <a:rPr sz="2000" spc="-45">
                <a:latin typeface="Calibri"/>
                <a:cs typeface="Calibri"/>
              </a:rPr>
              <a:t>ot</a:t>
            </a:r>
            <a:r>
              <a:rPr sz="2000" spc="-65">
                <a:latin typeface="Calibri"/>
                <a:cs typeface="Calibri"/>
              </a:rPr>
              <a:t> </a:t>
            </a:r>
            <a:r>
              <a:rPr sz="2000">
                <a:latin typeface="Calibri"/>
                <a:cs typeface="Calibri"/>
              </a:rPr>
              <a:t>m</a:t>
            </a:r>
            <a:r>
              <a:rPr sz="2000" spc="5">
                <a:latin typeface="Calibri"/>
                <a:cs typeface="Calibri"/>
              </a:rPr>
              <a:t>e</a:t>
            </a:r>
            <a:r>
              <a:rPr sz="2000">
                <a:latin typeface="Calibri"/>
                <a:cs typeface="Calibri"/>
              </a:rPr>
              <a:t>e</a:t>
            </a:r>
            <a:r>
              <a:rPr sz="2000" spc="-65">
                <a:latin typeface="Calibri"/>
                <a:cs typeface="Calibri"/>
              </a:rPr>
              <a:t>t</a:t>
            </a:r>
            <a:r>
              <a:rPr sz="2000" spc="-90">
                <a:latin typeface="Calibri"/>
                <a:cs typeface="Calibri"/>
              </a:rPr>
              <a:t> </a:t>
            </a:r>
            <a:r>
              <a:rPr sz="2000" spc="-15">
                <a:latin typeface="Calibri"/>
                <a:cs typeface="Calibri"/>
              </a:rPr>
              <a:t>mod</a:t>
            </a:r>
            <a:r>
              <a:rPr sz="2000" spc="-5">
                <a:latin typeface="Calibri"/>
                <a:cs typeface="Calibri"/>
              </a:rPr>
              <a:t>e</a:t>
            </a:r>
            <a:r>
              <a:rPr sz="2000" spc="-80">
                <a:latin typeface="Calibri"/>
                <a:cs typeface="Calibri"/>
              </a:rPr>
              <a:t>r</a:t>
            </a:r>
            <a:r>
              <a:rPr sz="2000" spc="-40">
                <a:latin typeface="Calibri"/>
                <a:cs typeface="Calibri"/>
              </a:rPr>
              <a:t>n</a:t>
            </a:r>
            <a:r>
              <a:rPr sz="2000" spc="-100">
                <a:latin typeface="Calibri"/>
                <a:cs typeface="Calibri"/>
              </a:rPr>
              <a:t> </a:t>
            </a:r>
            <a:r>
              <a:rPr sz="2000" spc="125">
                <a:latin typeface="Calibri"/>
                <a:cs typeface="Calibri"/>
              </a:rPr>
              <a:t>s</a:t>
            </a:r>
            <a:r>
              <a:rPr sz="2000" spc="-75">
                <a:latin typeface="Calibri"/>
                <a:cs typeface="Calibri"/>
              </a:rPr>
              <a:t>t</a:t>
            </a:r>
            <a:r>
              <a:rPr sz="2000" spc="-10">
                <a:latin typeface="Calibri"/>
                <a:cs typeface="Calibri"/>
              </a:rPr>
              <a:t>a</a:t>
            </a:r>
            <a:r>
              <a:rPr sz="2000" spc="-20">
                <a:latin typeface="Calibri"/>
                <a:cs typeface="Calibri"/>
              </a:rPr>
              <a:t>n</a:t>
            </a:r>
            <a:r>
              <a:rPr sz="2000" spc="-25">
                <a:latin typeface="Calibri"/>
                <a:cs typeface="Calibri"/>
              </a:rPr>
              <a:t>da</a:t>
            </a:r>
            <a:r>
              <a:rPr sz="2000" spc="-45">
                <a:latin typeface="Calibri"/>
                <a:cs typeface="Calibri"/>
              </a:rPr>
              <a:t>r</a:t>
            </a:r>
            <a:r>
              <a:rPr sz="2000" spc="65">
                <a:latin typeface="Calibri"/>
                <a:cs typeface="Calibri"/>
              </a:rPr>
              <a:t>ds</a:t>
            </a:r>
            <a:endParaRPr sz="2000">
              <a:latin typeface="Calibri"/>
              <a:cs typeface="Calibri"/>
            </a:endParaRPr>
          </a:p>
        </p:txBody>
      </p:sp>
      <p:pic>
        <p:nvPicPr>
          <p:cNvPr id="7" name="object 7"/>
          <p:cNvPicPr/>
          <p:nvPr/>
        </p:nvPicPr>
        <p:blipFill>
          <a:blip r:embed="rId2" cstate="print"/>
          <a:stretch>
            <a:fillRect/>
          </a:stretch>
        </p:blipFill>
        <p:spPr>
          <a:xfrm>
            <a:off x="1523362" y="4910504"/>
            <a:ext cx="1330169" cy="1330169"/>
          </a:xfrm>
          <a:prstGeom prst="rect">
            <a:avLst/>
          </a:prstGeom>
        </p:spPr>
      </p:pic>
      <p:pic>
        <p:nvPicPr>
          <p:cNvPr id="8" name="object 8"/>
          <p:cNvPicPr/>
          <p:nvPr/>
        </p:nvPicPr>
        <p:blipFill>
          <a:blip r:embed="rId3" cstate="print"/>
          <a:stretch>
            <a:fillRect/>
          </a:stretch>
        </p:blipFill>
        <p:spPr>
          <a:xfrm>
            <a:off x="5307342" y="5057800"/>
            <a:ext cx="1330159" cy="1330172"/>
          </a:xfrm>
          <a:prstGeom prst="rect">
            <a:avLst/>
          </a:prstGeom>
        </p:spPr>
      </p:pic>
      <p:pic>
        <p:nvPicPr>
          <p:cNvPr id="9" name="object 9"/>
          <p:cNvPicPr/>
          <p:nvPr/>
        </p:nvPicPr>
        <p:blipFill>
          <a:blip r:embed="rId4" cstate="print"/>
          <a:stretch>
            <a:fillRect/>
          </a:stretch>
        </p:blipFill>
        <p:spPr>
          <a:xfrm>
            <a:off x="9472878" y="5137893"/>
            <a:ext cx="1102780" cy="1102780"/>
          </a:xfrm>
          <a:prstGeom prst="rect">
            <a:avLst/>
          </a:prstGeom>
        </p:spPr>
      </p:pic>
      <p:sp>
        <p:nvSpPr>
          <p:cNvPr id="10" name="object 10"/>
          <p:cNvSpPr txBox="1"/>
          <p:nvPr/>
        </p:nvSpPr>
        <p:spPr>
          <a:xfrm>
            <a:off x="11886920" y="6568407"/>
            <a:ext cx="158115" cy="211454"/>
          </a:xfrm>
          <a:prstGeom prst="rect">
            <a:avLst/>
          </a:prstGeom>
        </p:spPr>
        <p:txBody>
          <a:bodyPr vert="horz" wrap="square" lIns="0" tIns="3175" rIns="0" bIns="0" rtlCol="0">
            <a:spAutoFit/>
          </a:bodyPr>
          <a:lstStyle/>
          <a:p>
            <a:pPr marL="38100">
              <a:lnSpc>
                <a:spcPct val="100000"/>
              </a:lnSpc>
              <a:spcBef>
                <a:spcPts val="25"/>
              </a:spcBef>
            </a:pPr>
            <a:fld id="{81D60167-4931-47E6-BA6A-407CBD079E47}" type="slidenum">
              <a:rPr sz="1200" spc="30" dirty="0">
                <a:solidFill>
                  <a:srgbClr val="767676"/>
                </a:solidFill>
                <a:latin typeface="Calibri"/>
                <a:cs typeface="Calibri"/>
              </a:rPr>
              <a:t>9</a:t>
            </a:fld>
            <a:endParaRPr sz="1200">
              <a:latin typeface="Calibri"/>
              <a:cs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16939" y="1449481"/>
            <a:ext cx="9895840" cy="2549525"/>
          </a:xfrm>
          <a:prstGeom prst="rect">
            <a:avLst/>
          </a:prstGeom>
        </p:spPr>
        <p:txBody>
          <a:bodyPr vert="horz" wrap="square" lIns="0" tIns="107315" rIns="0" bIns="0" rtlCol="0">
            <a:spAutoFit/>
          </a:bodyPr>
          <a:lstStyle/>
          <a:p>
            <a:pPr marL="12700" algn="just">
              <a:lnSpc>
                <a:spcPct val="100000"/>
              </a:lnSpc>
              <a:spcBef>
                <a:spcPts val="845"/>
              </a:spcBef>
            </a:pPr>
            <a:r>
              <a:rPr sz="2100" b="1" spc="75">
                <a:solidFill>
                  <a:srgbClr val="E48546"/>
                </a:solidFill>
                <a:latin typeface="Calibri"/>
                <a:cs typeface="Calibri"/>
              </a:rPr>
              <a:t>Program</a:t>
            </a:r>
            <a:r>
              <a:rPr sz="2100" b="1" spc="-110">
                <a:solidFill>
                  <a:srgbClr val="E48546"/>
                </a:solidFill>
                <a:latin typeface="Calibri"/>
                <a:cs typeface="Calibri"/>
              </a:rPr>
              <a:t> </a:t>
            </a:r>
            <a:r>
              <a:rPr sz="2100" b="1" spc="90">
                <a:solidFill>
                  <a:srgbClr val="E48546"/>
                </a:solidFill>
                <a:latin typeface="Calibri"/>
                <a:cs typeface="Calibri"/>
              </a:rPr>
              <a:t>Benefits</a:t>
            </a:r>
            <a:endParaRPr sz="2100">
              <a:latin typeface="Calibri"/>
              <a:cs typeface="Calibri"/>
            </a:endParaRPr>
          </a:p>
          <a:p>
            <a:pPr marL="240665" marR="5080" indent="-228600" algn="just">
              <a:lnSpc>
                <a:spcPts val="2270"/>
              </a:lnSpc>
              <a:spcBef>
                <a:spcPts val="1025"/>
              </a:spcBef>
              <a:buClr>
                <a:srgbClr val="E97031"/>
              </a:buClr>
              <a:buFont typeface="Arial"/>
              <a:buChar char="•"/>
              <a:tabLst>
                <a:tab pos="241300" algn="l"/>
              </a:tabLst>
            </a:pPr>
            <a:r>
              <a:rPr sz="2100" b="1" spc="95">
                <a:latin typeface="Calibri"/>
                <a:cs typeface="Calibri"/>
              </a:rPr>
              <a:t>No</a:t>
            </a:r>
            <a:r>
              <a:rPr sz="2100" b="1" spc="-55">
                <a:latin typeface="Calibri"/>
                <a:cs typeface="Calibri"/>
              </a:rPr>
              <a:t> </a:t>
            </a:r>
            <a:r>
              <a:rPr sz="2100" b="1" spc="60">
                <a:latin typeface="Calibri"/>
                <a:cs typeface="Calibri"/>
              </a:rPr>
              <a:t>future</a:t>
            </a:r>
            <a:r>
              <a:rPr sz="2100" b="1" spc="-50">
                <a:latin typeface="Calibri"/>
                <a:cs typeface="Calibri"/>
              </a:rPr>
              <a:t> </a:t>
            </a:r>
            <a:r>
              <a:rPr sz="2100" b="1" spc="105">
                <a:latin typeface="Calibri"/>
                <a:cs typeface="Calibri"/>
              </a:rPr>
              <a:t>maintenance</a:t>
            </a:r>
            <a:r>
              <a:rPr sz="2100" b="1" spc="-50">
                <a:latin typeface="Calibri"/>
                <a:cs typeface="Calibri"/>
              </a:rPr>
              <a:t> </a:t>
            </a:r>
            <a:r>
              <a:rPr sz="2100" b="1" spc="160">
                <a:latin typeface="Calibri"/>
                <a:cs typeface="Calibri"/>
              </a:rPr>
              <a:t>costs</a:t>
            </a:r>
            <a:r>
              <a:rPr sz="2100" b="1" spc="-30">
                <a:latin typeface="Calibri"/>
                <a:cs typeface="Calibri"/>
              </a:rPr>
              <a:t> </a:t>
            </a:r>
            <a:r>
              <a:rPr sz="2100" b="1" spc="40">
                <a:solidFill>
                  <a:srgbClr val="E97031"/>
                </a:solidFill>
                <a:latin typeface="Calibri"/>
                <a:cs typeface="Calibri"/>
              </a:rPr>
              <a:t>for</a:t>
            </a:r>
            <a:r>
              <a:rPr sz="2100" b="1" spc="-55">
                <a:solidFill>
                  <a:srgbClr val="E97031"/>
                </a:solidFill>
                <a:latin typeface="Calibri"/>
                <a:cs typeface="Calibri"/>
              </a:rPr>
              <a:t> </a:t>
            </a:r>
            <a:r>
              <a:rPr sz="2100" b="1" spc="55">
                <a:solidFill>
                  <a:srgbClr val="E97031"/>
                </a:solidFill>
                <a:latin typeface="Calibri"/>
                <a:cs typeface="Calibri"/>
              </a:rPr>
              <a:t>property</a:t>
            </a:r>
            <a:r>
              <a:rPr sz="2100" b="1" spc="-40">
                <a:solidFill>
                  <a:srgbClr val="E97031"/>
                </a:solidFill>
                <a:latin typeface="Calibri"/>
                <a:cs typeface="Calibri"/>
              </a:rPr>
              <a:t> </a:t>
            </a:r>
            <a:r>
              <a:rPr sz="2100" b="1" spc="85">
                <a:solidFill>
                  <a:srgbClr val="E97031"/>
                </a:solidFill>
                <a:latin typeface="Calibri"/>
                <a:cs typeface="Calibri"/>
              </a:rPr>
              <a:t>owners</a:t>
            </a:r>
            <a:r>
              <a:rPr sz="2100" b="1" spc="-35">
                <a:solidFill>
                  <a:srgbClr val="E97031"/>
                </a:solidFill>
                <a:latin typeface="Calibri"/>
                <a:cs typeface="Calibri"/>
              </a:rPr>
              <a:t> </a:t>
            </a:r>
            <a:r>
              <a:rPr sz="2100" spc="10">
                <a:latin typeface="Calibri"/>
                <a:cs typeface="Calibri"/>
              </a:rPr>
              <a:t>or</a:t>
            </a:r>
            <a:r>
              <a:rPr sz="2100" spc="-40">
                <a:latin typeface="Calibri"/>
                <a:cs typeface="Calibri"/>
              </a:rPr>
              <a:t> </a:t>
            </a:r>
            <a:r>
              <a:rPr sz="2100" spc="120">
                <a:latin typeface="Calibri"/>
                <a:cs typeface="Calibri"/>
              </a:rPr>
              <a:t>costs</a:t>
            </a:r>
            <a:r>
              <a:rPr sz="2100" spc="-45">
                <a:latin typeface="Calibri"/>
                <a:cs typeface="Calibri"/>
              </a:rPr>
              <a:t> </a:t>
            </a:r>
            <a:r>
              <a:rPr sz="2100" spc="5">
                <a:latin typeface="Calibri"/>
                <a:cs typeface="Calibri"/>
              </a:rPr>
              <a:t>to</a:t>
            </a:r>
            <a:r>
              <a:rPr sz="2100" spc="-45">
                <a:latin typeface="Calibri"/>
                <a:cs typeface="Calibri"/>
              </a:rPr>
              <a:t> </a:t>
            </a:r>
            <a:r>
              <a:rPr sz="2100" spc="40">
                <a:latin typeface="Calibri"/>
                <a:cs typeface="Calibri"/>
              </a:rPr>
              <a:t>repair/replace</a:t>
            </a:r>
            <a:r>
              <a:rPr sz="2100" spc="-60">
                <a:latin typeface="Calibri"/>
                <a:cs typeface="Calibri"/>
              </a:rPr>
              <a:t> </a:t>
            </a:r>
            <a:r>
              <a:rPr sz="2100" spc="85">
                <a:latin typeface="Calibri"/>
                <a:cs typeface="Calibri"/>
              </a:rPr>
              <a:t>septic </a:t>
            </a:r>
            <a:r>
              <a:rPr sz="2100" spc="-459">
                <a:latin typeface="Calibri"/>
                <a:cs typeface="Calibri"/>
              </a:rPr>
              <a:t> </a:t>
            </a:r>
            <a:r>
              <a:rPr sz="2100" spc="85">
                <a:latin typeface="Calibri"/>
                <a:cs typeface="Calibri"/>
              </a:rPr>
              <a:t>systems.</a:t>
            </a:r>
            <a:r>
              <a:rPr sz="2100" spc="-40">
                <a:latin typeface="Calibri"/>
                <a:cs typeface="Calibri"/>
              </a:rPr>
              <a:t> </a:t>
            </a:r>
            <a:r>
              <a:rPr sz="2100" spc="60">
                <a:latin typeface="Calibri"/>
                <a:cs typeface="Calibri"/>
              </a:rPr>
              <a:t>Centralized</a:t>
            </a:r>
            <a:r>
              <a:rPr sz="2100" spc="-35">
                <a:latin typeface="Calibri"/>
                <a:cs typeface="Calibri"/>
              </a:rPr>
              <a:t> </a:t>
            </a:r>
            <a:r>
              <a:rPr sz="2100" spc="45">
                <a:latin typeface="Calibri"/>
                <a:cs typeface="Calibri"/>
              </a:rPr>
              <a:t>city-owned</a:t>
            </a:r>
            <a:r>
              <a:rPr sz="2100" spc="-55">
                <a:latin typeface="Calibri"/>
                <a:cs typeface="Calibri"/>
              </a:rPr>
              <a:t> </a:t>
            </a:r>
            <a:r>
              <a:rPr sz="2100" spc="50">
                <a:latin typeface="Calibri"/>
                <a:cs typeface="Calibri"/>
              </a:rPr>
              <a:t>sewer</a:t>
            </a:r>
            <a:r>
              <a:rPr sz="2100" spc="-15">
                <a:latin typeface="Calibri"/>
                <a:cs typeface="Calibri"/>
              </a:rPr>
              <a:t> </a:t>
            </a:r>
            <a:r>
              <a:rPr sz="2100" spc="75">
                <a:latin typeface="Calibri"/>
                <a:cs typeface="Calibri"/>
              </a:rPr>
              <a:t>system</a:t>
            </a:r>
            <a:r>
              <a:rPr sz="2100" spc="-45">
                <a:latin typeface="Calibri"/>
                <a:cs typeface="Calibri"/>
              </a:rPr>
              <a:t> </a:t>
            </a:r>
            <a:r>
              <a:rPr sz="2100" spc="45">
                <a:latin typeface="Calibri"/>
                <a:cs typeface="Calibri"/>
              </a:rPr>
              <a:t>provides</a:t>
            </a:r>
            <a:r>
              <a:rPr sz="2100" spc="-45">
                <a:latin typeface="Calibri"/>
                <a:cs typeface="Calibri"/>
              </a:rPr>
              <a:t> </a:t>
            </a:r>
            <a:r>
              <a:rPr sz="2100" spc="75">
                <a:latin typeface="Calibri"/>
                <a:cs typeface="Calibri"/>
              </a:rPr>
              <a:t>increased</a:t>
            </a:r>
            <a:r>
              <a:rPr sz="2100" spc="-40">
                <a:latin typeface="Calibri"/>
                <a:cs typeface="Calibri"/>
              </a:rPr>
              <a:t> </a:t>
            </a:r>
            <a:r>
              <a:rPr sz="2100" spc="20">
                <a:latin typeface="Calibri"/>
                <a:cs typeface="Calibri"/>
              </a:rPr>
              <a:t>reliability.</a:t>
            </a:r>
            <a:endParaRPr sz="2100">
              <a:latin typeface="Calibri"/>
              <a:cs typeface="Calibri"/>
            </a:endParaRPr>
          </a:p>
          <a:p>
            <a:pPr marL="241300" indent="-228600" algn="just">
              <a:lnSpc>
                <a:spcPct val="100000"/>
              </a:lnSpc>
              <a:spcBef>
                <a:spcPts val="710"/>
              </a:spcBef>
              <a:buClr>
                <a:srgbClr val="E97031"/>
              </a:buClr>
              <a:buFont typeface="Arial"/>
              <a:buChar char="•"/>
              <a:tabLst>
                <a:tab pos="241300" algn="l"/>
              </a:tabLst>
            </a:pPr>
            <a:r>
              <a:rPr sz="2100" spc="105">
                <a:latin typeface="Calibri"/>
                <a:cs typeface="Calibri"/>
              </a:rPr>
              <a:t>Enhances</a:t>
            </a:r>
            <a:r>
              <a:rPr sz="2100" spc="-15">
                <a:latin typeface="Calibri"/>
                <a:cs typeface="Calibri"/>
              </a:rPr>
              <a:t> </a:t>
            </a:r>
            <a:r>
              <a:rPr sz="2100" spc="15">
                <a:latin typeface="Calibri"/>
                <a:cs typeface="Calibri"/>
              </a:rPr>
              <a:t>property</a:t>
            </a:r>
            <a:r>
              <a:rPr sz="2100" spc="-65">
                <a:latin typeface="Calibri"/>
                <a:cs typeface="Calibri"/>
              </a:rPr>
              <a:t> </a:t>
            </a:r>
            <a:r>
              <a:rPr sz="2100" spc="55">
                <a:latin typeface="Calibri"/>
                <a:cs typeface="Calibri"/>
              </a:rPr>
              <a:t>value</a:t>
            </a:r>
            <a:r>
              <a:rPr sz="2100" spc="-40">
                <a:latin typeface="Calibri"/>
                <a:cs typeface="Calibri"/>
              </a:rPr>
              <a:t> </a:t>
            </a:r>
            <a:r>
              <a:rPr sz="2100" spc="20">
                <a:latin typeface="Calibri"/>
                <a:cs typeface="Calibri"/>
              </a:rPr>
              <a:t>by</a:t>
            </a:r>
            <a:r>
              <a:rPr sz="2100" spc="-40">
                <a:latin typeface="Calibri"/>
                <a:cs typeface="Calibri"/>
              </a:rPr>
              <a:t> </a:t>
            </a:r>
            <a:r>
              <a:rPr sz="2100" spc="25">
                <a:latin typeface="Calibri"/>
                <a:cs typeface="Calibri"/>
              </a:rPr>
              <a:t>removing</a:t>
            </a:r>
            <a:r>
              <a:rPr sz="2100" spc="-50">
                <a:latin typeface="Calibri"/>
                <a:cs typeface="Calibri"/>
              </a:rPr>
              <a:t> </a:t>
            </a:r>
            <a:r>
              <a:rPr sz="2100" spc="85">
                <a:latin typeface="Calibri"/>
                <a:cs typeface="Calibri"/>
              </a:rPr>
              <a:t>septic</a:t>
            </a:r>
            <a:r>
              <a:rPr sz="2100" spc="-50">
                <a:latin typeface="Calibri"/>
                <a:cs typeface="Calibri"/>
              </a:rPr>
              <a:t> </a:t>
            </a:r>
            <a:r>
              <a:rPr sz="2100" spc="85">
                <a:latin typeface="Calibri"/>
                <a:cs typeface="Calibri"/>
              </a:rPr>
              <a:t>systems.</a:t>
            </a:r>
            <a:endParaRPr sz="2100">
              <a:latin typeface="Calibri"/>
              <a:cs typeface="Calibri"/>
            </a:endParaRPr>
          </a:p>
          <a:p>
            <a:pPr marL="241300" marR="392430" indent="-228600" algn="just">
              <a:lnSpc>
                <a:spcPts val="2270"/>
              </a:lnSpc>
              <a:spcBef>
                <a:spcPts val="1040"/>
              </a:spcBef>
              <a:buClr>
                <a:srgbClr val="E97031"/>
              </a:buClr>
              <a:buFont typeface="Arial"/>
              <a:buChar char="•"/>
              <a:tabLst>
                <a:tab pos="241300" algn="l"/>
              </a:tabLst>
            </a:pPr>
            <a:r>
              <a:rPr sz="2100" spc="110">
                <a:latin typeface="Calibri"/>
                <a:cs typeface="Calibri"/>
              </a:rPr>
              <a:t>Reduces</a:t>
            </a:r>
            <a:r>
              <a:rPr sz="2100" spc="-30">
                <a:latin typeface="Calibri"/>
                <a:cs typeface="Calibri"/>
              </a:rPr>
              <a:t> </a:t>
            </a:r>
            <a:r>
              <a:rPr sz="2100" spc="45">
                <a:latin typeface="Calibri"/>
                <a:cs typeface="Calibri"/>
              </a:rPr>
              <a:t>pollution</a:t>
            </a:r>
            <a:r>
              <a:rPr sz="2100" spc="-65">
                <a:latin typeface="Calibri"/>
                <a:cs typeface="Calibri"/>
              </a:rPr>
              <a:t> </a:t>
            </a:r>
            <a:r>
              <a:rPr sz="2100" spc="70">
                <a:latin typeface="Calibri"/>
                <a:cs typeface="Calibri"/>
              </a:rPr>
              <a:t>discharge</a:t>
            </a:r>
            <a:r>
              <a:rPr sz="2100" spc="-55">
                <a:latin typeface="Calibri"/>
                <a:cs typeface="Calibri"/>
              </a:rPr>
              <a:t> </a:t>
            </a:r>
            <a:r>
              <a:rPr sz="2100" spc="20">
                <a:latin typeface="Calibri"/>
                <a:cs typeface="Calibri"/>
              </a:rPr>
              <a:t>into</a:t>
            </a:r>
            <a:r>
              <a:rPr sz="2100" spc="-40">
                <a:latin typeface="Calibri"/>
                <a:cs typeface="Calibri"/>
              </a:rPr>
              <a:t> </a:t>
            </a:r>
            <a:r>
              <a:rPr sz="2100" spc="25">
                <a:latin typeface="Calibri"/>
                <a:cs typeface="Calibri"/>
              </a:rPr>
              <a:t>groundwater</a:t>
            </a:r>
            <a:r>
              <a:rPr sz="2100" spc="-45">
                <a:latin typeface="Calibri"/>
                <a:cs typeface="Calibri"/>
              </a:rPr>
              <a:t> </a:t>
            </a:r>
            <a:r>
              <a:rPr sz="2100" spc="70">
                <a:latin typeface="Calibri"/>
                <a:cs typeface="Calibri"/>
              </a:rPr>
              <a:t>and</a:t>
            </a:r>
            <a:r>
              <a:rPr sz="2100" spc="-35">
                <a:latin typeface="Calibri"/>
                <a:cs typeface="Calibri"/>
              </a:rPr>
              <a:t> </a:t>
            </a:r>
            <a:r>
              <a:rPr sz="2100" spc="45">
                <a:latin typeface="Calibri"/>
                <a:cs typeface="Calibri"/>
              </a:rPr>
              <a:t>waterways,</a:t>
            </a:r>
            <a:r>
              <a:rPr sz="2100" spc="-50">
                <a:latin typeface="Calibri"/>
                <a:cs typeface="Calibri"/>
              </a:rPr>
              <a:t> </a:t>
            </a:r>
            <a:r>
              <a:rPr sz="2100" b="1" spc="60">
                <a:latin typeface="Calibri"/>
                <a:cs typeface="Calibri"/>
              </a:rPr>
              <a:t>better</a:t>
            </a:r>
            <a:r>
              <a:rPr sz="2100" b="1" spc="-30">
                <a:latin typeface="Calibri"/>
                <a:cs typeface="Calibri"/>
              </a:rPr>
              <a:t> </a:t>
            </a:r>
            <a:r>
              <a:rPr sz="2100" b="1" spc="75">
                <a:latin typeface="Calibri"/>
                <a:cs typeface="Calibri"/>
              </a:rPr>
              <a:t>protecting </a:t>
            </a:r>
            <a:r>
              <a:rPr sz="2100" b="1" spc="-465">
                <a:latin typeface="Calibri"/>
                <a:cs typeface="Calibri"/>
              </a:rPr>
              <a:t> </a:t>
            </a:r>
            <a:r>
              <a:rPr sz="2100" b="1" spc="75">
                <a:latin typeface="Calibri"/>
                <a:cs typeface="Calibri"/>
              </a:rPr>
              <a:t>environmental</a:t>
            </a:r>
            <a:r>
              <a:rPr sz="2100" b="1" spc="-50">
                <a:latin typeface="Calibri"/>
                <a:cs typeface="Calibri"/>
              </a:rPr>
              <a:t> </a:t>
            </a:r>
            <a:r>
              <a:rPr sz="2100" b="1" spc="100">
                <a:latin typeface="Calibri"/>
                <a:cs typeface="Calibri"/>
              </a:rPr>
              <a:t>and</a:t>
            </a:r>
            <a:r>
              <a:rPr sz="2100" b="1" spc="-55">
                <a:latin typeface="Calibri"/>
                <a:cs typeface="Calibri"/>
              </a:rPr>
              <a:t> </a:t>
            </a:r>
            <a:r>
              <a:rPr sz="2100" b="1" spc="110">
                <a:latin typeface="Calibri"/>
                <a:cs typeface="Calibri"/>
              </a:rPr>
              <a:t>human</a:t>
            </a:r>
            <a:r>
              <a:rPr sz="2100" b="1" spc="-50">
                <a:latin typeface="Calibri"/>
                <a:cs typeface="Calibri"/>
              </a:rPr>
              <a:t> </a:t>
            </a:r>
            <a:r>
              <a:rPr sz="2100" b="1" spc="85">
                <a:latin typeface="Calibri"/>
                <a:cs typeface="Calibri"/>
              </a:rPr>
              <a:t>health,</a:t>
            </a:r>
            <a:r>
              <a:rPr sz="2100" b="1" spc="-40">
                <a:latin typeface="Calibri"/>
                <a:cs typeface="Calibri"/>
              </a:rPr>
              <a:t> </a:t>
            </a:r>
            <a:r>
              <a:rPr sz="2100" b="1" spc="100">
                <a:latin typeface="Calibri"/>
                <a:cs typeface="Calibri"/>
              </a:rPr>
              <a:t>including</a:t>
            </a:r>
            <a:r>
              <a:rPr sz="2100" b="1" spc="-50">
                <a:latin typeface="Calibri"/>
                <a:cs typeface="Calibri"/>
              </a:rPr>
              <a:t> </a:t>
            </a:r>
            <a:r>
              <a:rPr sz="2100" b="1" spc="120">
                <a:latin typeface="Calibri"/>
                <a:cs typeface="Calibri"/>
              </a:rPr>
              <a:t>a</a:t>
            </a:r>
            <a:r>
              <a:rPr sz="2100" b="1" spc="-40">
                <a:latin typeface="Calibri"/>
                <a:cs typeface="Calibri"/>
              </a:rPr>
              <a:t> </a:t>
            </a:r>
            <a:r>
              <a:rPr sz="2100" b="1" spc="85">
                <a:latin typeface="Calibri"/>
                <a:cs typeface="Calibri"/>
              </a:rPr>
              <a:t>reduction</a:t>
            </a:r>
            <a:r>
              <a:rPr sz="2100" b="1" spc="-65">
                <a:latin typeface="Calibri"/>
                <a:cs typeface="Calibri"/>
              </a:rPr>
              <a:t> </a:t>
            </a:r>
            <a:r>
              <a:rPr sz="2100" b="1" spc="65">
                <a:latin typeface="Calibri"/>
                <a:cs typeface="Calibri"/>
              </a:rPr>
              <a:t>in</a:t>
            </a:r>
            <a:r>
              <a:rPr sz="2100" b="1" spc="-40">
                <a:latin typeface="Calibri"/>
                <a:cs typeface="Calibri"/>
              </a:rPr>
              <a:t> </a:t>
            </a:r>
            <a:r>
              <a:rPr sz="2100" b="1" spc="90">
                <a:latin typeface="Calibri"/>
                <a:cs typeface="Calibri"/>
              </a:rPr>
              <a:t>frequency</a:t>
            </a:r>
            <a:r>
              <a:rPr sz="2100" b="1" spc="-80">
                <a:latin typeface="Calibri"/>
                <a:cs typeface="Calibri"/>
              </a:rPr>
              <a:t> </a:t>
            </a:r>
            <a:r>
              <a:rPr sz="2100" b="1" spc="50">
                <a:latin typeface="Calibri"/>
                <a:cs typeface="Calibri"/>
              </a:rPr>
              <a:t>of</a:t>
            </a:r>
            <a:r>
              <a:rPr sz="2100" b="1" spc="-45">
                <a:latin typeface="Calibri"/>
                <a:cs typeface="Calibri"/>
              </a:rPr>
              <a:t> </a:t>
            </a:r>
            <a:r>
              <a:rPr sz="2100" b="1" spc="100">
                <a:latin typeface="Calibri"/>
                <a:cs typeface="Calibri"/>
              </a:rPr>
              <a:t>algae </a:t>
            </a:r>
            <a:r>
              <a:rPr sz="2100" b="1" spc="-459">
                <a:latin typeface="Calibri"/>
                <a:cs typeface="Calibri"/>
              </a:rPr>
              <a:t> </a:t>
            </a:r>
            <a:r>
              <a:rPr sz="2100" b="1" spc="125">
                <a:latin typeface="Calibri"/>
                <a:cs typeface="Calibri"/>
              </a:rPr>
              <a:t>blooms</a:t>
            </a:r>
            <a:r>
              <a:rPr sz="2100" b="1" spc="-65">
                <a:latin typeface="Calibri"/>
                <a:cs typeface="Calibri"/>
              </a:rPr>
              <a:t> </a:t>
            </a:r>
            <a:r>
              <a:rPr sz="2100" b="1" spc="100">
                <a:latin typeface="Calibri"/>
                <a:cs typeface="Calibri"/>
              </a:rPr>
              <a:t>and</a:t>
            </a:r>
            <a:r>
              <a:rPr sz="2100" b="1" spc="-50">
                <a:latin typeface="Calibri"/>
                <a:cs typeface="Calibri"/>
              </a:rPr>
              <a:t> </a:t>
            </a:r>
            <a:r>
              <a:rPr sz="2100" b="1" spc="100">
                <a:latin typeface="Calibri"/>
                <a:cs typeface="Calibri"/>
              </a:rPr>
              <a:t>fish</a:t>
            </a:r>
            <a:r>
              <a:rPr sz="2100" b="1" spc="-60">
                <a:latin typeface="Calibri"/>
                <a:cs typeface="Calibri"/>
              </a:rPr>
              <a:t> </a:t>
            </a:r>
            <a:r>
              <a:rPr sz="2100" b="1" spc="85">
                <a:latin typeface="Calibri"/>
                <a:cs typeface="Calibri"/>
              </a:rPr>
              <a:t>kill.</a:t>
            </a:r>
            <a:endParaRPr sz="2100">
              <a:latin typeface="Calibri"/>
              <a:cs typeface="Calibri"/>
            </a:endParaRPr>
          </a:p>
        </p:txBody>
      </p:sp>
      <p:grpSp>
        <p:nvGrpSpPr>
          <p:cNvPr id="3" name="object 3"/>
          <p:cNvGrpSpPr/>
          <p:nvPr/>
        </p:nvGrpSpPr>
        <p:grpSpPr>
          <a:xfrm>
            <a:off x="2718816" y="3944111"/>
            <a:ext cx="6339840" cy="2139950"/>
            <a:chOff x="2718816" y="3944111"/>
            <a:chExt cx="6339840" cy="2139950"/>
          </a:xfrm>
        </p:grpSpPr>
        <p:pic>
          <p:nvPicPr>
            <p:cNvPr id="4" name="object 4"/>
            <p:cNvPicPr/>
            <p:nvPr/>
          </p:nvPicPr>
          <p:blipFill>
            <a:blip r:embed="rId2" cstate="print"/>
            <a:stretch>
              <a:fillRect/>
            </a:stretch>
          </p:blipFill>
          <p:spPr>
            <a:xfrm>
              <a:off x="6918960" y="3944111"/>
              <a:ext cx="2139695" cy="2139695"/>
            </a:xfrm>
            <a:prstGeom prst="rect">
              <a:avLst/>
            </a:prstGeom>
          </p:spPr>
        </p:pic>
        <p:sp>
          <p:nvSpPr>
            <p:cNvPr id="5" name="object 5"/>
            <p:cNvSpPr/>
            <p:nvPr/>
          </p:nvSpPr>
          <p:spPr>
            <a:xfrm>
              <a:off x="6945513" y="3970290"/>
              <a:ext cx="2033905" cy="2033905"/>
            </a:xfrm>
            <a:custGeom>
              <a:avLst/>
              <a:gdLst/>
              <a:ahLst/>
              <a:cxnLst/>
              <a:rect l="l" t="t" r="r" b="b"/>
              <a:pathLst>
                <a:path w="2033904" h="2033904">
                  <a:moveTo>
                    <a:pt x="1016711" y="0"/>
                  </a:moveTo>
                  <a:lnTo>
                    <a:pt x="968849" y="1106"/>
                  </a:lnTo>
                  <a:lnTo>
                    <a:pt x="921557" y="4394"/>
                  </a:lnTo>
                  <a:lnTo>
                    <a:pt x="874884" y="9815"/>
                  </a:lnTo>
                  <a:lnTo>
                    <a:pt x="828877" y="17318"/>
                  </a:lnTo>
                  <a:lnTo>
                    <a:pt x="783587" y="26857"/>
                  </a:lnTo>
                  <a:lnTo>
                    <a:pt x="739062" y="38381"/>
                  </a:lnTo>
                  <a:lnTo>
                    <a:pt x="695350" y="51842"/>
                  </a:lnTo>
                  <a:lnTo>
                    <a:pt x="652501" y="67191"/>
                  </a:lnTo>
                  <a:lnTo>
                    <a:pt x="610563" y="84380"/>
                  </a:lnTo>
                  <a:lnTo>
                    <a:pt x="569585" y="103359"/>
                  </a:lnTo>
                  <a:lnTo>
                    <a:pt x="529617" y="124079"/>
                  </a:lnTo>
                  <a:lnTo>
                    <a:pt x="490706" y="146493"/>
                  </a:lnTo>
                  <a:lnTo>
                    <a:pt x="452901" y="170550"/>
                  </a:lnTo>
                  <a:lnTo>
                    <a:pt x="416253" y="196203"/>
                  </a:lnTo>
                  <a:lnTo>
                    <a:pt x="380808" y="223401"/>
                  </a:lnTo>
                  <a:lnTo>
                    <a:pt x="346617" y="252098"/>
                  </a:lnTo>
                  <a:lnTo>
                    <a:pt x="313727" y="282243"/>
                  </a:lnTo>
                  <a:lnTo>
                    <a:pt x="282188" y="313787"/>
                  </a:lnTo>
                  <a:lnTo>
                    <a:pt x="252049" y="346683"/>
                  </a:lnTo>
                  <a:lnTo>
                    <a:pt x="223358" y="380881"/>
                  </a:lnTo>
                  <a:lnTo>
                    <a:pt x="196165" y="416332"/>
                  </a:lnTo>
                  <a:lnTo>
                    <a:pt x="170517" y="452988"/>
                  </a:lnTo>
                  <a:lnTo>
                    <a:pt x="146464" y="490799"/>
                  </a:lnTo>
                  <a:lnTo>
                    <a:pt x="124055" y="529717"/>
                  </a:lnTo>
                  <a:lnTo>
                    <a:pt x="103339" y="569694"/>
                  </a:lnTo>
                  <a:lnTo>
                    <a:pt x="84363" y="610679"/>
                  </a:lnTo>
                  <a:lnTo>
                    <a:pt x="67178" y="652624"/>
                  </a:lnTo>
                  <a:lnTo>
                    <a:pt x="51832" y="695482"/>
                  </a:lnTo>
                  <a:lnTo>
                    <a:pt x="38373" y="739201"/>
                  </a:lnTo>
                  <a:lnTo>
                    <a:pt x="26851" y="783735"/>
                  </a:lnTo>
                  <a:lnTo>
                    <a:pt x="17315" y="829034"/>
                  </a:lnTo>
                  <a:lnTo>
                    <a:pt x="9813" y="875048"/>
                  </a:lnTo>
                  <a:lnTo>
                    <a:pt x="4393" y="921730"/>
                  </a:lnTo>
                  <a:lnTo>
                    <a:pt x="1106" y="969031"/>
                  </a:lnTo>
                  <a:lnTo>
                    <a:pt x="0" y="1016901"/>
                  </a:lnTo>
                  <a:lnTo>
                    <a:pt x="1106" y="1064771"/>
                  </a:lnTo>
                  <a:lnTo>
                    <a:pt x="4393" y="1112072"/>
                  </a:lnTo>
                  <a:lnTo>
                    <a:pt x="9813" y="1158754"/>
                  </a:lnTo>
                  <a:lnTo>
                    <a:pt x="17315" y="1204769"/>
                  </a:lnTo>
                  <a:lnTo>
                    <a:pt x="26851" y="1250067"/>
                  </a:lnTo>
                  <a:lnTo>
                    <a:pt x="38373" y="1294601"/>
                  </a:lnTo>
                  <a:lnTo>
                    <a:pt x="51832" y="1338321"/>
                  </a:lnTo>
                  <a:lnTo>
                    <a:pt x="67178" y="1381178"/>
                  </a:lnTo>
                  <a:lnTo>
                    <a:pt x="84363" y="1423124"/>
                  </a:lnTo>
                  <a:lnTo>
                    <a:pt x="103339" y="1464109"/>
                  </a:lnTo>
                  <a:lnTo>
                    <a:pt x="124055" y="1504085"/>
                  </a:lnTo>
                  <a:lnTo>
                    <a:pt x="146464" y="1543003"/>
                  </a:lnTo>
                  <a:lnTo>
                    <a:pt x="170517" y="1580814"/>
                  </a:lnTo>
                  <a:lnTo>
                    <a:pt x="196165" y="1617470"/>
                  </a:lnTo>
                  <a:lnTo>
                    <a:pt x="223358" y="1652921"/>
                  </a:lnTo>
                  <a:lnTo>
                    <a:pt x="252049" y="1687119"/>
                  </a:lnTo>
                  <a:lnTo>
                    <a:pt x="282188" y="1720015"/>
                  </a:lnTo>
                  <a:lnTo>
                    <a:pt x="313727" y="1751560"/>
                  </a:lnTo>
                  <a:lnTo>
                    <a:pt x="346617" y="1781705"/>
                  </a:lnTo>
                  <a:lnTo>
                    <a:pt x="380808" y="1810401"/>
                  </a:lnTo>
                  <a:lnTo>
                    <a:pt x="416253" y="1837600"/>
                  </a:lnTo>
                  <a:lnTo>
                    <a:pt x="452901" y="1863252"/>
                  </a:lnTo>
                  <a:lnTo>
                    <a:pt x="490706" y="1887310"/>
                  </a:lnTo>
                  <a:lnTo>
                    <a:pt x="529617" y="1909723"/>
                  </a:lnTo>
                  <a:lnTo>
                    <a:pt x="569585" y="1930444"/>
                  </a:lnTo>
                  <a:lnTo>
                    <a:pt x="610563" y="1949423"/>
                  </a:lnTo>
                  <a:lnTo>
                    <a:pt x="652501" y="1966611"/>
                  </a:lnTo>
                  <a:lnTo>
                    <a:pt x="695350" y="1981961"/>
                  </a:lnTo>
                  <a:lnTo>
                    <a:pt x="739062" y="1995422"/>
                  </a:lnTo>
                  <a:lnTo>
                    <a:pt x="783587" y="2006946"/>
                  </a:lnTo>
                  <a:lnTo>
                    <a:pt x="828877" y="2016484"/>
                  </a:lnTo>
                  <a:lnTo>
                    <a:pt x="874884" y="2023988"/>
                  </a:lnTo>
                  <a:lnTo>
                    <a:pt x="921557" y="2029408"/>
                  </a:lnTo>
                  <a:lnTo>
                    <a:pt x="968849" y="2032696"/>
                  </a:lnTo>
                  <a:lnTo>
                    <a:pt x="1016711" y="2033803"/>
                  </a:lnTo>
                  <a:lnTo>
                    <a:pt x="1064572" y="2032696"/>
                  </a:lnTo>
                  <a:lnTo>
                    <a:pt x="1111864" y="2029408"/>
                  </a:lnTo>
                  <a:lnTo>
                    <a:pt x="1158538" y="2023988"/>
                  </a:lnTo>
                  <a:lnTo>
                    <a:pt x="1204544" y="2016484"/>
                  </a:lnTo>
                  <a:lnTo>
                    <a:pt x="1249834" y="2006946"/>
                  </a:lnTo>
                  <a:lnTo>
                    <a:pt x="1294360" y="1995422"/>
                  </a:lnTo>
                  <a:lnTo>
                    <a:pt x="1338072" y="1981961"/>
                  </a:lnTo>
                  <a:lnTo>
                    <a:pt x="1380921" y="1966611"/>
                  </a:lnTo>
                  <a:lnTo>
                    <a:pt x="1422858" y="1949423"/>
                  </a:lnTo>
                  <a:lnTo>
                    <a:pt x="1463836" y="1930444"/>
                  </a:lnTo>
                  <a:lnTo>
                    <a:pt x="1503805" y="1909723"/>
                  </a:lnTo>
                  <a:lnTo>
                    <a:pt x="1542716" y="1887310"/>
                  </a:lnTo>
                  <a:lnTo>
                    <a:pt x="1580520" y="1863252"/>
                  </a:lnTo>
                  <a:lnTo>
                    <a:pt x="1617169" y="1837600"/>
                  </a:lnTo>
                  <a:lnTo>
                    <a:pt x="1652613" y="1810401"/>
                  </a:lnTo>
                  <a:lnTo>
                    <a:pt x="1686805" y="1781705"/>
                  </a:lnTo>
                  <a:lnTo>
                    <a:pt x="1719694" y="1751560"/>
                  </a:lnTo>
                  <a:lnTo>
                    <a:pt x="1751233" y="1720015"/>
                  </a:lnTo>
                  <a:lnTo>
                    <a:pt x="1781372" y="1687119"/>
                  </a:lnTo>
                  <a:lnTo>
                    <a:pt x="1810063" y="1652921"/>
                  </a:lnTo>
                  <a:lnTo>
                    <a:pt x="1837257" y="1617470"/>
                  </a:lnTo>
                  <a:lnTo>
                    <a:pt x="1862904" y="1580814"/>
                  </a:lnTo>
                  <a:lnTo>
                    <a:pt x="1886957" y="1543003"/>
                  </a:lnTo>
                  <a:lnTo>
                    <a:pt x="1909366" y="1504085"/>
                  </a:lnTo>
                  <a:lnTo>
                    <a:pt x="1930083" y="1464109"/>
                  </a:lnTo>
                  <a:lnTo>
                    <a:pt x="1949058" y="1423124"/>
                  </a:lnTo>
                  <a:lnTo>
                    <a:pt x="1966243" y="1381178"/>
                  </a:lnTo>
                  <a:lnTo>
                    <a:pt x="1981590" y="1338321"/>
                  </a:lnTo>
                  <a:lnTo>
                    <a:pt x="1995048" y="1294601"/>
                  </a:lnTo>
                  <a:lnTo>
                    <a:pt x="2006570" y="1250067"/>
                  </a:lnTo>
                  <a:lnTo>
                    <a:pt x="2016107" y="1204769"/>
                  </a:lnTo>
                  <a:lnTo>
                    <a:pt x="2023609" y="1158754"/>
                  </a:lnTo>
                  <a:lnTo>
                    <a:pt x="2029028" y="1112072"/>
                  </a:lnTo>
                  <a:lnTo>
                    <a:pt x="2032315" y="1064771"/>
                  </a:lnTo>
                  <a:lnTo>
                    <a:pt x="2033422" y="1016901"/>
                  </a:lnTo>
                  <a:lnTo>
                    <a:pt x="2032315" y="969031"/>
                  </a:lnTo>
                  <a:lnTo>
                    <a:pt x="2029028" y="921730"/>
                  </a:lnTo>
                  <a:lnTo>
                    <a:pt x="2023609" y="875048"/>
                  </a:lnTo>
                  <a:lnTo>
                    <a:pt x="2016107" y="829034"/>
                  </a:lnTo>
                  <a:lnTo>
                    <a:pt x="2006570" y="783735"/>
                  </a:lnTo>
                  <a:lnTo>
                    <a:pt x="1995048" y="739201"/>
                  </a:lnTo>
                  <a:lnTo>
                    <a:pt x="1981590" y="695482"/>
                  </a:lnTo>
                  <a:lnTo>
                    <a:pt x="1966243" y="652624"/>
                  </a:lnTo>
                  <a:lnTo>
                    <a:pt x="1949058" y="610679"/>
                  </a:lnTo>
                  <a:lnTo>
                    <a:pt x="1930083" y="569694"/>
                  </a:lnTo>
                  <a:lnTo>
                    <a:pt x="1909366" y="529717"/>
                  </a:lnTo>
                  <a:lnTo>
                    <a:pt x="1886957" y="490799"/>
                  </a:lnTo>
                  <a:lnTo>
                    <a:pt x="1862904" y="452988"/>
                  </a:lnTo>
                  <a:lnTo>
                    <a:pt x="1837257" y="416332"/>
                  </a:lnTo>
                  <a:lnTo>
                    <a:pt x="1810063" y="380881"/>
                  </a:lnTo>
                  <a:lnTo>
                    <a:pt x="1781372" y="346683"/>
                  </a:lnTo>
                  <a:lnTo>
                    <a:pt x="1751233" y="313787"/>
                  </a:lnTo>
                  <a:lnTo>
                    <a:pt x="1719694" y="282243"/>
                  </a:lnTo>
                  <a:lnTo>
                    <a:pt x="1686805" y="252098"/>
                  </a:lnTo>
                  <a:lnTo>
                    <a:pt x="1652613" y="223401"/>
                  </a:lnTo>
                  <a:lnTo>
                    <a:pt x="1617169" y="196203"/>
                  </a:lnTo>
                  <a:lnTo>
                    <a:pt x="1580520" y="170550"/>
                  </a:lnTo>
                  <a:lnTo>
                    <a:pt x="1542716" y="146493"/>
                  </a:lnTo>
                  <a:lnTo>
                    <a:pt x="1503805" y="124079"/>
                  </a:lnTo>
                  <a:lnTo>
                    <a:pt x="1463836" y="103359"/>
                  </a:lnTo>
                  <a:lnTo>
                    <a:pt x="1422858" y="84380"/>
                  </a:lnTo>
                  <a:lnTo>
                    <a:pt x="1380921" y="67191"/>
                  </a:lnTo>
                  <a:lnTo>
                    <a:pt x="1338071" y="51842"/>
                  </a:lnTo>
                  <a:lnTo>
                    <a:pt x="1294360" y="38381"/>
                  </a:lnTo>
                  <a:lnTo>
                    <a:pt x="1249834" y="26857"/>
                  </a:lnTo>
                  <a:lnTo>
                    <a:pt x="1204544" y="17318"/>
                  </a:lnTo>
                  <a:lnTo>
                    <a:pt x="1158538" y="9815"/>
                  </a:lnTo>
                  <a:lnTo>
                    <a:pt x="1111864" y="4394"/>
                  </a:lnTo>
                  <a:lnTo>
                    <a:pt x="1064572" y="1106"/>
                  </a:lnTo>
                  <a:lnTo>
                    <a:pt x="1016711" y="0"/>
                  </a:lnTo>
                  <a:close/>
                </a:path>
              </a:pathLst>
            </a:custGeom>
            <a:solidFill>
              <a:srgbClr val="E97031"/>
            </a:solidFill>
          </p:spPr>
          <p:txBody>
            <a:bodyPr wrap="square" lIns="0" tIns="0" rIns="0" bIns="0" rtlCol="0"/>
            <a:lstStyle/>
            <a:p>
              <a:endParaRPr/>
            </a:p>
          </p:txBody>
        </p:sp>
        <p:pic>
          <p:nvPicPr>
            <p:cNvPr id="6" name="object 6"/>
            <p:cNvPicPr/>
            <p:nvPr/>
          </p:nvPicPr>
          <p:blipFill>
            <a:blip r:embed="rId3" cstate="print"/>
            <a:stretch>
              <a:fillRect/>
            </a:stretch>
          </p:blipFill>
          <p:spPr>
            <a:xfrm>
              <a:off x="4820411" y="3945635"/>
              <a:ext cx="2554223" cy="2136647"/>
            </a:xfrm>
            <a:prstGeom prst="rect">
              <a:avLst/>
            </a:prstGeom>
          </p:spPr>
        </p:pic>
        <p:sp>
          <p:nvSpPr>
            <p:cNvPr id="7" name="object 7"/>
            <p:cNvSpPr/>
            <p:nvPr/>
          </p:nvSpPr>
          <p:spPr>
            <a:xfrm>
              <a:off x="4846596" y="3972987"/>
              <a:ext cx="2448560" cy="2028189"/>
            </a:xfrm>
            <a:custGeom>
              <a:avLst/>
              <a:gdLst/>
              <a:ahLst/>
              <a:cxnLst/>
              <a:rect l="l" t="t" r="r" b="b"/>
              <a:pathLst>
                <a:path w="2448559" h="2028189">
                  <a:moveTo>
                    <a:pt x="1036274" y="0"/>
                  </a:moveTo>
                  <a:lnTo>
                    <a:pt x="991779" y="0"/>
                  </a:lnTo>
                  <a:lnTo>
                    <a:pt x="947318" y="1940"/>
                  </a:lnTo>
                  <a:lnTo>
                    <a:pt x="902961" y="5820"/>
                  </a:lnTo>
                  <a:lnTo>
                    <a:pt x="858776" y="11640"/>
                  </a:lnTo>
                  <a:lnTo>
                    <a:pt x="814831" y="19400"/>
                  </a:lnTo>
                  <a:lnTo>
                    <a:pt x="771197" y="29101"/>
                  </a:lnTo>
                  <a:lnTo>
                    <a:pt x="727942" y="40741"/>
                  </a:lnTo>
                  <a:lnTo>
                    <a:pt x="685134" y="54322"/>
                  </a:lnTo>
                  <a:lnTo>
                    <a:pt x="642843" y="69842"/>
                  </a:lnTo>
                  <a:lnTo>
                    <a:pt x="601137" y="87303"/>
                  </a:lnTo>
                  <a:lnTo>
                    <a:pt x="560086" y="106704"/>
                  </a:lnTo>
                  <a:lnTo>
                    <a:pt x="519757" y="128045"/>
                  </a:lnTo>
                  <a:lnTo>
                    <a:pt x="480221" y="151326"/>
                  </a:lnTo>
                  <a:lnTo>
                    <a:pt x="441546" y="176547"/>
                  </a:lnTo>
                  <a:lnTo>
                    <a:pt x="403801" y="203708"/>
                  </a:lnTo>
                  <a:lnTo>
                    <a:pt x="367054" y="232809"/>
                  </a:lnTo>
                  <a:lnTo>
                    <a:pt x="331375" y="263851"/>
                  </a:lnTo>
                  <a:lnTo>
                    <a:pt x="296832" y="296832"/>
                  </a:lnTo>
                  <a:lnTo>
                    <a:pt x="263851" y="331375"/>
                  </a:lnTo>
                  <a:lnTo>
                    <a:pt x="232809" y="367054"/>
                  </a:lnTo>
                  <a:lnTo>
                    <a:pt x="203708" y="403801"/>
                  </a:lnTo>
                  <a:lnTo>
                    <a:pt x="176547" y="441546"/>
                  </a:lnTo>
                  <a:lnTo>
                    <a:pt x="151326" y="480221"/>
                  </a:lnTo>
                  <a:lnTo>
                    <a:pt x="128045" y="519757"/>
                  </a:lnTo>
                  <a:lnTo>
                    <a:pt x="106704" y="560086"/>
                  </a:lnTo>
                  <a:lnTo>
                    <a:pt x="87303" y="601137"/>
                  </a:lnTo>
                  <a:lnTo>
                    <a:pt x="69842" y="642843"/>
                  </a:lnTo>
                  <a:lnTo>
                    <a:pt x="54322" y="685134"/>
                  </a:lnTo>
                  <a:lnTo>
                    <a:pt x="40741" y="727942"/>
                  </a:lnTo>
                  <a:lnTo>
                    <a:pt x="29101" y="771197"/>
                  </a:lnTo>
                  <a:lnTo>
                    <a:pt x="19400" y="814831"/>
                  </a:lnTo>
                  <a:lnTo>
                    <a:pt x="11640" y="858776"/>
                  </a:lnTo>
                  <a:lnTo>
                    <a:pt x="5820" y="902961"/>
                  </a:lnTo>
                  <a:lnTo>
                    <a:pt x="1940" y="947318"/>
                  </a:lnTo>
                  <a:lnTo>
                    <a:pt x="0" y="991779"/>
                  </a:lnTo>
                  <a:lnTo>
                    <a:pt x="0" y="1036274"/>
                  </a:lnTo>
                  <a:lnTo>
                    <a:pt x="1940" y="1080735"/>
                  </a:lnTo>
                  <a:lnTo>
                    <a:pt x="5820" y="1125092"/>
                  </a:lnTo>
                  <a:lnTo>
                    <a:pt x="11640" y="1169278"/>
                  </a:lnTo>
                  <a:lnTo>
                    <a:pt x="19400" y="1213222"/>
                  </a:lnTo>
                  <a:lnTo>
                    <a:pt x="29101" y="1256856"/>
                  </a:lnTo>
                  <a:lnTo>
                    <a:pt x="40741" y="1300112"/>
                  </a:lnTo>
                  <a:lnTo>
                    <a:pt x="54322" y="1342919"/>
                  </a:lnTo>
                  <a:lnTo>
                    <a:pt x="69842" y="1385211"/>
                  </a:lnTo>
                  <a:lnTo>
                    <a:pt x="87303" y="1426916"/>
                  </a:lnTo>
                  <a:lnTo>
                    <a:pt x="106704" y="1467968"/>
                  </a:lnTo>
                  <a:lnTo>
                    <a:pt x="128045" y="1508296"/>
                  </a:lnTo>
                  <a:lnTo>
                    <a:pt x="151326" y="1547832"/>
                  </a:lnTo>
                  <a:lnTo>
                    <a:pt x="176547" y="1586507"/>
                  </a:lnTo>
                  <a:lnTo>
                    <a:pt x="203708" y="1624253"/>
                  </a:lnTo>
                  <a:lnTo>
                    <a:pt x="232809" y="1660999"/>
                  </a:lnTo>
                  <a:lnTo>
                    <a:pt x="263851" y="1696678"/>
                  </a:lnTo>
                  <a:lnTo>
                    <a:pt x="296832" y="1731221"/>
                  </a:lnTo>
                  <a:lnTo>
                    <a:pt x="331375" y="1764201"/>
                  </a:lnTo>
                  <a:lnTo>
                    <a:pt x="367054" y="1795242"/>
                  </a:lnTo>
                  <a:lnTo>
                    <a:pt x="403801" y="1824342"/>
                  </a:lnTo>
                  <a:lnTo>
                    <a:pt x="441546" y="1851502"/>
                  </a:lnTo>
                  <a:lnTo>
                    <a:pt x="480221" y="1876723"/>
                  </a:lnTo>
                  <a:lnTo>
                    <a:pt x="519757" y="1900003"/>
                  </a:lnTo>
                  <a:lnTo>
                    <a:pt x="560086" y="1921343"/>
                  </a:lnTo>
                  <a:lnTo>
                    <a:pt x="601137" y="1940743"/>
                  </a:lnTo>
                  <a:lnTo>
                    <a:pt x="642843" y="1958203"/>
                  </a:lnTo>
                  <a:lnTo>
                    <a:pt x="685134" y="1973724"/>
                  </a:lnTo>
                  <a:lnTo>
                    <a:pt x="727942" y="1987304"/>
                  </a:lnTo>
                  <a:lnTo>
                    <a:pt x="771197" y="1998944"/>
                  </a:lnTo>
                  <a:lnTo>
                    <a:pt x="814831" y="2008644"/>
                  </a:lnTo>
                  <a:lnTo>
                    <a:pt x="858776" y="2016404"/>
                  </a:lnTo>
                  <a:lnTo>
                    <a:pt x="902961" y="2022224"/>
                  </a:lnTo>
                  <a:lnTo>
                    <a:pt x="947318" y="2026104"/>
                  </a:lnTo>
                  <a:lnTo>
                    <a:pt x="991779" y="2028044"/>
                  </a:lnTo>
                  <a:lnTo>
                    <a:pt x="1036274" y="2028044"/>
                  </a:lnTo>
                  <a:lnTo>
                    <a:pt x="1080735" y="2026104"/>
                  </a:lnTo>
                  <a:lnTo>
                    <a:pt x="1125092" y="2022224"/>
                  </a:lnTo>
                  <a:lnTo>
                    <a:pt x="1169278" y="2016404"/>
                  </a:lnTo>
                  <a:lnTo>
                    <a:pt x="1213222" y="2008644"/>
                  </a:lnTo>
                  <a:lnTo>
                    <a:pt x="1256856" y="1998944"/>
                  </a:lnTo>
                  <a:lnTo>
                    <a:pt x="1300112" y="1987304"/>
                  </a:lnTo>
                  <a:lnTo>
                    <a:pt x="1342919" y="1973724"/>
                  </a:lnTo>
                  <a:lnTo>
                    <a:pt x="1385211" y="1958203"/>
                  </a:lnTo>
                  <a:lnTo>
                    <a:pt x="1426916" y="1940743"/>
                  </a:lnTo>
                  <a:lnTo>
                    <a:pt x="1467968" y="1921343"/>
                  </a:lnTo>
                  <a:lnTo>
                    <a:pt x="1508296" y="1900003"/>
                  </a:lnTo>
                  <a:lnTo>
                    <a:pt x="1547832" y="1876723"/>
                  </a:lnTo>
                  <a:lnTo>
                    <a:pt x="1586507" y="1851502"/>
                  </a:lnTo>
                  <a:lnTo>
                    <a:pt x="1624253" y="1824342"/>
                  </a:lnTo>
                  <a:lnTo>
                    <a:pt x="1660999" y="1795242"/>
                  </a:lnTo>
                  <a:lnTo>
                    <a:pt x="1696678" y="1764201"/>
                  </a:lnTo>
                  <a:lnTo>
                    <a:pt x="1731221" y="1731221"/>
                  </a:lnTo>
                  <a:lnTo>
                    <a:pt x="2448415" y="1014027"/>
                  </a:lnTo>
                  <a:lnTo>
                    <a:pt x="1731221" y="296832"/>
                  </a:lnTo>
                  <a:lnTo>
                    <a:pt x="1696678" y="263851"/>
                  </a:lnTo>
                  <a:lnTo>
                    <a:pt x="1660999" y="232809"/>
                  </a:lnTo>
                  <a:lnTo>
                    <a:pt x="1624253" y="203708"/>
                  </a:lnTo>
                  <a:lnTo>
                    <a:pt x="1586507" y="176547"/>
                  </a:lnTo>
                  <a:lnTo>
                    <a:pt x="1547832" y="151326"/>
                  </a:lnTo>
                  <a:lnTo>
                    <a:pt x="1508296" y="128045"/>
                  </a:lnTo>
                  <a:lnTo>
                    <a:pt x="1467968" y="106704"/>
                  </a:lnTo>
                  <a:lnTo>
                    <a:pt x="1426916" y="87303"/>
                  </a:lnTo>
                  <a:lnTo>
                    <a:pt x="1385211" y="69842"/>
                  </a:lnTo>
                  <a:lnTo>
                    <a:pt x="1342919" y="54322"/>
                  </a:lnTo>
                  <a:lnTo>
                    <a:pt x="1300112" y="40741"/>
                  </a:lnTo>
                  <a:lnTo>
                    <a:pt x="1256856" y="29101"/>
                  </a:lnTo>
                  <a:lnTo>
                    <a:pt x="1213222" y="19400"/>
                  </a:lnTo>
                  <a:lnTo>
                    <a:pt x="1169278" y="11640"/>
                  </a:lnTo>
                  <a:lnTo>
                    <a:pt x="1125092" y="5820"/>
                  </a:lnTo>
                  <a:lnTo>
                    <a:pt x="1080735" y="1940"/>
                  </a:lnTo>
                  <a:lnTo>
                    <a:pt x="1036274" y="0"/>
                  </a:lnTo>
                  <a:close/>
                </a:path>
              </a:pathLst>
            </a:custGeom>
            <a:solidFill>
              <a:srgbClr val="186B23"/>
            </a:solidFill>
          </p:spPr>
          <p:txBody>
            <a:bodyPr wrap="square" lIns="0" tIns="0" rIns="0" bIns="0" rtlCol="0"/>
            <a:lstStyle/>
            <a:p>
              <a:endParaRPr/>
            </a:p>
          </p:txBody>
        </p:sp>
        <p:pic>
          <p:nvPicPr>
            <p:cNvPr id="8" name="object 8"/>
            <p:cNvPicPr/>
            <p:nvPr/>
          </p:nvPicPr>
          <p:blipFill>
            <a:blip r:embed="rId3" cstate="print"/>
            <a:stretch>
              <a:fillRect/>
            </a:stretch>
          </p:blipFill>
          <p:spPr>
            <a:xfrm>
              <a:off x="2718816" y="3945635"/>
              <a:ext cx="2554223" cy="2136647"/>
            </a:xfrm>
            <a:prstGeom prst="rect">
              <a:avLst/>
            </a:prstGeom>
          </p:spPr>
        </p:pic>
        <p:sp>
          <p:nvSpPr>
            <p:cNvPr id="9" name="object 9"/>
            <p:cNvSpPr/>
            <p:nvPr/>
          </p:nvSpPr>
          <p:spPr>
            <a:xfrm>
              <a:off x="2744992" y="3972987"/>
              <a:ext cx="2448560" cy="2028189"/>
            </a:xfrm>
            <a:custGeom>
              <a:avLst/>
              <a:gdLst/>
              <a:ahLst/>
              <a:cxnLst/>
              <a:rect l="l" t="t" r="r" b="b"/>
              <a:pathLst>
                <a:path w="2448560" h="2028189">
                  <a:moveTo>
                    <a:pt x="1036274" y="0"/>
                  </a:moveTo>
                  <a:lnTo>
                    <a:pt x="991779" y="0"/>
                  </a:lnTo>
                  <a:lnTo>
                    <a:pt x="947318" y="1940"/>
                  </a:lnTo>
                  <a:lnTo>
                    <a:pt x="902961" y="5820"/>
                  </a:lnTo>
                  <a:lnTo>
                    <a:pt x="858776" y="11640"/>
                  </a:lnTo>
                  <a:lnTo>
                    <a:pt x="814831" y="19400"/>
                  </a:lnTo>
                  <a:lnTo>
                    <a:pt x="771197" y="29101"/>
                  </a:lnTo>
                  <a:lnTo>
                    <a:pt x="727942" y="40741"/>
                  </a:lnTo>
                  <a:lnTo>
                    <a:pt x="685134" y="54322"/>
                  </a:lnTo>
                  <a:lnTo>
                    <a:pt x="642843" y="69842"/>
                  </a:lnTo>
                  <a:lnTo>
                    <a:pt x="601137" y="87303"/>
                  </a:lnTo>
                  <a:lnTo>
                    <a:pt x="560086" y="106704"/>
                  </a:lnTo>
                  <a:lnTo>
                    <a:pt x="519757" y="128045"/>
                  </a:lnTo>
                  <a:lnTo>
                    <a:pt x="480221" y="151326"/>
                  </a:lnTo>
                  <a:lnTo>
                    <a:pt x="441546" y="176547"/>
                  </a:lnTo>
                  <a:lnTo>
                    <a:pt x="403801" y="203708"/>
                  </a:lnTo>
                  <a:lnTo>
                    <a:pt x="367054" y="232809"/>
                  </a:lnTo>
                  <a:lnTo>
                    <a:pt x="331375" y="263851"/>
                  </a:lnTo>
                  <a:lnTo>
                    <a:pt x="296832" y="296832"/>
                  </a:lnTo>
                  <a:lnTo>
                    <a:pt x="263851" y="331375"/>
                  </a:lnTo>
                  <a:lnTo>
                    <a:pt x="232809" y="367054"/>
                  </a:lnTo>
                  <a:lnTo>
                    <a:pt x="203708" y="403801"/>
                  </a:lnTo>
                  <a:lnTo>
                    <a:pt x="176547" y="441546"/>
                  </a:lnTo>
                  <a:lnTo>
                    <a:pt x="151326" y="480221"/>
                  </a:lnTo>
                  <a:lnTo>
                    <a:pt x="128045" y="519757"/>
                  </a:lnTo>
                  <a:lnTo>
                    <a:pt x="106704" y="560086"/>
                  </a:lnTo>
                  <a:lnTo>
                    <a:pt x="87303" y="601137"/>
                  </a:lnTo>
                  <a:lnTo>
                    <a:pt x="69842" y="642843"/>
                  </a:lnTo>
                  <a:lnTo>
                    <a:pt x="54322" y="685134"/>
                  </a:lnTo>
                  <a:lnTo>
                    <a:pt x="40741" y="727942"/>
                  </a:lnTo>
                  <a:lnTo>
                    <a:pt x="29101" y="771197"/>
                  </a:lnTo>
                  <a:lnTo>
                    <a:pt x="19400" y="814831"/>
                  </a:lnTo>
                  <a:lnTo>
                    <a:pt x="11640" y="858776"/>
                  </a:lnTo>
                  <a:lnTo>
                    <a:pt x="5820" y="902961"/>
                  </a:lnTo>
                  <a:lnTo>
                    <a:pt x="1940" y="947318"/>
                  </a:lnTo>
                  <a:lnTo>
                    <a:pt x="0" y="991779"/>
                  </a:lnTo>
                  <a:lnTo>
                    <a:pt x="0" y="1036274"/>
                  </a:lnTo>
                  <a:lnTo>
                    <a:pt x="1940" y="1080735"/>
                  </a:lnTo>
                  <a:lnTo>
                    <a:pt x="5820" y="1125092"/>
                  </a:lnTo>
                  <a:lnTo>
                    <a:pt x="11640" y="1169278"/>
                  </a:lnTo>
                  <a:lnTo>
                    <a:pt x="19400" y="1213222"/>
                  </a:lnTo>
                  <a:lnTo>
                    <a:pt x="29101" y="1256856"/>
                  </a:lnTo>
                  <a:lnTo>
                    <a:pt x="40741" y="1300112"/>
                  </a:lnTo>
                  <a:lnTo>
                    <a:pt x="54322" y="1342919"/>
                  </a:lnTo>
                  <a:lnTo>
                    <a:pt x="69842" y="1385211"/>
                  </a:lnTo>
                  <a:lnTo>
                    <a:pt x="87303" y="1426916"/>
                  </a:lnTo>
                  <a:lnTo>
                    <a:pt x="106704" y="1467968"/>
                  </a:lnTo>
                  <a:lnTo>
                    <a:pt x="128045" y="1508296"/>
                  </a:lnTo>
                  <a:lnTo>
                    <a:pt x="151326" y="1547832"/>
                  </a:lnTo>
                  <a:lnTo>
                    <a:pt x="176547" y="1586507"/>
                  </a:lnTo>
                  <a:lnTo>
                    <a:pt x="203708" y="1624253"/>
                  </a:lnTo>
                  <a:lnTo>
                    <a:pt x="232809" y="1660999"/>
                  </a:lnTo>
                  <a:lnTo>
                    <a:pt x="263851" y="1696678"/>
                  </a:lnTo>
                  <a:lnTo>
                    <a:pt x="296832" y="1731221"/>
                  </a:lnTo>
                  <a:lnTo>
                    <a:pt x="331375" y="1764201"/>
                  </a:lnTo>
                  <a:lnTo>
                    <a:pt x="367054" y="1795242"/>
                  </a:lnTo>
                  <a:lnTo>
                    <a:pt x="403801" y="1824342"/>
                  </a:lnTo>
                  <a:lnTo>
                    <a:pt x="441546" y="1851502"/>
                  </a:lnTo>
                  <a:lnTo>
                    <a:pt x="480221" y="1876723"/>
                  </a:lnTo>
                  <a:lnTo>
                    <a:pt x="519757" y="1900003"/>
                  </a:lnTo>
                  <a:lnTo>
                    <a:pt x="560086" y="1921343"/>
                  </a:lnTo>
                  <a:lnTo>
                    <a:pt x="601137" y="1940743"/>
                  </a:lnTo>
                  <a:lnTo>
                    <a:pt x="642843" y="1958203"/>
                  </a:lnTo>
                  <a:lnTo>
                    <a:pt x="685134" y="1973724"/>
                  </a:lnTo>
                  <a:lnTo>
                    <a:pt x="727942" y="1987304"/>
                  </a:lnTo>
                  <a:lnTo>
                    <a:pt x="771197" y="1998944"/>
                  </a:lnTo>
                  <a:lnTo>
                    <a:pt x="814831" y="2008644"/>
                  </a:lnTo>
                  <a:lnTo>
                    <a:pt x="858776" y="2016404"/>
                  </a:lnTo>
                  <a:lnTo>
                    <a:pt x="902961" y="2022224"/>
                  </a:lnTo>
                  <a:lnTo>
                    <a:pt x="947318" y="2026104"/>
                  </a:lnTo>
                  <a:lnTo>
                    <a:pt x="991779" y="2028044"/>
                  </a:lnTo>
                  <a:lnTo>
                    <a:pt x="1036274" y="2028044"/>
                  </a:lnTo>
                  <a:lnTo>
                    <a:pt x="1080735" y="2026104"/>
                  </a:lnTo>
                  <a:lnTo>
                    <a:pt x="1125092" y="2022224"/>
                  </a:lnTo>
                  <a:lnTo>
                    <a:pt x="1169278" y="2016404"/>
                  </a:lnTo>
                  <a:lnTo>
                    <a:pt x="1213222" y="2008644"/>
                  </a:lnTo>
                  <a:lnTo>
                    <a:pt x="1256856" y="1998944"/>
                  </a:lnTo>
                  <a:lnTo>
                    <a:pt x="1300112" y="1987304"/>
                  </a:lnTo>
                  <a:lnTo>
                    <a:pt x="1342919" y="1973724"/>
                  </a:lnTo>
                  <a:lnTo>
                    <a:pt x="1385211" y="1958203"/>
                  </a:lnTo>
                  <a:lnTo>
                    <a:pt x="1426916" y="1940743"/>
                  </a:lnTo>
                  <a:lnTo>
                    <a:pt x="1467968" y="1921343"/>
                  </a:lnTo>
                  <a:lnTo>
                    <a:pt x="1508296" y="1900003"/>
                  </a:lnTo>
                  <a:lnTo>
                    <a:pt x="1547832" y="1876723"/>
                  </a:lnTo>
                  <a:lnTo>
                    <a:pt x="1586507" y="1851502"/>
                  </a:lnTo>
                  <a:lnTo>
                    <a:pt x="1624253" y="1824342"/>
                  </a:lnTo>
                  <a:lnTo>
                    <a:pt x="1660999" y="1795242"/>
                  </a:lnTo>
                  <a:lnTo>
                    <a:pt x="1696678" y="1764201"/>
                  </a:lnTo>
                  <a:lnTo>
                    <a:pt x="1731221" y="1731221"/>
                  </a:lnTo>
                  <a:lnTo>
                    <a:pt x="2448415" y="1014027"/>
                  </a:lnTo>
                  <a:lnTo>
                    <a:pt x="1731221" y="296832"/>
                  </a:lnTo>
                  <a:lnTo>
                    <a:pt x="1696678" y="263851"/>
                  </a:lnTo>
                  <a:lnTo>
                    <a:pt x="1660999" y="232809"/>
                  </a:lnTo>
                  <a:lnTo>
                    <a:pt x="1624253" y="203708"/>
                  </a:lnTo>
                  <a:lnTo>
                    <a:pt x="1586507" y="176547"/>
                  </a:lnTo>
                  <a:lnTo>
                    <a:pt x="1547832" y="151326"/>
                  </a:lnTo>
                  <a:lnTo>
                    <a:pt x="1508296" y="128045"/>
                  </a:lnTo>
                  <a:lnTo>
                    <a:pt x="1467968" y="106704"/>
                  </a:lnTo>
                  <a:lnTo>
                    <a:pt x="1426916" y="87303"/>
                  </a:lnTo>
                  <a:lnTo>
                    <a:pt x="1385211" y="69842"/>
                  </a:lnTo>
                  <a:lnTo>
                    <a:pt x="1342919" y="54322"/>
                  </a:lnTo>
                  <a:lnTo>
                    <a:pt x="1300112" y="40741"/>
                  </a:lnTo>
                  <a:lnTo>
                    <a:pt x="1256856" y="29101"/>
                  </a:lnTo>
                  <a:lnTo>
                    <a:pt x="1213222" y="19400"/>
                  </a:lnTo>
                  <a:lnTo>
                    <a:pt x="1169278" y="11640"/>
                  </a:lnTo>
                  <a:lnTo>
                    <a:pt x="1125092" y="5820"/>
                  </a:lnTo>
                  <a:lnTo>
                    <a:pt x="1080735" y="1940"/>
                  </a:lnTo>
                  <a:lnTo>
                    <a:pt x="1036274" y="0"/>
                  </a:lnTo>
                  <a:close/>
                </a:path>
              </a:pathLst>
            </a:custGeom>
            <a:solidFill>
              <a:srgbClr val="205F9A"/>
            </a:solidFill>
          </p:spPr>
          <p:txBody>
            <a:bodyPr wrap="square" lIns="0" tIns="0" rIns="0" bIns="0" rtlCol="0"/>
            <a:lstStyle/>
            <a:p>
              <a:endParaRPr/>
            </a:p>
          </p:txBody>
        </p:sp>
      </p:grpSp>
      <p:sp>
        <p:nvSpPr>
          <p:cNvPr id="10" name="object 10"/>
          <p:cNvSpPr txBox="1"/>
          <p:nvPr/>
        </p:nvSpPr>
        <p:spPr>
          <a:xfrm>
            <a:off x="2943253" y="4507627"/>
            <a:ext cx="1673225" cy="941069"/>
          </a:xfrm>
          <a:prstGeom prst="rect">
            <a:avLst/>
          </a:prstGeom>
        </p:spPr>
        <p:txBody>
          <a:bodyPr vert="horz" wrap="square" lIns="0" tIns="12700" rIns="0" bIns="0" rtlCol="0">
            <a:spAutoFit/>
          </a:bodyPr>
          <a:lstStyle/>
          <a:p>
            <a:pPr marL="12700" marR="5080" indent="1270" algn="ctr">
              <a:lnSpc>
                <a:spcPct val="100000"/>
              </a:lnSpc>
              <a:spcBef>
                <a:spcPts val="100"/>
              </a:spcBef>
            </a:pPr>
            <a:r>
              <a:rPr sz="2000" b="1">
                <a:solidFill>
                  <a:srgbClr val="FFFFFF"/>
                </a:solidFill>
                <a:latin typeface="Century Gothic"/>
                <a:cs typeface="Century Gothic"/>
              </a:rPr>
              <a:t>Reduces </a:t>
            </a:r>
            <a:r>
              <a:rPr sz="2000" b="1" spc="5">
                <a:solidFill>
                  <a:srgbClr val="FFFFFF"/>
                </a:solidFill>
                <a:latin typeface="Century Gothic"/>
                <a:cs typeface="Century Gothic"/>
              </a:rPr>
              <a:t> </a:t>
            </a:r>
            <a:r>
              <a:rPr sz="2000" b="1" spc="-5">
                <a:solidFill>
                  <a:srgbClr val="FFFFFF"/>
                </a:solidFill>
                <a:latin typeface="Century Gothic"/>
                <a:cs typeface="Century Gothic"/>
              </a:rPr>
              <a:t>Maint</a:t>
            </a:r>
            <a:r>
              <a:rPr sz="2000" b="1">
                <a:solidFill>
                  <a:srgbClr val="FFFFFF"/>
                </a:solidFill>
                <a:latin typeface="Century Gothic"/>
                <a:cs typeface="Century Gothic"/>
              </a:rPr>
              <a:t>e</a:t>
            </a:r>
            <a:r>
              <a:rPr sz="2000" b="1" spc="-5">
                <a:solidFill>
                  <a:srgbClr val="FFFFFF"/>
                </a:solidFill>
                <a:latin typeface="Century Gothic"/>
                <a:cs typeface="Century Gothic"/>
              </a:rPr>
              <a:t>nan</a:t>
            </a:r>
            <a:r>
              <a:rPr sz="2000" b="1">
                <a:solidFill>
                  <a:srgbClr val="FFFFFF"/>
                </a:solidFill>
                <a:latin typeface="Century Gothic"/>
                <a:cs typeface="Century Gothic"/>
              </a:rPr>
              <a:t>ce  </a:t>
            </a:r>
            <a:r>
              <a:rPr sz="2000" b="1" spc="-5">
                <a:solidFill>
                  <a:srgbClr val="FFFFFF"/>
                </a:solidFill>
                <a:latin typeface="Century Gothic"/>
                <a:cs typeface="Century Gothic"/>
              </a:rPr>
              <a:t>Burden</a:t>
            </a:r>
            <a:endParaRPr sz="2000">
              <a:latin typeface="Century Gothic"/>
              <a:cs typeface="Century Gothic"/>
            </a:endParaRPr>
          </a:p>
        </p:txBody>
      </p:sp>
      <p:sp>
        <p:nvSpPr>
          <p:cNvPr id="14" name="object 14"/>
          <p:cNvSpPr txBox="1"/>
          <p:nvPr/>
        </p:nvSpPr>
        <p:spPr>
          <a:xfrm>
            <a:off x="11734800" y="6568407"/>
            <a:ext cx="310235" cy="187872"/>
          </a:xfrm>
          <a:prstGeom prst="rect">
            <a:avLst/>
          </a:prstGeom>
        </p:spPr>
        <p:txBody>
          <a:bodyPr vert="horz" wrap="square" lIns="0" tIns="3175" rIns="0" bIns="0" rtlCol="0">
            <a:spAutoFit/>
          </a:bodyPr>
          <a:lstStyle/>
          <a:p>
            <a:pPr marL="38100">
              <a:lnSpc>
                <a:spcPct val="100000"/>
              </a:lnSpc>
              <a:spcBef>
                <a:spcPts val="25"/>
              </a:spcBef>
            </a:pPr>
            <a:fld id="{81D60167-4931-47E6-BA6A-407CBD079E47}" type="slidenum">
              <a:rPr sz="1200" spc="30" dirty="0">
                <a:solidFill>
                  <a:srgbClr val="767676"/>
                </a:solidFill>
                <a:latin typeface="Calibri"/>
                <a:cs typeface="Calibri"/>
              </a:rPr>
              <a:t>10</a:t>
            </a:fld>
            <a:endParaRPr sz="1200">
              <a:latin typeface="Calibri"/>
              <a:cs typeface="Calibri"/>
            </a:endParaRPr>
          </a:p>
        </p:txBody>
      </p:sp>
      <p:sp>
        <p:nvSpPr>
          <p:cNvPr id="11" name="object 11"/>
          <p:cNvSpPr txBox="1"/>
          <p:nvPr/>
        </p:nvSpPr>
        <p:spPr>
          <a:xfrm>
            <a:off x="5322903" y="4507881"/>
            <a:ext cx="1210945" cy="941069"/>
          </a:xfrm>
          <a:prstGeom prst="rect">
            <a:avLst/>
          </a:prstGeom>
        </p:spPr>
        <p:txBody>
          <a:bodyPr vert="horz" wrap="square" lIns="0" tIns="12700" rIns="0" bIns="0" rtlCol="0">
            <a:spAutoFit/>
          </a:bodyPr>
          <a:lstStyle/>
          <a:p>
            <a:pPr marL="12700" marR="5080" algn="ctr">
              <a:lnSpc>
                <a:spcPct val="100000"/>
              </a:lnSpc>
              <a:spcBef>
                <a:spcPts val="100"/>
              </a:spcBef>
            </a:pPr>
            <a:r>
              <a:rPr sz="2000" b="1">
                <a:solidFill>
                  <a:srgbClr val="FFFFFF"/>
                </a:solidFill>
                <a:latin typeface="Century Gothic"/>
                <a:cs typeface="Century Gothic"/>
              </a:rPr>
              <a:t>I</a:t>
            </a:r>
            <a:r>
              <a:rPr sz="2000" b="1" spc="-5">
                <a:solidFill>
                  <a:srgbClr val="FFFFFF"/>
                </a:solidFill>
                <a:latin typeface="Century Gothic"/>
                <a:cs typeface="Century Gothic"/>
              </a:rPr>
              <a:t>n</a:t>
            </a:r>
            <a:r>
              <a:rPr sz="2000" b="1">
                <a:solidFill>
                  <a:srgbClr val="FFFFFF"/>
                </a:solidFill>
                <a:latin typeface="Century Gothic"/>
                <a:cs typeface="Century Gothic"/>
              </a:rPr>
              <a:t>c</a:t>
            </a:r>
            <a:r>
              <a:rPr sz="2000" b="1" spc="-10">
                <a:solidFill>
                  <a:srgbClr val="FFFFFF"/>
                </a:solidFill>
                <a:latin typeface="Century Gothic"/>
                <a:cs typeface="Century Gothic"/>
              </a:rPr>
              <a:t>r</a:t>
            </a:r>
            <a:r>
              <a:rPr sz="2000" b="1">
                <a:solidFill>
                  <a:srgbClr val="FFFFFF"/>
                </a:solidFill>
                <a:latin typeface="Century Gothic"/>
                <a:cs typeface="Century Gothic"/>
              </a:rPr>
              <a:t>e</a:t>
            </a:r>
            <a:r>
              <a:rPr sz="2000" b="1" spc="-5">
                <a:solidFill>
                  <a:srgbClr val="FFFFFF"/>
                </a:solidFill>
                <a:latin typeface="Century Gothic"/>
                <a:cs typeface="Century Gothic"/>
              </a:rPr>
              <a:t>a</a:t>
            </a:r>
            <a:r>
              <a:rPr sz="2000" b="1" spc="-10">
                <a:solidFill>
                  <a:srgbClr val="FFFFFF"/>
                </a:solidFill>
                <a:latin typeface="Century Gothic"/>
                <a:cs typeface="Century Gothic"/>
              </a:rPr>
              <a:t>s</a:t>
            </a:r>
            <a:r>
              <a:rPr sz="2000" b="1">
                <a:solidFill>
                  <a:srgbClr val="FFFFFF"/>
                </a:solidFill>
                <a:latin typeface="Century Gothic"/>
                <a:cs typeface="Century Gothic"/>
              </a:rPr>
              <a:t>es  </a:t>
            </a:r>
            <a:r>
              <a:rPr sz="2000" b="1" spc="-5">
                <a:solidFill>
                  <a:srgbClr val="FFFFFF"/>
                </a:solidFill>
                <a:latin typeface="Century Gothic"/>
                <a:cs typeface="Century Gothic"/>
              </a:rPr>
              <a:t>Property </a:t>
            </a:r>
            <a:r>
              <a:rPr sz="2000" b="1">
                <a:solidFill>
                  <a:srgbClr val="FFFFFF"/>
                </a:solidFill>
                <a:latin typeface="Century Gothic"/>
                <a:cs typeface="Century Gothic"/>
              </a:rPr>
              <a:t> </a:t>
            </a:r>
            <a:r>
              <a:rPr sz="2000" b="1" spc="-5">
                <a:solidFill>
                  <a:srgbClr val="FFFFFF"/>
                </a:solidFill>
                <a:latin typeface="Century Gothic"/>
                <a:cs typeface="Century Gothic"/>
              </a:rPr>
              <a:t>Values</a:t>
            </a:r>
            <a:endParaRPr sz="2000">
              <a:latin typeface="Century Gothic"/>
              <a:cs typeface="Century Gothic"/>
            </a:endParaRPr>
          </a:p>
        </p:txBody>
      </p:sp>
      <p:sp>
        <p:nvSpPr>
          <p:cNvPr id="12" name="object 12"/>
          <p:cNvSpPr txBox="1"/>
          <p:nvPr/>
        </p:nvSpPr>
        <p:spPr>
          <a:xfrm>
            <a:off x="7284397" y="4291041"/>
            <a:ext cx="1541780" cy="1245870"/>
          </a:xfrm>
          <a:prstGeom prst="rect">
            <a:avLst/>
          </a:prstGeom>
        </p:spPr>
        <p:txBody>
          <a:bodyPr vert="horz" wrap="square" lIns="0" tIns="12700" rIns="0" bIns="0" rtlCol="0">
            <a:spAutoFit/>
          </a:bodyPr>
          <a:lstStyle/>
          <a:p>
            <a:pPr marL="12065" marR="5080" indent="-635" algn="ctr">
              <a:lnSpc>
                <a:spcPct val="100000"/>
              </a:lnSpc>
              <a:spcBef>
                <a:spcPts val="100"/>
              </a:spcBef>
            </a:pPr>
            <a:r>
              <a:rPr sz="2000" b="1">
                <a:solidFill>
                  <a:srgbClr val="FFFFFF"/>
                </a:solidFill>
                <a:latin typeface="Century Gothic"/>
                <a:cs typeface="Century Gothic"/>
              </a:rPr>
              <a:t>Better for </a:t>
            </a:r>
            <a:r>
              <a:rPr sz="2000" b="1" spc="5">
                <a:solidFill>
                  <a:srgbClr val="FFFFFF"/>
                </a:solidFill>
                <a:latin typeface="Century Gothic"/>
                <a:cs typeface="Century Gothic"/>
              </a:rPr>
              <a:t> </a:t>
            </a:r>
            <a:r>
              <a:rPr sz="2000" b="1">
                <a:solidFill>
                  <a:srgbClr val="FFFFFF"/>
                </a:solidFill>
                <a:latin typeface="Century Gothic"/>
                <a:cs typeface="Century Gothic"/>
              </a:rPr>
              <a:t>E</a:t>
            </a:r>
            <a:r>
              <a:rPr sz="2000" b="1" spc="-5">
                <a:solidFill>
                  <a:srgbClr val="FFFFFF"/>
                </a:solidFill>
                <a:latin typeface="Century Gothic"/>
                <a:cs typeface="Century Gothic"/>
              </a:rPr>
              <a:t>n</a:t>
            </a:r>
            <a:r>
              <a:rPr sz="2000" b="1" spc="5">
                <a:solidFill>
                  <a:srgbClr val="FFFFFF"/>
                </a:solidFill>
                <a:latin typeface="Century Gothic"/>
                <a:cs typeface="Century Gothic"/>
              </a:rPr>
              <a:t>v</a:t>
            </a:r>
            <a:r>
              <a:rPr sz="2000" b="1" spc="-5">
                <a:solidFill>
                  <a:srgbClr val="FFFFFF"/>
                </a:solidFill>
                <a:latin typeface="Century Gothic"/>
                <a:cs typeface="Century Gothic"/>
              </a:rPr>
              <a:t>ir</a:t>
            </a:r>
            <a:r>
              <a:rPr sz="2000" b="1">
                <a:solidFill>
                  <a:srgbClr val="FFFFFF"/>
                </a:solidFill>
                <a:latin typeface="Century Gothic"/>
                <a:cs typeface="Century Gothic"/>
              </a:rPr>
              <a:t>o</a:t>
            </a:r>
            <a:r>
              <a:rPr sz="2000" b="1" spc="-5">
                <a:solidFill>
                  <a:srgbClr val="FFFFFF"/>
                </a:solidFill>
                <a:latin typeface="Century Gothic"/>
                <a:cs typeface="Century Gothic"/>
              </a:rPr>
              <a:t>n</a:t>
            </a:r>
            <a:r>
              <a:rPr sz="2000" b="1">
                <a:solidFill>
                  <a:srgbClr val="FFFFFF"/>
                </a:solidFill>
                <a:latin typeface="Century Gothic"/>
                <a:cs typeface="Century Gothic"/>
              </a:rPr>
              <a:t>me</a:t>
            </a:r>
            <a:r>
              <a:rPr sz="2000" b="1" spc="-5">
                <a:solidFill>
                  <a:srgbClr val="FFFFFF"/>
                </a:solidFill>
                <a:latin typeface="Century Gothic"/>
                <a:cs typeface="Century Gothic"/>
              </a:rPr>
              <a:t>nt  </a:t>
            </a:r>
            <a:r>
              <a:rPr sz="2000" b="1">
                <a:solidFill>
                  <a:srgbClr val="FFFFFF"/>
                </a:solidFill>
                <a:latin typeface="Century Gothic"/>
                <a:cs typeface="Century Gothic"/>
              </a:rPr>
              <a:t>&amp; </a:t>
            </a:r>
            <a:r>
              <a:rPr sz="2000" b="1" spc="-5">
                <a:solidFill>
                  <a:srgbClr val="FFFFFF"/>
                </a:solidFill>
                <a:latin typeface="Century Gothic"/>
                <a:cs typeface="Century Gothic"/>
              </a:rPr>
              <a:t>Human </a:t>
            </a:r>
            <a:r>
              <a:rPr sz="2000" b="1">
                <a:solidFill>
                  <a:srgbClr val="FFFFFF"/>
                </a:solidFill>
                <a:latin typeface="Century Gothic"/>
                <a:cs typeface="Century Gothic"/>
              </a:rPr>
              <a:t> Health</a:t>
            </a:r>
            <a:endParaRPr sz="2000">
              <a:latin typeface="Century Gothic"/>
              <a:cs typeface="Century Gothic"/>
            </a:endParaRPr>
          </a:p>
        </p:txBody>
      </p:sp>
      <p:sp>
        <p:nvSpPr>
          <p:cNvPr id="13" name="object 13"/>
          <p:cNvSpPr txBox="1">
            <a:spLocks noGrp="1"/>
          </p:cNvSpPr>
          <p:nvPr>
            <p:ph type="title"/>
          </p:nvPr>
        </p:nvSpPr>
        <p:spPr>
          <a:xfrm>
            <a:off x="916939" y="235300"/>
            <a:ext cx="4114165" cy="696595"/>
          </a:xfrm>
          <a:prstGeom prst="rect">
            <a:avLst/>
          </a:prstGeom>
        </p:spPr>
        <p:txBody>
          <a:bodyPr vert="horz" wrap="square" lIns="0" tIns="12700" rIns="0" bIns="0" rtlCol="0">
            <a:spAutoFit/>
          </a:bodyPr>
          <a:lstStyle/>
          <a:p>
            <a:pPr marL="12700">
              <a:lnSpc>
                <a:spcPct val="100000"/>
              </a:lnSpc>
              <a:spcBef>
                <a:spcPts val="100"/>
              </a:spcBef>
            </a:pPr>
            <a:r>
              <a:rPr sz="4400" b="1" u="none" spc="10">
                <a:solidFill>
                  <a:srgbClr val="FFFFFF"/>
                </a:solidFill>
                <a:latin typeface="Calibri"/>
                <a:cs typeface="Calibri"/>
              </a:rPr>
              <a:t>Program</a:t>
            </a:r>
            <a:r>
              <a:rPr sz="4400" b="1" u="none" spc="-210">
                <a:solidFill>
                  <a:srgbClr val="FFFFFF"/>
                </a:solidFill>
                <a:latin typeface="Calibri"/>
                <a:cs typeface="Calibri"/>
              </a:rPr>
              <a:t> </a:t>
            </a:r>
            <a:r>
              <a:rPr sz="4400" b="1" u="none" spc="65">
                <a:solidFill>
                  <a:srgbClr val="FFFFFF"/>
                </a:solidFill>
                <a:latin typeface="Calibri"/>
                <a:cs typeface="Calibri"/>
              </a:rPr>
              <a:t>Benefits</a:t>
            </a:r>
            <a:endParaRPr sz="4400">
              <a:latin typeface="Calibri"/>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57F65-7506-BE6B-3051-3422EA3FC39D}"/>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55424C9A-120E-FDC4-E839-7F6E0B44CBC9}"/>
              </a:ext>
            </a:extLst>
          </p:cNvPr>
          <p:cNvSpPr txBox="1"/>
          <p:nvPr/>
        </p:nvSpPr>
        <p:spPr>
          <a:xfrm>
            <a:off x="304800" y="1449481"/>
            <a:ext cx="11505920" cy="939360"/>
          </a:xfrm>
          <a:prstGeom prst="rect">
            <a:avLst/>
          </a:prstGeom>
        </p:spPr>
        <p:txBody>
          <a:bodyPr vert="horz" wrap="square" lIns="0" tIns="107315" rIns="0" bIns="0" rtlCol="0">
            <a:spAutoFit/>
          </a:bodyPr>
          <a:lstStyle/>
          <a:p>
            <a:pPr fontAlgn="base"/>
            <a:r>
              <a:rPr lang="en-US" b="1">
                <a:solidFill>
                  <a:schemeClr val="accent6">
                    <a:lumMod val="75000"/>
                  </a:schemeClr>
                </a:solidFill>
              </a:rPr>
              <a:t>Average Septic Tank Lifespan in Florida: </a:t>
            </a:r>
            <a:r>
              <a:rPr lang="en-US"/>
              <a:t>Across the United States, most septic tanks are designed to last several decades.  The Environmental Protection Agency states that </a:t>
            </a:r>
            <a:r>
              <a:rPr lang="en-US" b="1"/>
              <a:t>well-maintained septic systems can last 20 to 40 years </a:t>
            </a:r>
            <a:r>
              <a:rPr lang="en-US"/>
              <a:t>or more.  In Florida, that lifespan depends heavily on tank material and local conditions.</a:t>
            </a:r>
          </a:p>
        </p:txBody>
      </p:sp>
      <p:sp>
        <p:nvSpPr>
          <p:cNvPr id="14" name="object 14">
            <a:extLst>
              <a:ext uri="{FF2B5EF4-FFF2-40B4-BE49-F238E27FC236}">
                <a16:creationId xmlns:a16="http://schemas.microsoft.com/office/drawing/2014/main" id="{DAF2BB49-EBA7-B2D9-3B97-CF69D1F5CCCA}"/>
              </a:ext>
            </a:extLst>
          </p:cNvPr>
          <p:cNvSpPr txBox="1"/>
          <p:nvPr/>
        </p:nvSpPr>
        <p:spPr>
          <a:xfrm>
            <a:off x="11810720" y="6568406"/>
            <a:ext cx="234315" cy="187872"/>
          </a:xfrm>
          <a:prstGeom prst="rect">
            <a:avLst/>
          </a:prstGeom>
        </p:spPr>
        <p:txBody>
          <a:bodyPr vert="horz" wrap="square" lIns="0" tIns="3175" rIns="0" bIns="0" rtlCol="0">
            <a:spAutoFit/>
          </a:bodyPr>
          <a:lstStyle/>
          <a:p>
            <a:pPr marL="38100">
              <a:lnSpc>
                <a:spcPct val="100000"/>
              </a:lnSpc>
              <a:spcBef>
                <a:spcPts val="25"/>
              </a:spcBef>
            </a:pPr>
            <a:fld id="{81D60167-4931-47E6-BA6A-407CBD079E47}" type="slidenum">
              <a:rPr sz="1200" spc="30" dirty="0">
                <a:solidFill>
                  <a:srgbClr val="767676"/>
                </a:solidFill>
                <a:latin typeface="Calibri"/>
                <a:cs typeface="Calibri"/>
              </a:rPr>
              <a:t>11</a:t>
            </a:fld>
            <a:endParaRPr sz="1200">
              <a:latin typeface="Calibri"/>
              <a:cs typeface="Calibri"/>
            </a:endParaRPr>
          </a:p>
        </p:txBody>
      </p:sp>
      <p:sp>
        <p:nvSpPr>
          <p:cNvPr id="13" name="object 13">
            <a:extLst>
              <a:ext uri="{FF2B5EF4-FFF2-40B4-BE49-F238E27FC236}">
                <a16:creationId xmlns:a16="http://schemas.microsoft.com/office/drawing/2014/main" id="{7689C867-EFEE-0EEF-8D57-E171608F6F26}"/>
              </a:ext>
            </a:extLst>
          </p:cNvPr>
          <p:cNvSpPr txBox="1">
            <a:spLocks noGrp="1"/>
          </p:cNvSpPr>
          <p:nvPr>
            <p:ph type="title"/>
          </p:nvPr>
        </p:nvSpPr>
        <p:spPr>
          <a:xfrm>
            <a:off x="916939" y="235300"/>
            <a:ext cx="10665461" cy="689932"/>
          </a:xfrm>
          <a:prstGeom prst="rect">
            <a:avLst/>
          </a:prstGeom>
        </p:spPr>
        <p:txBody>
          <a:bodyPr vert="horz" wrap="square" lIns="0" tIns="12700" rIns="0" bIns="0" rtlCol="0">
            <a:spAutoFit/>
          </a:bodyPr>
          <a:lstStyle/>
          <a:p>
            <a:pPr marL="12700">
              <a:lnSpc>
                <a:spcPct val="100000"/>
              </a:lnSpc>
              <a:spcBef>
                <a:spcPts val="100"/>
              </a:spcBef>
            </a:pPr>
            <a:r>
              <a:rPr lang="en-US" sz="4400" b="1" u="none" spc="10">
                <a:solidFill>
                  <a:srgbClr val="FFFFFF"/>
                </a:solidFill>
                <a:latin typeface="Calibri"/>
                <a:cs typeface="Calibri"/>
              </a:rPr>
              <a:t>Septic Tanks - Lifespan</a:t>
            </a:r>
            <a:endParaRPr sz="4400">
              <a:latin typeface="Calibri"/>
              <a:cs typeface="Calibri"/>
            </a:endParaRPr>
          </a:p>
        </p:txBody>
      </p:sp>
      <p:graphicFrame>
        <p:nvGraphicFramePr>
          <p:cNvPr id="19" name="Table 18">
            <a:extLst>
              <a:ext uri="{FF2B5EF4-FFF2-40B4-BE49-F238E27FC236}">
                <a16:creationId xmlns:a16="http://schemas.microsoft.com/office/drawing/2014/main" id="{99C143CE-A426-B8E4-61BE-D499B5744438}"/>
              </a:ext>
            </a:extLst>
          </p:cNvPr>
          <p:cNvGraphicFramePr>
            <a:graphicFrameLocks noGrp="1"/>
          </p:cNvGraphicFramePr>
          <p:nvPr>
            <p:extLst>
              <p:ext uri="{D42A27DB-BD31-4B8C-83A1-F6EECF244321}">
                <p14:modId xmlns:p14="http://schemas.microsoft.com/office/powerpoint/2010/main" val="1133561435"/>
              </p:ext>
            </p:extLst>
          </p:nvPr>
        </p:nvGraphicFramePr>
        <p:xfrm>
          <a:off x="2069960" y="2593592"/>
          <a:ext cx="8128000" cy="1706818"/>
        </p:xfrm>
        <a:graphic>
          <a:graphicData uri="http://schemas.openxmlformats.org/drawingml/2006/table">
            <a:tbl>
              <a:tblPr firstRow="1" bandRow="1">
                <a:tableStyleId>{F2DE63D5-997A-4646-A377-4702673A728D}</a:tableStyleId>
              </a:tblPr>
              <a:tblGrid>
                <a:gridCol w="4064000">
                  <a:extLst>
                    <a:ext uri="{9D8B030D-6E8A-4147-A177-3AD203B41FA5}">
                      <a16:colId xmlns:a16="http://schemas.microsoft.com/office/drawing/2014/main" val="2927121911"/>
                    </a:ext>
                  </a:extLst>
                </a:gridCol>
                <a:gridCol w="4064000">
                  <a:extLst>
                    <a:ext uri="{9D8B030D-6E8A-4147-A177-3AD203B41FA5}">
                      <a16:colId xmlns:a16="http://schemas.microsoft.com/office/drawing/2014/main" val="2061337676"/>
                    </a:ext>
                  </a:extLst>
                </a:gridCol>
              </a:tblGrid>
              <a:tr h="395670">
                <a:tc>
                  <a:txBody>
                    <a:bodyPr/>
                    <a:lstStyle/>
                    <a:p>
                      <a:pPr marL="0" marR="0">
                        <a:lnSpc>
                          <a:spcPct val="115000"/>
                        </a:lnSpc>
                        <a:spcAft>
                          <a:spcPts val="800"/>
                        </a:spcAft>
                        <a:buNone/>
                      </a:pPr>
                      <a:r>
                        <a:rPr lang="en-US" sz="1800" b="1" kern="0">
                          <a:solidFill>
                            <a:schemeClr val="bg1"/>
                          </a:solidFill>
                          <a:effectLst/>
                        </a:rPr>
                        <a:t>Tank Material</a:t>
                      </a:r>
                      <a:endParaRPr lang="en-US" sz="1800" b="1" kern="10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76200" marR="76200" marT="76200" marB="76200" anchor="ctr">
                    <a:solidFill>
                      <a:schemeClr val="accent6">
                        <a:lumMod val="75000"/>
                      </a:schemeClr>
                    </a:solidFill>
                  </a:tcPr>
                </a:tc>
                <a:tc>
                  <a:txBody>
                    <a:bodyPr/>
                    <a:lstStyle/>
                    <a:p>
                      <a:pPr marL="0" marR="0">
                        <a:lnSpc>
                          <a:spcPct val="115000"/>
                        </a:lnSpc>
                        <a:spcAft>
                          <a:spcPts val="800"/>
                        </a:spcAft>
                        <a:buNone/>
                      </a:pPr>
                      <a:r>
                        <a:rPr lang="en-US" sz="1800" b="1" kern="0">
                          <a:solidFill>
                            <a:schemeClr val="bg1"/>
                          </a:solidFill>
                          <a:effectLst/>
                        </a:rPr>
                        <a:t>Typical Lifespan</a:t>
                      </a:r>
                      <a:endParaRPr lang="en-US" sz="1800" b="1" kern="10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76200" marR="76200" marT="76200" marB="76200" anchor="ctr">
                    <a:solidFill>
                      <a:schemeClr val="accent6">
                        <a:lumMod val="75000"/>
                      </a:schemeClr>
                    </a:solidFill>
                  </a:tcPr>
                </a:tc>
                <a:extLst>
                  <a:ext uri="{0D108BD9-81ED-4DB2-BD59-A6C34878D82A}">
                    <a16:rowId xmlns:a16="http://schemas.microsoft.com/office/drawing/2014/main" val="3987480603"/>
                  </a:ext>
                </a:extLst>
              </a:tr>
              <a:tr h="370840">
                <a:tc>
                  <a:txBody>
                    <a:bodyPr/>
                    <a:lstStyle/>
                    <a:p>
                      <a:pPr marL="0" marR="0">
                        <a:lnSpc>
                          <a:spcPct val="115000"/>
                        </a:lnSpc>
                        <a:spcAft>
                          <a:spcPts val="800"/>
                        </a:spcAft>
                        <a:buNone/>
                      </a:pPr>
                      <a:r>
                        <a:rPr lang="en-US" sz="1600" b="0" kern="0">
                          <a:solidFill>
                            <a:srgbClr val="212121"/>
                          </a:solidFill>
                          <a:effectLst/>
                        </a:rPr>
                        <a:t>Concrete</a:t>
                      </a:r>
                      <a:endParaRPr lang="en-US" sz="1600" b="0" kern="100">
                        <a:effectLst/>
                        <a:latin typeface="Aptos" panose="020B0004020202020204" pitchFamily="34" charset="0"/>
                        <a:ea typeface="Aptos" panose="020B0004020202020204" pitchFamily="34" charset="0"/>
                        <a:cs typeface="Times New Roman" panose="02020603050405020304" pitchFamily="18" charset="0"/>
                      </a:endParaRPr>
                    </a:p>
                  </a:txBody>
                  <a:tcPr marL="76200" marR="76200" marT="76200" marB="76200" anchor="ctr"/>
                </a:tc>
                <a:tc>
                  <a:txBody>
                    <a:bodyPr/>
                    <a:lstStyle/>
                    <a:p>
                      <a:pPr marL="0" marR="0">
                        <a:lnSpc>
                          <a:spcPct val="115000"/>
                        </a:lnSpc>
                        <a:spcAft>
                          <a:spcPts val="800"/>
                        </a:spcAft>
                        <a:buNone/>
                      </a:pPr>
                      <a:r>
                        <a:rPr lang="en-US" sz="1600" b="0" kern="0">
                          <a:solidFill>
                            <a:srgbClr val="212121"/>
                          </a:solidFill>
                          <a:effectLst/>
                        </a:rPr>
                        <a:t>30 to 50 years</a:t>
                      </a:r>
                      <a:endParaRPr lang="en-US" sz="1600" b="0" kern="100">
                        <a:effectLst/>
                        <a:latin typeface="Aptos" panose="020B0004020202020204" pitchFamily="34" charset="0"/>
                        <a:ea typeface="Aptos" panose="020B0004020202020204" pitchFamily="34" charset="0"/>
                        <a:cs typeface="Times New Roman" panose="02020603050405020304" pitchFamily="18" charset="0"/>
                      </a:endParaRPr>
                    </a:p>
                  </a:txBody>
                  <a:tcPr marL="76200" marR="76200" marT="76200" marB="76200" anchor="ctr"/>
                </a:tc>
                <a:extLst>
                  <a:ext uri="{0D108BD9-81ED-4DB2-BD59-A6C34878D82A}">
                    <a16:rowId xmlns:a16="http://schemas.microsoft.com/office/drawing/2014/main" val="2953132146"/>
                  </a:ext>
                </a:extLst>
              </a:tr>
              <a:tr h="370840">
                <a:tc>
                  <a:txBody>
                    <a:bodyPr/>
                    <a:lstStyle/>
                    <a:p>
                      <a:pPr marL="0" marR="0">
                        <a:lnSpc>
                          <a:spcPct val="115000"/>
                        </a:lnSpc>
                        <a:spcAft>
                          <a:spcPts val="800"/>
                        </a:spcAft>
                        <a:buNone/>
                      </a:pPr>
                      <a:r>
                        <a:rPr lang="en-US" sz="1600" b="0" kern="0">
                          <a:solidFill>
                            <a:srgbClr val="212121"/>
                          </a:solidFill>
                          <a:effectLst/>
                        </a:rPr>
                        <a:t>Fiberglass</a:t>
                      </a:r>
                      <a:endParaRPr lang="en-US" sz="1600" b="0" kern="100">
                        <a:effectLst/>
                        <a:latin typeface="Aptos" panose="020B0004020202020204" pitchFamily="34" charset="0"/>
                        <a:ea typeface="Aptos" panose="020B0004020202020204" pitchFamily="34" charset="0"/>
                        <a:cs typeface="Times New Roman" panose="02020603050405020304" pitchFamily="18" charset="0"/>
                      </a:endParaRPr>
                    </a:p>
                  </a:txBody>
                  <a:tcPr marL="76200" marR="76200" marT="76200" marB="76200" anchor="ctr"/>
                </a:tc>
                <a:tc>
                  <a:txBody>
                    <a:bodyPr/>
                    <a:lstStyle/>
                    <a:p>
                      <a:pPr marL="0" marR="0">
                        <a:lnSpc>
                          <a:spcPct val="115000"/>
                        </a:lnSpc>
                        <a:spcAft>
                          <a:spcPts val="800"/>
                        </a:spcAft>
                        <a:buNone/>
                      </a:pPr>
                      <a:r>
                        <a:rPr lang="en-US" sz="1600" b="0" kern="0">
                          <a:solidFill>
                            <a:srgbClr val="212121"/>
                          </a:solidFill>
                          <a:effectLst/>
                        </a:rPr>
                        <a:t>25 to 35 years</a:t>
                      </a:r>
                      <a:endParaRPr lang="en-US" sz="1600" b="0" kern="100">
                        <a:effectLst/>
                        <a:latin typeface="Aptos" panose="020B0004020202020204" pitchFamily="34" charset="0"/>
                        <a:ea typeface="Aptos" panose="020B0004020202020204" pitchFamily="34" charset="0"/>
                        <a:cs typeface="Times New Roman" panose="02020603050405020304" pitchFamily="18" charset="0"/>
                      </a:endParaRPr>
                    </a:p>
                  </a:txBody>
                  <a:tcPr marL="76200" marR="76200" marT="76200" marB="76200" anchor="ctr"/>
                </a:tc>
                <a:extLst>
                  <a:ext uri="{0D108BD9-81ED-4DB2-BD59-A6C34878D82A}">
                    <a16:rowId xmlns:a16="http://schemas.microsoft.com/office/drawing/2014/main" val="3598165523"/>
                  </a:ext>
                </a:extLst>
              </a:tr>
              <a:tr h="405446">
                <a:tc>
                  <a:txBody>
                    <a:bodyPr/>
                    <a:lstStyle/>
                    <a:p>
                      <a:pPr marL="0" marR="0">
                        <a:lnSpc>
                          <a:spcPct val="115000"/>
                        </a:lnSpc>
                        <a:spcAft>
                          <a:spcPts val="800"/>
                        </a:spcAft>
                        <a:buNone/>
                      </a:pPr>
                      <a:r>
                        <a:rPr lang="en-US" sz="1600" b="0" kern="0">
                          <a:solidFill>
                            <a:srgbClr val="212121"/>
                          </a:solidFill>
                          <a:effectLst/>
                        </a:rPr>
                        <a:t>Plastic or polyethylene</a:t>
                      </a:r>
                      <a:endParaRPr lang="en-US" sz="1600" b="0" kern="100">
                        <a:effectLst/>
                        <a:latin typeface="Aptos" panose="020B0004020202020204" pitchFamily="34" charset="0"/>
                        <a:ea typeface="Aptos" panose="020B0004020202020204" pitchFamily="34" charset="0"/>
                        <a:cs typeface="Times New Roman" panose="02020603050405020304" pitchFamily="18" charset="0"/>
                      </a:endParaRPr>
                    </a:p>
                  </a:txBody>
                  <a:tcPr marL="76200" marR="76200" marT="76200" marB="76200" anchor="ctr"/>
                </a:tc>
                <a:tc>
                  <a:txBody>
                    <a:bodyPr/>
                    <a:lstStyle/>
                    <a:p>
                      <a:pPr marL="0" marR="0">
                        <a:lnSpc>
                          <a:spcPct val="115000"/>
                        </a:lnSpc>
                        <a:spcAft>
                          <a:spcPts val="800"/>
                        </a:spcAft>
                        <a:buNone/>
                      </a:pPr>
                      <a:r>
                        <a:rPr lang="en-US" sz="1600" b="0" kern="0">
                          <a:solidFill>
                            <a:srgbClr val="212121"/>
                          </a:solidFill>
                          <a:effectLst/>
                        </a:rPr>
                        <a:t>20 to 30 years</a:t>
                      </a:r>
                      <a:endParaRPr lang="en-US" sz="1600" b="0" kern="100">
                        <a:effectLst/>
                        <a:latin typeface="Aptos" panose="020B0004020202020204" pitchFamily="34" charset="0"/>
                        <a:ea typeface="Aptos" panose="020B0004020202020204" pitchFamily="34" charset="0"/>
                        <a:cs typeface="Times New Roman" panose="02020603050405020304" pitchFamily="18" charset="0"/>
                      </a:endParaRPr>
                    </a:p>
                  </a:txBody>
                  <a:tcPr marL="76200" marR="76200" marT="76200" marB="76200" anchor="ctr"/>
                </a:tc>
                <a:extLst>
                  <a:ext uri="{0D108BD9-81ED-4DB2-BD59-A6C34878D82A}">
                    <a16:rowId xmlns:a16="http://schemas.microsoft.com/office/drawing/2014/main" val="2944850501"/>
                  </a:ext>
                </a:extLst>
              </a:tr>
            </a:tbl>
          </a:graphicData>
        </a:graphic>
      </p:graphicFrame>
      <p:sp>
        <p:nvSpPr>
          <p:cNvPr id="21" name="object 2">
            <a:extLst>
              <a:ext uri="{FF2B5EF4-FFF2-40B4-BE49-F238E27FC236}">
                <a16:creationId xmlns:a16="http://schemas.microsoft.com/office/drawing/2014/main" id="{4196A8F9-F307-CA41-5876-7775D68DC664}"/>
              </a:ext>
            </a:extLst>
          </p:cNvPr>
          <p:cNvSpPr txBox="1"/>
          <p:nvPr/>
        </p:nvSpPr>
        <p:spPr>
          <a:xfrm>
            <a:off x="343040" y="4498641"/>
            <a:ext cx="11505920" cy="1216359"/>
          </a:xfrm>
          <a:prstGeom prst="rect">
            <a:avLst/>
          </a:prstGeom>
        </p:spPr>
        <p:txBody>
          <a:bodyPr vert="horz" wrap="square" lIns="0" tIns="107315" rIns="0" bIns="0" rtlCol="0">
            <a:spAutoFit/>
          </a:bodyPr>
          <a:lstStyle/>
          <a:p>
            <a:pPr fontAlgn="base"/>
            <a:r>
              <a:rPr lang="en-US" b="1">
                <a:solidFill>
                  <a:schemeClr val="accent6">
                    <a:lumMod val="75000"/>
                  </a:schemeClr>
                </a:solidFill>
              </a:rPr>
              <a:t>Drain Field Lifespan Compared to Septic Tanks: </a:t>
            </a:r>
            <a:r>
              <a:rPr lang="en-US"/>
              <a:t>Drain fields typically have a shorter lifespan than septic tanks. In Florida, drain fields often last </a:t>
            </a:r>
            <a:r>
              <a:rPr lang="en-US" b="1"/>
              <a:t>15 to 30 years</a:t>
            </a:r>
            <a:r>
              <a:rPr lang="en-US"/>
              <a:t>, depending on soil, water use, and maintenance. Protecting the drain field is critical. Homeowners should avoid driving or parking vehicles over it, diverting roof and surface water away, and avoid planting trees with aggressive roots nearby.</a:t>
            </a:r>
          </a:p>
        </p:txBody>
      </p:sp>
      <p:sp>
        <p:nvSpPr>
          <p:cNvPr id="22" name="TextBox 21">
            <a:extLst>
              <a:ext uri="{FF2B5EF4-FFF2-40B4-BE49-F238E27FC236}">
                <a16:creationId xmlns:a16="http://schemas.microsoft.com/office/drawing/2014/main" id="{06941ED1-1C87-462D-3E2E-39B17AB140C3}"/>
              </a:ext>
            </a:extLst>
          </p:cNvPr>
          <p:cNvSpPr txBox="1"/>
          <p:nvPr/>
        </p:nvSpPr>
        <p:spPr>
          <a:xfrm>
            <a:off x="0" y="6248400"/>
            <a:ext cx="3581400" cy="609600"/>
          </a:xfrm>
          <a:prstGeom prst="rect">
            <a:avLst/>
          </a:prstGeom>
          <a:solidFill>
            <a:schemeClr val="bg1"/>
          </a:solidFill>
        </p:spPr>
        <p:txBody>
          <a:bodyPr wrap="square" rtlCol="0">
            <a:spAutoFit/>
          </a:bodyPr>
          <a:lstStyle/>
          <a:p>
            <a:endParaRPr lang="en-US"/>
          </a:p>
        </p:txBody>
      </p:sp>
    </p:spTree>
    <p:extLst>
      <p:ext uri="{BB962C8B-B14F-4D97-AF65-F5344CB8AC3E}">
        <p14:creationId xmlns:p14="http://schemas.microsoft.com/office/powerpoint/2010/main" val="4228120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8A021-31D2-6E84-FBC1-97B392F7EFB4}"/>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A58C01CF-3766-4EA4-F655-BCD2B89D381B}"/>
              </a:ext>
            </a:extLst>
          </p:cNvPr>
          <p:cNvSpPr txBox="1"/>
          <p:nvPr/>
        </p:nvSpPr>
        <p:spPr>
          <a:xfrm>
            <a:off x="217730" y="1395039"/>
            <a:ext cx="11669190" cy="662361"/>
          </a:xfrm>
          <a:prstGeom prst="rect">
            <a:avLst/>
          </a:prstGeom>
        </p:spPr>
        <p:txBody>
          <a:bodyPr vert="horz" wrap="square" lIns="0" tIns="107315" rIns="0" bIns="0" rtlCol="0">
            <a:spAutoFit/>
          </a:bodyPr>
          <a:lstStyle/>
          <a:p>
            <a:pPr algn="just" fontAlgn="base"/>
            <a:r>
              <a:rPr lang="en-US" b="1">
                <a:solidFill>
                  <a:schemeClr val="accent6">
                    <a:lumMod val="75000"/>
                  </a:schemeClr>
                </a:solidFill>
              </a:rPr>
              <a:t>Factors Impacting How Long a Septic Tanks and Drain Fields Last: </a:t>
            </a:r>
            <a:r>
              <a:rPr lang="en-US"/>
              <a:t>Several controllable and uncontrollable factors influence septic tank and drain field lifespan.</a:t>
            </a:r>
          </a:p>
        </p:txBody>
      </p:sp>
      <p:sp>
        <p:nvSpPr>
          <p:cNvPr id="14" name="object 14">
            <a:extLst>
              <a:ext uri="{FF2B5EF4-FFF2-40B4-BE49-F238E27FC236}">
                <a16:creationId xmlns:a16="http://schemas.microsoft.com/office/drawing/2014/main" id="{BADB071C-4183-D554-93A0-D1A7C6BFB3C6}"/>
              </a:ext>
            </a:extLst>
          </p:cNvPr>
          <p:cNvSpPr txBox="1"/>
          <p:nvPr/>
        </p:nvSpPr>
        <p:spPr>
          <a:xfrm>
            <a:off x="11734800" y="6568407"/>
            <a:ext cx="310235" cy="187872"/>
          </a:xfrm>
          <a:prstGeom prst="rect">
            <a:avLst/>
          </a:prstGeom>
        </p:spPr>
        <p:txBody>
          <a:bodyPr vert="horz" wrap="square" lIns="0" tIns="3175" rIns="0" bIns="0" rtlCol="0">
            <a:spAutoFit/>
          </a:bodyPr>
          <a:lstStyle/>
          <a:p>
            <a:pPr marL="38100">
              <a:lnSpc>
                <a:spcPct val="100000"/>
              </a:lnSpc>
              <a:spcBef>
                <a:spcPts val="25"/>
              </a:spcBef>
            </a:pPr>
            <a:fld id="{81D60167-4931-47E6-BA6A-407CBD079E47}" type="slidenum">
              <a:rPr sz="1200" spc="30" dirty="0">
                <a:solidFill>
                  <a:srgbClr val="767676"/>
                </a:solidFill>
                <a:latin typeface="Calibri"/>
                <a:cs typeface="Calibri"/>
              </a:rPr>
              <a:t>12</a:t>
            </a:fld>
            <a:endParaRPr sz="1200">
              <a:latin typeface="Calibri"/>
              <a:cs typeface="Calibri"/>
            </a:endParaRPr>
          </a:p>
        </p:txBody>
      </p:sp>
      <p:sp>
        <p:nvSpPr>
          <p:cNvPr id="13" name="object 13">
            <a:extLst>
              <a:ext uri="{FF2B5EF4-FFF2-40B4-BE49-F238E27FC236}">
                <a16:creationId xmlns:a16="http://schemas.microsoft.com/office/drawing/2014/main" id="{F67EF25C-AED4-7269-780C-E554A41AE3AD}"/>
              </a:ext>
            </a:extLst>
          </p:cNvPr>
          <p:cNvSpPr txBox="1">
            <a:spLocks noGrp="1"/>
          </p:cNvSpPr>
          <p:nvPr>
            <p:ph type="title"/>
          </p:nvPr>
        </p:nvSpPr>
        <p:spPr>
          <a:xfrm>
            <a:off x="916939" y="235300"/>
            <a:ext cx="10665461" cy="689932"/>
          </a:xfrm>
          <a:prstGeom prst="rect">
            <a:avLst/>
          </a:prstGeom>
        </p:spPr>
        <p:txBody>
          <a:bodyPr vert="horz" wrap="square" lIns="0" tIns="12700" rIns="0" bIns="0" rtlCol="0">
            <a:spAutoFit/>
          </a:bodyPr>
          <a:lstStyle/>
          <a:p>
            <a:pPr marL="12700">
              <a:lnSpc>
                <a:spcPct val="100000"/>
              </a:lnSpc>
              <a:spcBef>
                <a:spcPts val="100"/>
              </a:spcBef>
            </a:pPr>
            <a:r>
              <a:rPr lang="en-US" sz="4400" b="1" u="none" spc="10">
                <a:solidFill>
                  <a:srgbClr val="FFFFFF"/>
                </a:solidFill>
                <a:latin typeface="Calibri"/>
                <a:cs typeface="Calibri"/>
              </a:rPr>
              <a:t>Septic Tanks - Lifespan</a:t>
            </a:r>
            <a:endParaRPr sz="4400">
              <a:latin typeface="Calibri"/>
              <a:cs typeface="Calibri"/>
            </a:endParaRPr>
          </a:p>
        </p:txBody>
      </p:sp>
      <p:sp>
        <p:nvSpPr>
          <p:cNvPr id="21" name="object 2">
            <a:extLst>
              <a:ext uri="{FF2B5EF4-FFF2-40B4-BE49-F238E27FC236}">
                <a16:creationId xmlns:a16="http://schemas.microsoft.com/office/drawing/2014/main" id="{197ACC89-09AF-5894-0CDC-2CF353433330}"/>
              </a:ext>
            </a:extLst>
          </p:cNvPr>
          <p:cNvSpPr txBox="1"/>
          <p:nvPr/>
        </p:nvSpPr>
        <p:spPr>
          <a:xfrm>
            <a:off x="638835" y="2133600"/>
            <a:ext cx="10897165" cy="4601901"/>
          </a:xfrm>
          <a:prstGeom prst="rect">
            <a:avLst/>
          </a:prstGeom>
        </p:spPr>
        <p:txBody>
          <a:bodyPr vert="horz" wrap="square" lIns="0" tIns="107315" rIns="0" bIns="0" rtlCol="0">
            <a:spAutoFit/>
          </a:bodyPr>
          <a:lstStyle/>
          <a:p>
            <a:pPr marL="285750" indent="-285750" algn="just" fontAlgn="base">
              <a:buFont typeface="Wingdings" panose="05000000000000000000" pitchFamily="2" charset="2"/>
              <a:buChar char="Ø"/>
            </a:pPr>
            <a:r>
              <a:rPr lang="en-US" sz="1600" b="1">
                <a:solidFill>
                  <a:schemeClr val="accent6">
                    <a:lumMod val="75000"/>
                  </a:schemeClr>
                </a:solidFill>
              </a:rPr>
              <a:t>Tank Material and Build Quality: </a:t>
            </a:r>
            <a:r>
              <a:rPr lang="en-US" sz="1600"/>
              <a:t>Not all septic tanks are created equal. Concrete tanks built with proper reinforcement and quality materials last far longer than poorly constructed ones. Low-quality concrete can crack or deteriorate faster when exposed to moisture and soil acidity.</a:t>
            </a:r>
          </a:p>
          <a:p>
            <a:pPr fontAlgn="base"/>
            <a:endParaRPr lang="en-US" sz="1600"/>
          </a:p>
          <a:p>
            <a:pPr marL="285750" indent="-285750" algn="just" fontAlgn="base">
              <a:buFont typeface="Wingdings" panose="05000000000000000000" pitchFamily="2" charset="2"/>
              <a:buChar char="Ø"/>
            </a:pPr>
            <a:r>
              <a:rPr lang="en-US" sz="1600" b="1">
                <a:solidFill>
                  <a:schemeClr val="accent6">
                    <a:lumMod val="75000"/>
                  </a:schemeClr>
                </a:solidFill>
              </a:rPr>
              <a:t>High Water Tables: </a:t>
            </a:r>
            <a:r>
              <a:rPr lang="en-US" sz="1600"/>
              <a:t>Many areas of Florida have naturally high-water tables. During rainy seasons, groundwater can rise close to the surface.  When soil becomes saturated, wastewater has nowhere to go. This puts pressure on the tank and drain field and can cause backups, slow drainage, and system failure over time.</a:t>
            </a:r>
          </a:p>
          <a:p>
            <a:pPr fontAlgn="base"/>
            <a:endParaRPr lang="en-US" sz="1600"/>
          </a:p>
          <a:p>
            <a:pPr marL="285750" indent="-285750" algn="just" fontAlgn="base">
              <a:buFont typeface="Wingdings" panose="05000000000000000000" pitchFamily="2" charset="2"/>
              <a:buChar char="Ø"/>
            </a:pPr>
            <a:r>
              <a:rPr lang="en-US" sz="1600" b="1">
                <a:solidFill>
                  <a:schemeClr val="accent6">
                    <a:lumMod val="75000"/>
                  </a:schemeClr>
                </a:solidFill>
              </a:rPr>
              <a:t>Heavy Rainfall and Storms – 52 Inches Per Year: </a:t>
            </a:r>
            <a:r>
              <a:rPr lang="en-US" sz="1600"/>
              <a:t>Florida receives significantly more rainfall than most states. Miami-Dade County receives approx. 52 inches per year.  Prolonged rain can flood drainage fields and reduce the soil’s ability to treat wastewater. Repeated soil saturation and flooding shorten the lifespan of both the tank and the drain field, especially if the system is already aging.</a:t>
            </a:r>
          </a:p>
          <a:p>
            <a:pPr fontAlgn="base"/>
            <a:endParaRPr lang="en-US" sz="1600"/>
          </a:p>
          <a:p>
            <a:pPr marL="285750" indent="-285750" algn="just" fontAlgn="base">
              <a:buFont typeface="Wingdings" panose="05000000000000000000" pitchFamily="2" charset="2"/>
              <a:buChar char="Ø"/>
            </a:pPr>
            <a:r>
              <a:rPr lang="en-US" sz="1600" b="1">
                <a:solidFill>
                  <a:schemeClr val="accent6">
                    <a:lumMod val="75000"/>
                  </a:schemeClr>
                </a:solidFill>
              </a:rPr>
              <a:t>Sandy Soil Conditions, Driveways and Tree Roots: </a:t>
            </a:r>
            <a:r>
              <a:rPr lang="en-US" sz="1600"/>
              <a:t>Sandy soil drains quickly, which can be helpful, but it also shifts easily.  Soil movement can stress pipes, vehicle pressure, and tree roots can cause small cracks in pipes and concrete tanks and affect how well the drain field distributes water. Improperly installed systems are especially vulnerable.</a:t>
            </a:r>
          </a:p>
          <a:p>
            <a:pPr fontAlgn="base"/>
            <a:endParaRPr lang="en-US"/>
          </a:p>
          <a:p>
            <a:pPr fontAlgn="base"/>
            <a:endParaRPr lang="en-US"/>
          </a:p>
        </p:txBody>
      </p:sp>
      <p:sp>
        <p:nvSpPr>
          <p:cNvPr id="4" name="TextBox 3">
            <a:extLst>
              <a:ext uri="{FF2B5EF4-FFF2-40B4-BE49-F238E27FC236}">
                <a16:creationId xmlns:a16="http://schemas.microsoft.com/office/drawing/2014/main" id="{E309928D-6C56-A54D-7F33-F28AC01C3BE7}"/>
              </a:ext>
            </a:extLst>
          </p:cNvPr>
          <p:cNvSpPr txBox="1"/>
          <p:nvPr/>
        </p:nvSpPr>
        <p:spPr>
          <a:xfrm>
            <a:off x="0" y="6248400"/>
            <a:ext cx="3581400" cy="609600"/>
          </a:xfrm>
          <a:prstGeom prst="rect">
            <a:avLst/>
          </a:prstGeom>
          <a:solidFill>
            <a:schemeClr val="bg1"/>
          </a:solidFill>
        </p:spPr>
        <p:txBody>
          <a:bodyPr wrap="square" rtlCol="0">
            <a:spAutoFit/>
          </a:bodyPr>
          <a:lstStyle/>
          <a:p>
            <a:endParaRPr lang="en-US"/>
          </a:p>
        </p:txBody>
      </p:sp>
    </p:spTree>
    <p:extLst>
      <p:ext uri="{BB962C8B-B14F-4D97-AF65-F5344CB8AC3E}">
        <p14:creationId xmlns:p14="http://schemas.microsoft.com/office/powerpoint/2010/main" val="2857127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050676" y="3567012"/>
            <a:ext cx="10120553" cy="78366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2048510"/>
            <a:chOff x="0" y="0"/>
            <a:chExt cx="12192000" cy="2048510"/>
          </a:xfrm>
        </p:grpSpPr>
        <p:pic>
          <p:nvPicPr>
            <p:cNvPr id="3" name="object 3"/>
            <p:cNvPicPr/>
            <p:nvPr/>
          </p:nvPicPr>
          <p:blipFill>
            <a:blip r:embed="rId2" cstate="print"/>
            <a:stretch>
              <a:fillRect/>
            </a:stretch>
          </p:blipFill>
          <p:spPr>
            <a:xfrm>
              <a:off x="0" y="0"/>
              <a:ext cx="12191998" cy="2048255"/>
            </a:xfrm>
            <a:prstGeom prst="rect">
              <a:avLst/>
            </a:prstGeom>
          </p:spPr>
        </p:pic>
        <p:pic>
          <p:nvPicPr>
            <p:cNvPr id="4" name="object 4"/>
            <p:cNvPicPr/>
            <p:nvPr/>
          </p:nvPicPr>
          <p:blipFill>
            <a:blip r:embed="rId3" cstate="print"/>
            <a:stretch>
              <a:fillRect/>
            </a:stretch>
          </p:blipFill>
          <p:spPr>
            <a:xfrm>
              <a:off x="10900721" y="85788"/>
              <a:ext cx="1198022" cy="1190498"/>
            </a:xfrm>
            <a:prstGeom prst="rect">
              <a:avLst/>
            </a:prstGeom>
          </p:spPr>
        </p:pic>
      </p:grpSp>
      <p:pic>
        <p:nvPicPr>
          <p:cNvPr id="5" name="object 5"/>
          <p:cNvPicPr/>
          <p:nvPr/>
        </p:nvPicPr>
        <p:blipFill>
          <a:blip r:embed="rId4" cstate="print"/>
          <a:stretch>
            <a:fillRect/>
          </a:stretch>
        </p:blipFill>
        <p:spPr>
          <a:xfrm>
            <a:off x="93243" y="6492875"/>
            <a:ext cx="3272789" cy="272821"/>
          </a:xfrm>
          <a:prstGeom prst="rect">
            <a:avLst/>
          </a:prstGeom>
        </p:spPr>
      </p:pic>
      <p:sp>
        <p:nvSpPr>
          <p:cNvPr id="13" name="object 13"/>
          <p:cNvSpPr txBox="1">
            <a:spLocks noGrp="1"/>
          </p:cNvSpPr>
          <p:nvPr>
            <p:ph type="title"/>
          </p:nvPr>
        </p:nvSpPr>
        <p:spPr>
          <a:xfrm>
            <a:off x="643002" y="233112"/>
            <a:ext cx="7236462" cy="689932"/>
          </a:xfrm>
          <a:prstGeom prst="rect">
            <a:avLst/>
          </a:prstGeom>
        </p:spPr>
        <p:txBody>
          <a:bodyPr vert="horz" wrap="square" lIns="0" tIns="12700" rIns="0" bIns="0" rtlCol="0">
            <a:spAutoFit/>
          </a:bodyPr>
          <a:lstStyle/>
          <a:p>
            <a:pPr marL="12700">
              <a:lnSpc>
                <a:spcPct val="100000"/>
              </a:lnSpc>
              <a:spcBef>
                <a:spcPts val="100"/>
              </a:spcBef>
            </a:pPr>
            <a:r>
              <a:rPr sz="4400" u="none" spc="120">
                <a:solidFill>
                  <a:srgbClr val="FFFFFF"/>
                </a:solidFill>
              </a:rPr>
              <a:t>P</a:t>
            </a:r>
            <a:r>
              <a:rPr sz="4400" u="none" spc="-170">
                <a:solidFill>
                  <a:srgbClr val="FFFFFF"/>
                </a:solidFill>
              </a:rPr>
              <a:t>r</a:t>
            </a:r>
            <a:r>
              <a:rPr sz="4400" u="none" spc="-90">
                <a:solidFill>
                  <a:srgbClr val="FFFFFF"/>
                </a:solidFill>
              </a:rPr>
              <a:t>i</a:t>
            </a:r>
            <a:r>
              <a:rPr sz="4400" u="none" spc="-145">
                <a:solidFill>
                  <a:srgbClr val="FFFFFF"/>
                </a:solidFill>
              </a:rPr>
              <a:t>o</a:t>
            </a:r>
            <a:r>
              <a:rPr sz="4400" u="none" spc="-95">
                <a:solidFill>
                  <a:srgbClr val="FFFFFF"/>
                </a:solidFill>
              </a:rPr>
              <a:t>r</a:t>
            </a:r>
            <a:r>
              <a:rPr sz="4400" u="none" spc="-90">
                <a:solidFill>
                  <a:srgbClr val="FFFFFF"/>
                </a:solidFill>
              </a:rPr>
              <a:t>i</a:t>
            </a:r>
            <a:r>
              <a:rPr sz="4400" u="none" spc="-150">
                <a:solidFill>
                  <a:srgbClr val="FFFFFF"/>
                </a:solidFill>
              </a:rPr>
              <a:t>t</a:t>
            </a:r>
            <a:r>
              <a:rPr sz="4400" u="none" spc="-90">
                <a:solidFill>
                  <a:srgbClr val="FFFFFF"/>
                </a:solidFill>
              </a:rPr>
              <a:t>y</a:t>
            </a:r>
            <a:r>
              <a:rPr sz="4400" u="none" spc="-155">
                <a:solidFill>
                  <a:srgbClr val="FFFFFF"/>
                </a:solidFill>
              </a:rPr>
              <a:t> </a:t>
            </a:r>
            <a:r>
              <a:rPr sz="4400" u="none" spc="5">
                <a:solidFill>
                  <a:srgbClr val="FFFFFF"/>
                </a:solidFill>
              </a:rPr>
              <a:t>A</a:t>
            </a:r>
            <a:r>
              <a:rPr sz="4400" u="none" spc="-229">
                <a:solidFill>
                  <a:srgbClr val="FFFFFF"/>
                </a:solidFill>
              </a:rPr>
              <a:t>r</a:t>
            </a:r>
            <a:r>
              <a:rPr sz="4400" u="none" spc="10">
                <a:solidFill>
                  <a:srgbClr val="FFFFFF"/>
                </a:solidFill>
              </a:rPr>
              <a:t>e</a:t>
            </a:r>
            <a:r>
              <a:rPr sz="4400" u="none" spc="20">
                <a:solidFill>
                  <a:srgbClr val="FFFFFF"/>
                </a:solidFill>
              </a:rPr>
              <a:t>a</a:t>
            </a:r>
            <a:r>
              <a:rPr sz="4400" u="none" spc="-95">
                <a:solidFill>
                  <a:srgbClr val="FFFFFF"/>
                </a:solidFill>
              </a:rPr>
              <a:t>:</a:t>
            </a:r>
            <a:r>
              <a:rPr sz="4400" u="none" spc="-160">
                <a:solidFill>
                  <a:srgbClr val="FFFFFF"/>
                </a:solidFill>
              </a:rPr>
              <a:t> </a:t>
            </a:r>
            <a:r>
              <a:rPr lang="en-US" sz="4400" u="none" spc="210">
                <a:solidFill>
                  <a:srgbClr val="FFFFFF"/>
                </a:solidFill>
              </a:rPr>
              <a:t>City 4 Expansion</a:t>
            </a:r>
            <a:endParaRPr sz="4400"/>
          </a:p>
        </p:txBody>
      </p:sp>
      <p:sp>
        <p:nvSpPr>
          <p:cNvPr id="14" name="object 14"/>
          <p:cNvSpPr txBox="1"/>
          <p:nvPr/>
        </p:nvSpPr>
        <p:spPr>
          <a:xfrm>
            <a:off x="11806147" y="6568407"/>
            <a:ext cx="238760" cy="187872"/>
          </a:xfrm>
          <a:prstGeom prst="rect">
            <a:avLst/>
          </a:prstGeom>
        </p:spPr>
        <p:txBody>
          <a:bodyPr vert="horz" wrap="square" lIns="0" tIns="3175" rIns="0" bIns="0" rtlCol="0">
            <a:spAutoFit/>
          </a:bodyPr>
          <a:lstStyle/>
          <a:p>
            <a:pPr marL="38100">
              <a:lnSpc>
                <a:spcPct val="100000"/>
              </a:lnSpc>
              <a:spcBef>
                <a:spcPts val="25"/>
              </a:spcBef>
            </a:pPr>
            <a:r>
              <a:rPr sz="1200" spc="30">
                <a:solidFill>
                  <a:srgbClr val="767676"/>
                </a:solidFill>
                <a:latin typeface="Calibri"/>
                <a:cs typeface="Calibri"/>
              </a:rPr>
              <a:t>1</a:t>
            </a:r>
            <a:r>
              <a:rPr lang="en-US" sz="1200" spc="30">
                <a:solidFill>
                  <a:srgbClr val="767676"/>
                </a:solidFill>
                <a:latin typeface="Calibri"/>
                <a:cs typeface="Calibri"/>
              </a:rPr>
              <a:t>4</a:t>
            </a:r>
            <a:endParaRPr sz="1200">
              <a:latin typeface="Calibri"/>
              <a:cs typeface="Calibri"/>
            </a:endParaRPr>
          </a:p>
        </p:txBody>
      </p:sp>
      <p:pic>
        <p:nvPicPr>
          <p:cNvPr id="21" name="object 3">
            <a:extLst>
              <a:ext uri="{FF2B5EF4-FFF2-40B4-BE49-F238E27FC236}">
                <a16:creationId xmlns:a16="http://schemas.microsoft.com/office/drawing/2014/main" id="{56254BD1-7868-18AC-1711-0E892E24B5A8}"/>
              </a:ext>
            </a:extLst>
          </p:cNvPr>
          <p:cNvPicPr/>
          <p:nvPr/>
        </p:nvPicPr>
        <p:blipFill>
          <a:blip r:embed="rId5" cstate="print"/>
          <a:stretch>
            <a:fillRect/>
          </a:stretch>
        </p:blipFill>
        <p:spPr>
          <a:xfrm>
            <a:off x="7957036" y="0"/>
            <a:ext cx="2844340" cy="6857998"/>
          </a:xfrm>
          <a:prstGeom prst="rect">
            <a:avLst/>
          </a:prstGeom>
        </p:spPr>
      </p:pic>
      <p:grpSp>
        <p:nvGrpSpPr>
          <p:cNvPr id="15" name="object 2">
            <a:extLst>
              <a:ext uri="{FF2B5EF4-FFF2-40B4-BE49-F238E27FC236}">
                <a16:creationId xmlns:a16="http://schemas.microsoft.com/office/drawing/2014/main" id="{FDBCA147-8D36-453B-FD8C-1F68D7EB0256}"/>
              </a:ext>
            </a:extLst>
          </p:cNvPr>
          <p:cNvGrpSpPr/>
          <p:nvPr/>
        </p:nvGrpSpPr>
        <p:grpSpPr>
          <a:xfrm>
            <a:off x="161925" y="0"/>
            <a:ext cx="10639425" cy="6858000"/>
            <a:chOff x="161925" y="0"/>
            <a:chExt cx="10639425" cy="6858000"/>
          </a:xfrm>
        </p:grpSpPr>
        <p:sp>
          <p:nvSpPr>
            <p:cNvPr id="16" name="object 3">
              <a:extLst>
                <a:ext uri="{FF2B5EF4-FFF2-40B4-BE49-F238E27FC236}">
                  <a16:creationId xmlns:a16="http://schemas.microsoft.com/office/drawing/2014/main" id="{5DCC94EA-AD5E-9235-1A0D-37AEC028C59F}"/>
                </a:ext>
              </a:extLst>
            </p:cNvPr>
            <p:cNvSpPr/>
            <p:nvPr/>
          </p:nvSpPr>
          <p:spPr>
            <a:xfrm>
              <a:off x="6939026" y="1424050"/>
              <a:ext cx="2396490" cy="75565"/>
            </a:xfrm>
            <a:custGeom>
              <a:avLst/>
              <a:gdLst/>
              <a:ahLst/>
              <a:cxnLst/>
              <a:rect l="l" t="t" r="r" b="b"/>
              <a:pathLst>
                <a:path w="2396490" h="75565">
                  <a:moveTo>
                    <a:pt x="2396490" y="75311"/>
                  </a:moveTo>
                  <a:lnTo>
                    <a:pt x="0" y="0"/>
                  </a:lnTo>
                </a:path>
              </a:pathLst>
            </a:custGeom>
            <a:ln w="28574">
              <a:solidFill>
                <a:srgbClr val="F1CFED"/>
              </a:solidFill>
              <a:prstDash val="lgDash"/>
            </a:ln>
          </p:spPr>
          <p:txBody>
            <a:bodyPr wrap="square" lIns="0" tIns="0" rIns="0" bIns="0" rtlCol="0"/>
            <a:lstStyle/>
            <a:p>
              <a:endParaRPr/>
            </a:p>
          </p:txBody>
        </p:sp>
        <p:sp>
          <p:nvSpPr>
            <p:cNvPr id="17" name="object 4">
              <a:extLst>
                <a:ext uri="{FF2B5EF4-FFF2-40B4-BE49-F238E27FC236}">
                  <a16:creationId xmlns:a16="http://schemas.microsoft.com/office/drawing/2014/main" id="{8C1A75A7-C4EC-FFA4-AFC5-86F7E57B119A}"/>
                </a:ext>
              </a:extLst>
            </p:cNvPr>
            <p:cNvSpPr/>
            <p:nvPr/>
          </p:nvSpPr>
          <p:spPr>
            <a:xfrm>
              <a:off x="6939026" y="2205101"/>
              <a:ext cx="2030730" cy="4228465"/>
            </a:xfrm>
            <a:custGeom>
              <a:avLst/>
              <a:gdLst/>
              <a:ahLst/>
              <a:cxnLst/>
              <a:rect l="l" t="t" r="r" b="b"/>
              <a:pathLst>
                <a:path w="2030729" h="4228465">
                  <a:moveTo>
                    <a:pt x="2030729" y="0"/>
                  </a:moveTo>
                  <a:lnTo>
                    <a:pt x="0" y="4227944"/>
                  </a:lnTo>
                </a:path>
              </a:pathLst>
            </a:custGeom>
            <a:ln w="28575">
              <a:solidFill>
                <a:srgbClr val="F1CFED"/>
              </a:solidFill>
              <a:prstDash val="lgDash"/>
            </a:ln>
          </p:spPr>
          <p:txBody>
            <a:bodyPr wrap="square" lIns="0" tIns="0" rIns="0" bIns="0" rtlCol="0"/>
            <a:lstStyle/>
            <a:p>
              <a:endParaRPr/>
            </a:p>
          </p:txBody>
        </p:sp>
        <p:sp>
          <p:nvSpPr>
            <p:cNvPr id="18" name="object 5">
              <a:extLst>
                <a:ext uri="{FF2B5EF4-FFF2-40B4-BE49-F238E27FC236}">
                  <a16:creationId xmlns:a16="http://schemas.microsoft.com/office/drawing/2014/main" id="{6D926837-3B25-7DD7-E3F4-3C45E97092A6}"/>
                </a:ext>
              </a:extLst>
            </p:cNvPr>
            <p:cNvSpPr/>
            <p:nvPr/>
          </p:nvSpPr>
          <p:spPr>
            <a:xfrm>
              <a:off x="8977376" y="1500250"/>
              <a:ext cx="1076325" cy="704850"/>
            </a:xfrm>
            <a:custGeom>
              <a:avLst/>
              <a:gdLst/>
              <a:ahLst/>
              <a:cxnLst/>
              <a:rect l="l" t="t" r="r" b="b"/>
              <a:pathLst>
                <a:path w="1076325" h="704850">
                  <a:moveTo>
                    <a:pt x="0" y="704850"/>
                  </a:moveTo>
                  <a:lnTo>
                    <a:pt x="1076325" y="704850"/>
                  </a:lnTo>
                  <a:lnTo>
                    <a:pt x="1076325" y="0"/>
                  </a:lnTo>
                  <a:lnTo>
                    <a:pt x="0" y="0"/>
                  </a:lnTo>
                  <a:lnTo>
                    <a:pt x="0" y="704850"/>
                  </a:lnTo>
                  <a:close/>
                </a:path>
              </a:pathLst>
            </a:custGeom>
            <a:ln w="28575">
              <a:solidFill>
                <a:srgbClr val="F1CFED"/>
              </a:solidFill>
            </a:ln>
          </p:spPr>
          <p:txBody>
            <a:bodyPr wrap="square" lIns="0" tIns="0" rIns="0" bIns="0" rtlCol="0"/>
            <a:lstStyle/>
            <a:p>
              <a:endParaRPr/>
            </a:p>
          </p:txBody>
        </p:sp>
        <p:pic>
          <p:nvPicPr>
            <p:cNvPr id="19" name="object 6">
              <a:extLst>
                <a:ext uri="{FF2B5EF4-FFF2-40B4-BE49-F238E27FC236}">
                  <a16:creationId xmlns:a16="http://schemas.microsoft.com/office/drawing/2014/main" id="{F1ED6EFF-84BA-B0A8-F6A6-5540E904CDB1}"/>
                </a:ext>
              </a:extLst>
            </p:cNvPr>
            <p:cNvPicPr/>
            <p:nvPr/>
          </p:nvPicPr>
          <p:blipFill>
            <a:blip r:embed="rId6" cstate="print"/>
            <a:stretch>
              <a:fillRect/>
            </a:stretch>
          </p:blipFill>
          <p:spPr>
            <a:xfrm>
              <a:off x="219075" y="1457325"/>
              <a:ext cx="6715125" cy="4933950"/>
            </a:xfrm>
            <a:prstGeom prst="rect">
              <a:avLst/>
            </a:prstGeom>
          </p:spPr>
        </p:pic>
        <p:sp>
          <p:nvSpPr>
            <p:cNvPr id="20" name="object 7">
              <a:extLst>
                <a:ext uri="{FF2B5EF4-FFF2-40B4-BE49-F238E27FC236}">
                  <a16:creationId xmlns:a16="http://schemas.microsoft.com/office/drawing/2014/main" id="{1E5A44C6-7649-877D-F5CD-1B94DDEB1197}"/>
                </a:ext>
              </a:extLst>
            </p:cNvPr>
            <p:cNvSpPr/>
            <p:nvPr/>
          </p:nvSpPr>
          <p:spPr>
            <a:xfrm>
              <a:off x="190500" y="1428750"/>
              <a:ext cx="6772275" cy="4991100"/>
            </a:xfrm>
            <a:custGeom>
              <a:avLst/>
              <a:gdLst/>
              <a:ahLst/>
              <a:cxnLst/>
              <a:rect l="l" t="t" r="r" b="b"/>
              <a:pathLst>
                <a:path w="6772275" h="4991100">
                  <a:moveTo>
                    <a:pt x="0" y="4991100"/>
                  </a:moveTo>
                  <a:lnTo>
                    <a:pt x="6772275" y="4991100"/>
                  </a:lnTo>
                  <a:lnTo>
                    <a:pt x="6772275" y="0"/>
                  </a:lnTo>
                  <a:lnTo>
                    <a:pt x="0" y="0"/>
                  </a:lnTo>
                  <a:lnTo>
                    <a:pt x="0" y="4991100"/>
                  </a:lnTo>
                  <a:close/>
                </a:path>
              </a:pathLst>
            </a:custGeom>
            <a:ln w="57150">
              <a:solidFill>
                <a:srgbClr val="F1CFED"/>
              </a:solidFill>
            </a:ln>
          </p:spPr>
          <p:txBody>
            <a:bodyPr wrap="square" lIns="0" tIns="0" rIns="0" bIns="0" rtlCol="0"/>
            <a:lstStyle/>
            <a:p>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5369" y="205245"/>
            <a:ext cx="10371060" cy="689932"/>
          </a:xfrm>
          <a:prstGeom prst="rect">
            <a:avLst/>
          </a:prstGeom>
        </p:spPr>
        <p:txBody>
          <a:bodyPr vert="horz" wrap="square" lIns="0" tIns="12700" rIns="0" bIns="0" rtlCol="0">
            <a:spAutoFit/>
          </a:bodyPr>
          <a:lstStyle/>
          <a:p>
            <a:pPr marL="12700">
              <a:lnSpc>
                <a:spcPct val="100000"/>
              </a:lnSpc>
              <a:spcBef>
                <a:spcPts val="100"/>
              </a:spcBef>
            </a:pPr>
            <a:r>
              <a:rPr sz="4400" u="none" spc="120">
                <a:solidFill>
                  <a:srgbClr val="FFFFFF"/>
                </a:solidFill>
              </a:rPr>
              <a:t>P</a:t>
            </a:r>
            <a:r>
              <a:rPr sz="4400" u="none" spc="-229">
                <a:solidFill>
                  <a:srgbClr val="FFFFFF"/>
                </a:solidFill>
              </a:rPr>
              <a:t>r</a:t>
            </a:r>
            <a:r>
              <a:rPr sz="4400" u="none" spc="35">
                <a:solidFill>
                  <a:srgbClr val="FFFFFF"/>
                </a:solidFill>
              </a:rPr>
              <a:t>opo</a:t>
            </a:r>
            <a:r>
              <a:rPr sz="4400" u="none" spc="30">
                <a:solidFill>
                  <a:srgbClr val="FFFFFF"/>
                </a:solidFill>
              </a:rPr>
              <a:t>s</a:t>
            </a:r>
            <a:r>
              <a:rPr sz="4400" u="none" spc="-30">
                <a:solidFill>
                  <a:srgbClr val="FFFFFF"/>
                </a:solidFill>
              </a:rPr>
              <a:t>e</a:t>
            </a:r>
            <a:r>
              <a:rPr sz="4400" u="none" spc="-25">
                <a:solidFill>
                  <a:srgbClr val="FFFFFF"/>
                </a:solidFill>
              </a:rPr>
              <a:t>d</a:t>
            </a:r>
            <a:r>
              <a:rPr sz="4400" u="none" spc="-140">
                <a:solidFill>
                  <a:srgbClr val="FFFFFF"/>
                </a:solidFill>
              </a:rPr>
              <a:t> </a:t>
            </a:r>
            <a:r>
              <a:rPr sz="4400" u="none" spc="-25">
                <a:solidFill>
                  <a:srgbClr val="FFFFFF"/>
                </a:solidFill>
              </a:rPr>
              <a:t>I</a:t>
            </a:r>
            <a:r>
              <a:rPr sz="4400" u="none" spc="-50">
                <a:solidFill>
                  <a:srgbClr val="FFFFFF"/>
                </a:solidFill>
              </a:rPr>
              <a:t>m</a:t>
            </a:r>
            <a:r>
              <a:rPr sz="4400" u="none" spc="-125">
                <a:solidFill>
                  <a:srgbClr val="FFFFFF"/>
                </a:solidFill>
              </a:rPr>
              <a:t>p</a:t>
            </a:r>
            <a:r>
              <a:rPr sz="4400" u="none" spc="-140">
                <a:solidFill>
                  <a:srgbClr val="FFFFFF"/>
                </a:solidFill>
              </a:rPr>
              <a:t>r</a:t>
            </a:r>
            <a:r>
              <a:rPr sz="4400" u="none" spc="-114">
                <a:solidFill>
                  <a:srgbClr val="FFFFFF"/>
                </a:solidFill>
              </a:rPr>
              <a:t>o</a:t>
            </a:r>
            <a:r>
              <a:rPr sz="4400" u="none" spc="-130">
                <a:solidFill>
                  <a:srgbClr val="FFFFFF"/>
                </a:solidFill>
              </a:rPr>
              <a:t>v</a:t>
            </a:r>
            <a:r>
              <a:rPr sz="4400" u="none" spc="-10">
                <a:solidFill>
                  <a:srgbClr val="FFFFFF"/>
                </a:solidFill>
              </a:rPr>
              <a:t>e</a:t>
            </a:r>
            <a:r>
              <a:rPr sz="4400" u="none" spc="-5">
                <a:solidFill>
                  <a:srgbClr val="FFFFFF"/>
                </a:solidFill>
              </a:rPr>
              <a:t>m</a:t>
            </a:r>
            <a:r>
              <a:rPr sz="4400" u="none" spc="-55">
                <a:solidFill>
                  <a:srgbClr val="FFFFFF"/>
                </a:solidFill>
              </a:rPr>
              <a:t>e</a:t>
            </a:r>
            <a:r>
              <a:rPr sz="4400" u="none" spc="-50">
                <a:solidFill>
                  <a:srgbClr val="FFFFFF"/>
                </a:solidFill>
              </a:rPr>
              <a:t>n</a:t>
            </a:r>
            <a:r>
              <a:rPr sz="4400" u="none" spc="-160">
                <a:solidFill>
                  <a:srgbClr val="FFFFFF"/>
                </a:solidFill>
              </a:rPr>
              <a:t>t</a:t>
            </a:r>
            <a:r>
              <a:rPr sz="4400" u="none" spc="315">
                <a:solidFill>
                  <a:srgbClr val="FFFFFF"/>
                </a:solidFill>
              </a:rPr>
              <a:t>s</a:t>
            </a:r>
            <a:r>
              <a:rPr sz="4400" u="none" spc="-150">
                <a:solidFill>
                  <a:srgbClr val="FFFFFF"/>
                </a:solidFill>
              </a:rPr>
              <a:t> </a:t>
            </a:r>
            <a:r>
              <a:rPr sz="4400" u="none" spc="-170">
                <a:solidFill>
                  <a:srgbClr val="FFFFFF"/>
                </a:solidFill>
              </a:rPr>
              <a:t>–</a:t>
            </a:r>
            <a:r>
              <a:rPr sz="4400" u="none" spc="-145">
                <a:solidFill>
                  <a:srgbClr val="FFFFFF"/>
                </a:solidFill>
              </a:rPr>
              <a:t> </a:t>
            </a:r>
            <a:r>
              <a:rPr lang="en-US" sz="4400" u="none" spc="210">
                <a:solidFill>
                  <a:srgbClr val="FFFFFF"/>
                </a:solidFill>
              </a:rPr>
              <a:t>City 4 Expansion</a:t>
            </a:r>
            <a:endParaRPr sz="4400"/>
          </a:p>
        </p:txBody>
      </p:sp>
      <p:sp>
        <p:nvSpPr>
          <p:cNvPr id="5" name="object 5"/>
          <p:cNvSpPr txBox="1"/>
          <p:nvPr/>
        </p:nvSpPr>
        <p:spPr>
          <a:xfrm>
            <a:off x="11806147" y="6568407"/>
            <a:ext cx="238760" cy="187872"/>
          </a:xfrm>
          <a:prstGeom prst="rect">
            <a:avLst/>
          </a:prstGeom>
        </p:spPr>
        <p:txBody>
          <a:bodyPr vert="horz" wrap="square" lIns="0" tIns="3175" rIns="0" bIns="0" rtlCol="0">
            <a:spAutoFit/>
          </a:bodyPr>
          <a:lstStyle/>
          <a:p>
            <a:pPr marL="38100">
              <a:lnSpc>
                <a:spcPct val="100000"/>
              </a:lnSpc>
              <a:spcBef>
                <a:spcPts val="25"/>
              </a:spcBef>
            </a:pPr>
            <a:r>
              <a:rPr sz="1200" spc="30">
                <a:solidFill>
                  <a:srgbClr val="767676"/>
                </a:solidFill>
                <a:latin typeface="Calibri"/>
                <a:cs typeface="Calibri"/>
              </a:rPr>
              <a:t>1</a:t>
            </a:r>
            <a:r>
              <a:rPr lang="en-US" sz="1200" spc="30">
                <a:solidFill>
                  <a:srgbClr val="767676"/>
                </a:solidFill>
                <a:latin typeface="Calibri"/>
                <a:cs typeface="Calibri"/>
              </a:rPr>
              <a:t>5</a:t>
            </a:r>
            <a:endParaRPr sz="1200">
              <a:latin typeface="Calibri"/>
              <a:cs typeface="Calibri"/>
            </a:endParaRPr>
          </a:p>
        </p:txBody>
      </p:sp>
      <p:sp>
        <p:nvSpPr>
          <p:cNvPr id="3" name="object 3"/>
          <p:cNvSpPr txBox="1">
            <a:spLocks noGrp="1"/>
          </p:cNvSpPr>
          <p:nvPr>
            <p:ph type="body" idx="1"/>
          </p:nvPr>
        </p:nvSpPr>
        <p:spPr>
          <a:prstGeom prst="rect">
            <a:avLst/>
          </a:prstGeom>
        </p:spPr>
        <p:txBody>
          <a:bodyPr vert="horz" wrap="square" lIns="0" tIns="102235" rIns="0" bIns="0" rtlCol="0">
            <a:spAutoFit/>
          </a:bodyPr>
          <a:lstStyle/>
          <a:p>
            <a:pPr marL="12700">
              <a:lnSpc>
                <a:spcPct val="100000"/>
              </a:lnSpc>
              <a:spcBef>
                <a:spcPts val="805"/>
              </a:spcBef>
            </a:pPr>
            <a:r>
              <a:rPr spc="185"/>
              <a:t>Scope</a:t>
            </a:r>
            <a:r>
              <a:rPr spc="-70"/>
              <a:t> </a:t>
            </a:r>
            <a:r>
              <a:rPr spc="65"/>
              <a:t>of</a:t>
            </a:r>
            <a:r>
              <a:rPr spc="-85"/>
              <a:t> </a:t>
            </a:r>
            <a:r>
              <a:rPr spc="60"/>
              <a:t>Work</a:t>
            </a:r>
          </a:p>
          <a:p>
            <a:pPr marL="355600" indent="-342900">
              <a:lnSpc>
                <a:spcPct val="100000"/>
              </a:lnSpc>
              <a:spcBef>
                <a:spcPts val="710"/>
              </a:spcBef>
              <a:buFont typeface="Arial"/>
              <a:buChar char="•"/>
              <a:tabLst>
                <a:tab pos="354965" algn="l"/>
                <a:tab pos="355600" algn="l"/>
              </a:tabLst>
            </a:pPr>
            <a:r>
              <a:rPr b="0" spc="95">
                <a:solidFill>
                  <a:srgbClr val="000000"/>
                </a:solidFill>
                <a:latin typeface="Calibri"/>
                <a:cs typeface="Calibri"/>
              </a:rPr>
              <a:t>Design</a:t>
            </a:r>
            <a:r>
              <a:rPr b="0" spc="-55">
                <a:solidFill>
                  <a:srgbClr val="000000"/>
                </a:solidFill>
                <a:latin typeface="Calibri"/>
                <a:cs typeface="Calibri"/>
              </a:rPr>
              <a:t> </a:t>
            </a:r>
            <a:r>
              <a:rPr b="0" spc="85">
                <a:solidFill>
                  <a:srgbClr val="000000"/>
                </a:solidFill>
                <a:latin typeface="Calibri"/>
                <a:cs typeface="Calibri"/>
              </a:rPr>
              <a:t>and</a:t>
            </a:r>
            <a:r>
              <a:rPr b="0" spc="-40">
                <a:solidFill>
                  <a:srgbClr val="000000"/>
                </a:solidFill>
                <a:latin typeface="Calibri"/>
                <a:cs typeface="Calibri"/>
              </a:rPr>
              <a:t> </a:t>
            </a:r>
            <a:r>
              <a:rPr b="0" spc="85">
                <a:solidFill>
                  <a:srgbClr val="000000"/>
                </a:solidFill>
                <a:latin typeface="Calibri"/>
                <a:cs typeface="Calibri"/>
              </a:rPr>
              <a:t>construct</a:t>
            </a:r>
            <a:r>
              <a:rPr b="0" spc="-60">
                <a:solidFill>
                  <a:srgbClr val="000000"/>
                </a:solidFill>
                <a:latin typeface="Calibri"/>
                <a:cs typeface="Calibri"/>
              </a:rPr>
              <a:t> </a:t>
            </a:r>
            <a:r>
              <a:rPr b="0" spc="125">
                <a:solidFill>
                  <a:srgbClr val="000000"/>
                </a:solidFill>
                <a:latin typeface="Calibri"/>
                <a:cs typeface="Calibri"/>
              </a:rPr>
              <a:t>a</a:t>
            </a:r>
            <a:r>
              <a:rPr b="0" spc="-50">
                <a:solidFill>
                  <a:srgbClr val="000000"/>
                </a:solidFill>
                <a:latin typeface="Calibri"/>
                <a:cs typeface="Calibri"/>
              </a:rPr>
              <a:t> </a:t>
            </a:r>
            <a:r>
              <a:rPr b="0">
                <a:solidFill>
                  <a:srgbClr val="000000"/>
                </a:solidFill>
                <a:latin typeface="Calibri"/>
                <a:cs typeface="Calibri"/>
              </a:rPr>
              <a:t>gravity</a:t>
            </a:r>
            <a:r>
              <a:rPr b="0" spc="-60">
                <a:solidFill>
                  <a:srgbClr val="000000"/>
                </a:solidFill>
                <a:latin typeface="Calibri"/>
                <a:cs typeface="Calibri"/>
              </a:rPr>
              <a:t> </a:t>
            </a:r>
            <a:r>
              <a:rPr b="0" spc="60">
                <a:solidFill>
                  <a:srgbClr val="000000"/>
                </a:solidFill>
                <a:latin typeface="Calibri"/>
                <a:cs typeface="Calibri"/>
              </a:rPr>
              <a:t>sanitary</a:t>
            </a:r>
            <a:r>
              <a:rPr b="0" spc="-60">
                <a:solidFill>
                  <a:srgbClr val="000000"/>
                </a:solidFill>
                <a:latin typeface="Calibri"/>
                <a:cs typeface="Calibri"/>
              </a:rPr>
              <a:t> </a:t>
            </a:r>
            <a:r>
              <a:rPr b="0" spc="60">
                <a:solidFill>
                  <a:srgbClr val="000000"/>
                </a:solidFill>
                <a:latin typeface="Calibri"/>
                <a:cs typeface="Calibri"/>
              </a:rPr>
              <a:t>sewer</a:t>
            </a:r>
            <a:r>
              <a:rPr b="0" spc="-50">
                <a:solidFill>
                  <a:srgbClr val="000000"/>
                </a:solidFill>
                <a:latin typeface="Calibri"/>
                <a:cs typeface="Calibri"/>
              </a:rPr>
              <a:t> </a:t>
            </a:r>
            <a:r>
              <a:rPr b="0" spc="85">
                <a:solidFill>
                  <a:srgbClr val="000000"/>
                </a:solidFill>
                <a:latin typeface="Calibri"/>
                <a:cs typeface="Calibri"/>
              </a:rPr>
              <a:t>collection</a:t>
            </a:r>
            <a:r>
              <a:rPr b="0" spc="-40">
                <a:solidFill>
                  <a:srgbClr val="000000"/>
                </a:solidFill>
                <a:latin typeface="Calibri"/>
                <a:cs typeface="Calibri"/>
              </a:rPr>
              <a:t> </a:t>
            </a:r>
            <a:r>
              <a:rPr b="0" spc="90">
                <a:solidFill>
                  <a:srgbClr val="000000"/>
                </a:solidFill>
                <a:latin typeface="Calibri"/>
                <a:cs typeface="Calibri"/>
              </a:rPr>
              <a:t>system</a:t>
            </a:r>
          </a:p>
          <a:p>
            <a:pPr marL="355600" indent="-342900">
              <a:lnSpc>
                <a:spcPct val="100000"/>
              </a:lnSpc>
              <a:spcBef>
                <a:spcPts val="720"/>
              </a:spcBef>
              <a:buFont typeface="Arial"/>
              <a:buChar char="•"/>
              <a:tabLst>
                <a:tab pos="354965" algn="l"/>
                <a:tab pos="355600" algn="l"/>
              </a:tabLst>
            </a:pPr>
            <a:r>
              <a:rPr b="0" spc="105">
                <a:solidFill>
                  <a:srgbClr val="000000"/>
                </a:solidFill>
                <a:latin typeface="Calibri"/>
                <a:cs typeface="Calibri"/>
              </a:rPr>
              <a:t>Includes</a:t>
            </a:r>
            <a:r>
              <a:rPr b="0" spc="-55">
                <a:solidFill>
                  <a:srgbClr val="000000"/>
                </a:solidFill>
                <a:latin typeface="Calibri"/>
                <a:cs typeface="Calibri"/>
              </a:rPr>
              <a:t> </a:t>
            </a:r>
            <a:r>
              <a:rPr b="0" spc="85">
                <a:solidFill>
                  <a:srgbClr val="000000"/>
                </a:solidFill>
                <a:latin typeface="Calibri"/>
                <a:cs typeface="Calibri"/>
              </a:rPr>
              <a:t>service</a:t>
            </a:r>
            <a:r>
              <a:rPr b="0" spc="-40">
                <a:solidFill>
                  <a:srgbClr val="000000"/>
                </a:solidFill>
                <a:latin typeface="Calibri"/>
                <a:cs typeface="Calibri"/>
              </a:rPr>
              <a:t> </a:t>
            </a:r>
            <a:r>
              <a:rPr b="0" spc="35">
                <a:solidFill>
                  <a:srgbClr val="000000"/>
                </a:solidFill>
                <a:latin typeface="Calibri"/>
                <a:cs typeface="Calibri"/>
              </a:rPr>
              <a:t>lateral</a:t>
            </a:r>
            <a:r>
              <a:rPr b="0" spc="-55">
                <a:solidFill>
                  <a:srgbClr val="000000"/>
                </a:solidFill>
                <a:latin typeface="Calibri"/>
                <a:cs typeface="Calibri"/>
              </a:rPr>
              <a:t> </a:t>
            </a:r>
            <a:r>
              <a:rPr b="0" spc="50">
                <a:solidFill>
                  <a:srgbClr val="000000"/>
                </a:solidFill>
                <a:latin typeface="Calibri"/>
                <a:cs typeface="Calibri"/>
              </a:rPr>
              <a:t>line</a:t>
            </a:r>
            <a:r>
              <a:rPr b="0" spc="-50">
                <a:solidFill>
                  <a:srgbClr val="000000"/>
                </a:solidFill>
                <a:latin typeface="Calibri"/>
                <a:cs typeface="Calibri"/>
              </a:rPr>
              <a:t> </a:t>
            </a:r>
            <a:r>
              <a:rPr b="0" spc="40">
                <a:solidFill>
                  <a:srgbClr val="000000"/>
                </a:solidFill>
                <a:latin typeface="Calibri"/>
                <a:cs typeface="Calibri"/>
              </a:rPr>
              <a:t>in</a:t>
            </a:r>
            <a:r>
              <a:rPr b="0" spc="-50">
                <a:solidFill>
                  <a:srgbClr val="000000"/>
                </a:solidFill>
                <a:latin typeface="Calibri"/>
                <a:cs typeface="Calibri"/>
              </a:rPr>
              <a:t> </a:t>
            </a:r>
            <a:r>
              <a:rPr b="0" spc="25">
                <a:solidFill>
                  <a:srgbClr val="000000"/>
                </a:solidFill>
                <a:latin typeface="Calibri"/>
                <a:cs typeface="Calibri"/>
              </a:rPr>
              <a:t>right-of-way</a:t>
            </a:r>
            <a:r>
              <a:rPr b="0" spc="-70">
                <a:solidFill>
                  <a:srgbClr val="000000"/>
                </a:solidFill>
                <a:latin typeface="Calibri"/>
                <a:cs typeface="Calibri"/>
              </a:rPr>
              <a:t> </a:t>
            </a:r>
            <a:r>
              <a:rPr b="0" spc="-15">
                <a:solidFill>
                  <a:srgbClr val="000000"/>
                </a:solidFill>
                <a:latin typeface="Calibri"/>
                <a:cs typeface="Calibri"/>
              </a:rPr>
              <a:t>for</a:t>
            </a:r>
            <a:r>
              <a:rPr b="0" spc="-35">
                <a:solidFill>
                  <a:srgbClr val="000000"/>
                </a:solidFill>
                <a:latin typeface="Calibri"/>
                <a:cs typeface="Calibri"/>
              </a:rPr>
              <a:t> </a:t>
            </a:r>
            <a:r>
              <a:rPr lang="en-US" b="0" spc="65">
                <a:solidFill>
                  <a:srgbClr val="E97031"/>
                </a:solidFill>
                <a:latin typeface="Calibri"/>
                <a:cs typeface="Calibri"/>
              </a:rPr>
              <a:t>1,231</a:t>
            </a:r>
            <a:r>
              <a:rPr spc="-45">
                <a:solidFill>
                  <a:srgbClr val="E97031"/>
                </a:solidFill>
              </a:rPr>
              <a:t> </a:t>
            </a:r>
            <a:r>
              <a:rPr b="0" spc="45">
                <a:solidFill>
                  <a:srgbClr val="000000"/>
                </a:solidFill>
                <a:latin typeface="Calibri"/>
                <a:cs typeface="Calibri"/>
              </a:rPr>
              <a:t>properties</a:t>
            </a:r>
          </a:p>
          <a:p>
            <a:pPr marL="355600" indent="-342900">
              <a:lnSpc>
                <a:spcPct val="100000"/>
              </a:lnSpc>
              <a:spcBef>
                <a:spcPts val="710"/>
              </a:spcBef>
              <a:buFont typeface="Arial"/>
              <a:buChar char="•"/>
              <a:tabLst>
                <a:tab pos="354965" algn="l"/>
                <a:tab pos="355600" algn="l"/>
              </a:tabLst>
            </a:pPr>
            <a:r>
              <a:rPr b="0" spc="95">
                <a:solidFill>
                  <a:srgbClr val="000000"/>
                </a:solidFill>
                <a:latin typeface="Calibri"/>
                <a:cs typeface="Calibri"/>
              </a:rPr>
              <a:t>Design</a:t>
            </a:r>
            <a:r>
              <a:rPr b="0" spc="-50">
                <a:solidFill>
                  <a:srgbClr val="000000"/>
                </a:solidFill>
                <a:latin typeface="Calibri"/>
                <a:cs typeface="Calibri"/>
              </a:rPr>
              <a:t> </a:t>
            </a:r>
            <a:r>
              <a:rPr b="0" spc="85">
                <a:solidFill>
                  <a:srgbClr val="000000"/>
                </a:solidFill>
                <a:latin typeface="Calibri"/>
                <a:cs typeface="Calibri"/>
              </a:rPr>
              <a:t>and</a:t>
            </a:r>
            <a:r>
              <a:rPr b="0" spc="-35">
                <a:solidFill>
                  <a:srgbClr val="000000"/>
                </a:solidFill>
                <a:latin typeface="Calibri"/>
                <a:cs typeface="Calibri"/>
              </a:rPr>
              <a:t> </a:t>
            </a:r>
            <a:r>
              <a:rPr b="0" spc="85">
                <a:solidFill>
                  <a:srgbClr val="000000"/>
                </a:solidFill>
                <a:latin typeface="Calibri"/>
                <a:cs typeface="Calibri"/>
              </a:rPr>
              <a:t>construct</a:t>
            </a:r>
            <a:r>
              <a:rPr b="0" spc="-55">
                <a:solidFill>
                  <a:srgbClr val="000000"/>
                </a:solidFill>
                <a:latin typeface="Calibri"/>
                <a:cs typeface="Calibri"/>
              </a:rPr>
              <a:t> </a:t>
            </a:r>
            <a:r>
              <a:rPr b="0" spc="45">
                <a:solidFill>
                  <a:srgbClr val="000000"/>
                </a:solidFill>
                <a:latin typeface="Calibri"/>
                <a:cs typeface="Calibri"/>
              </a:rPr>
              <a:t>new</a:t>
            </a:r>
            <a:r>
              <a:rPr b="0" spc="-50">
                <a:solidFill>
                  <a:srgbClr val="000000"/>
                </a:solidFill>
                <a:latin typeface="Calibri"/>
                <a:cs typeface="Calibri"/>
              </a:rPr>
              <a:t> </a:t>
            </a:r>
            <a:r>
              <a:rPr b="0" spc="60">
                <a:solidFill>
                  <a:srgbClr val="000000"/>
                </a:solidFill>
                <a:latin typeface="Calibri"/>
                <a:cs typeface="Calibri"/>
              </a:rPr>
              <a:t>sanitary</a:t>
            </a:r>
            <a:r>
              <a:rPr b="0" spc="-55">
                <a:solidFill>
                  <a:srgbClr val="000000"/>
                </a:solidFill>
                <a:latin typeface="Calibri"/>
                <a:cs typeface="Calibri"/>
              </a:rPr>
              <a:t> </a:t>
            </a:r>
            <a:r>
              <a:rPr b="0" spc="60">
                <a:solidFill>
                  <a:srgbClr val="000000"/>
                </a:solidFill>
                <a:latin typeface="Calibri"/>
                <a:cs typeface="Calibri"/>
              </a:rPr>
              <a:t>sewer</a:t>
            </a:r>
            <a:r>
              <a:rPr b="0" spc="-45">
                <a:solidFill>
                  <a:srgbClr val="000000"/>
                </a:solidFill>
                <a:latin typeface="Calibri"/>
                <a:cs typeface="Calibri"/>
              </a:rPr>
              <a:t> </a:t>
            </a:r>
            <a:r>
              <a:rPr b="0" spc="90">
                <a:solidFill>
                  <a:srgbClr val="000000"/>
                </a:solidFill>
                <a:latin typeface="Calibri"/>
                <a:cs typeface="Calibri"/>
              </a:rPr>
              <a:t>pump</a:t>
            </a:r>
            <a:r>
              <a:rPr b="0" spc="-55">
                <a:solidFill>
                  <a:srgbClr val="000000"/>
                </a:solidFill>
                <a:latin typeface="Calibri"/>
                <a:cs typeface="Calibri"/>
              </a:rPr>
              <a:t> </a:t>
            </a:r>
            <a:r>
              <a:rPr b="0" spc="50">
                <a:solidFill>
                  <a:srgbClr val="000000"/>
                </a:solidFill>
                <a:latin typeface="Calibri"/>
                <a:cs typeface="Calibri"/>
              </a:rPr>
              <a:t>station</a:t>
            </a:r>
            <a:r>
              <a:rPr b="0" spc="-50">
                <a:solidFill>
                  <a:srgbClr val="000000"/>
                </a:solidFill>
                <a:latin typeface="Calibri"/>
                <a:cs typeface="Calibri"/>
              </a:rPr>
              <a:t> </a:t>
            </a:r>
            <a:r>
              <a:rPr b="0" spc="85">
                <a:solidFill>
                  <a:srgbClr val="000000"/>
                </a:solidFill>
                <a:latin typeface="Calibri"/>
                <a:cs typeface="Calibri"/>
              </a:rPr>
              <a:t>and</a:t>
            </a:r>
            <a:r>
              <a:rPr b="0" spc="-35">
                <a:solidFill>
                  <a:srgbClr val="000000"/>
                </a:solidFill>
                <a:latin typeface="Calibri"/>
                <a:cs typeface="Calibri"/>
              </a:rPr>
              <a:t> </a:t>
            </a:r>
            <a:r>
              <a:rPr b="0" spc="45">
                <a:solidFill>
                  <a:srgbClr val="000000"/>
                </a:solidFill>
                <a:latin typeface="Calibri"/>
                <a:cs typeface="Calibri"/>
              </a:rPr>
              <a:t>force</a:t>
            </a:r>
            <a:r>
              <a:rPr b="0" spc="-40">
                <a:solidFill>
                  <a:srgbClr val="000000"/>
                </a:solidFill>
                <a:latin typeface="Calibri"/>
                <a:cs typeface="Calibri"/>
              </a:rPr>
              <a:t> </a:t>
            </a:r>
            <a:r>
              <a:rPr b="0" spc="80">
                <a:solidFill>
                  <a:srgbClr val="000000"/>
                </a:solidFill>
                <a:latin typeface="Calibri"/>
                <a:cs typeface="Calibri"/>
              </a:rPr>
              <a:t>main</a:t>
            </a:r>
          </a:p>
          <a:p>
            <a:pPr marL="355600" indent="-342900">
              <a:lnSpc>
                <a:spcPct val="100000"/>
              </a:lnSpc>
              <a:spcBef>
                <a:spcPts val="705"/>
              </a:spcBef>
              <a:buFont typeface="Arial"/>
              <a:buChar char="•"/>
              <a:tabLst>
                <a:tab pos="354965" algn="l"/>
                <a:tab pos="355600" algn="l"/>
              </a:tabLst>
            </a:pPr>
            <a:r>
              <a:rPr b="0" spc="70">
                <a:solidFill>
                  <a:srgbClr val="000000"/>
                </a:solidFill>
                <a:latin typeface="Calibri"/>
                <a:cs typeface="Calibri"/>
              </a:rPr>
              <a:t>Roadway</a:t>
            </a:r>
            <a:r>
              <a:rPr b="0" spc="-60">
                <a:solidFill>
                  <a:srgbClr val="000000"/>
                </a:solidFill>
                <a:latin typeface="Calibri"/>
                <a:cs typeface="Calibri"/>
              </a:rPr>
              <a:t> </a:t>
            </a:r>
            <a:r>
              <a:rPr b="0" spc="60">
                <a:solidFill>
                  <a:srgbClr val="000000"/>
                </a:solidFill>
                <a:latin typeface="Calibri"/>
                <a:cs typeface="Calibri"/>
              </a:rPr>
              <a:t>resurfacing</a:t>
            </a:r>
          </a:p>
        </p:txBody>
      </p:sp>
      <p:graphicFrame>
        <p:nvGraphicFramePr>
          <p:cNvPr id="4" name="object 4"/>
          <p:cNvGraphicFramePr>
            <a:graphicFrameLocks noGrp="1"/>
          </p:cNvGraphicFramePr>
          <p:nvPr>
            <p:extLst>
              <p:ext uri="{D42A27DB-BD31-4B8C-83A1-F6EECF244321}">
                <p14:modId xmlns:p14="http://schemas.microsoft.com/office/powerpoint/2010/main" val="2337105035"/>
              </p:ext>
            </p:extLst>
          </p:nvPr>
        </p:nvGraphicFramePr>
        <p:xfrm>
          <a:off x="5864059" y="3750217"/>
          <a:ext cx="4992370" cy="2103903"/>
        </p:xfrm>
        <a:graphic>
          <a:graphicData uri="http://schemas.openxmlformats.org/drawingml/2006/table">
            <a:tbl>
              <a:tblPr firstRow="1" bandRow="1">
                <a:tableStyleId>{2D5ABB26-0587-4C30-8999-92F81FD0307C}</a:tableStyleId>
              </a:tblPr>
              <a:tblGrid>
                <a:gridCol w="1854200">
                  <a:extLst>
                    <a:ext uri="{9D8B030D-6E8A-4147-A177-3AD203B41FA5}">
                      <a16:colId xmlns:a16="http://schemas.microsoft.com/office/drawing/2014/main" val="20000"/>
                    </a:ext>
                  </a:extLst>
                </a:gridCol>
                <a:gridCol w="1825625">
                  <a:extLst>
                    <a:ext uri="{9D8B030D-6E8A-4147-A177-3AD203B41FA5}">
                      <a16:colId xmlns:a16="http://schemas.microsoft.com/office/drawing/2014/main" val="20001"/>
                    </a:ext>
                  </a:extLst>
                </a:gridCol>
                <a:gridCol w="1312545">
                  <a:extLst>
                    <a:ext uri="{9D8B030D-6E8A-4147-A177-3AD203B41FA5}">
                      <a16:colId xmlns:a16="http://schemas.microsoft.com/office/drawing/2014/main" val="20002"/>
                    </a:ext>
                  </a:extLst>
                </a:gridCol>
              </a:tblGrid>
              <a:tr h="427131">
                <a:tc>
                  <a:txBody>
                    <a:bodyPr/>
                    <a:lstStyle/>
                    <a:p>
                      <a:pPr marL="114300">
                        <a:lnSpc>
                          <a:spcPct val="100000"/>
                        </a:lnSpc>
                        <a:spcBef>
                          <a:spcPts val="430"/>
                        </a:spcBef>
                      </a:pPr>
                      <a:r>
                        <a:rPr sz="1800" b="1" spc="105">
                          <a:solidFill>
                            <a:srgbClr val="FFFFFF"/>
                          </a:solidFill>
                          <a:latin typeface="Calibri"/>
                          <a:cs typeface="Calibri"/>
                        </a:rPr>
                        <a:t>TYPE</a:t>
                      </a:r>
                      <a:endParaRPr sz="1800">
                        <a:latin typeface="Calibri"/>
                        <a:cs typeface="Calibri"/>
                      </a:endParaRPr>
                    </a:p>
                  </a:txBody>
                  <a:tcPr marL="0" marR="0" marT="54610" marB="0">
                    <a:lnL w="12700">
                      <a:solidFill>
                        <a:srgbClr val="000000"/>
                      </a:solidFill>
                      <a:prstDash val="solid"/>
                    </a:lnL>
                    <a:lnT w="12700">
                      <a:solidFill>
                        <a:srgbClr val="000000"/>
                      </a:solidFill>
                      <a:prstDash val="solid"/>
                    </a:lnT>
                    <a:solidFill>
                      <a:srgbClr val="145F82"/>
                    </a:solidFill>
                  </a:tcPr>
                </a:tc>
                <a:tc>
                  <a:txBody>
                    <a:bodyPr/>
                    <a:lstStyle/>
                    <a:p>
                      <a:pPr marL="55880" algn="ctr">
                        <a:lnSpc>
                          <a:spcPct val="100000"/>
                        </a:lnSpc>
                        <a:spcBef>
                          <a:spcPts val="430"/>
                        </a:spcBef>
                      </a:pPr>
                      <a:r>
                        <a:rPr sz="1800" b="1" spc="55">
                          <a:solidFill>
                            <a:srgbClr val="FFFFFF"/>
                          </a:solidFill>
                          <a:latin typeface="Calibri"/>
                          <a:cs typeface="Calibri"/>
                        </a:rPr>
                        <a:t>QUANTITY</a:t>
                      </a:r>
                      <a:endParaRPr sz="1800">
                        <a:latin typeface="Calibri"/>
                        <a:cs typeface="Calibri"/>
                      </a:endParaRPr>
                    </a:p>
                  </a:txBody>
                  <a:tcPr marL="0" marR="0" marT="54610" marB="0">
                    <a:lnT w="12700">
                      <a:solidFill>
                        <a:srgbClr val="000000"/>
                      </a:solidFill>
                      <a:prstDash val="solid"/>
                    </a:lnT>
                    <a:solidFill>
                      <a:srgbClr val="145F82"/>
                    </a:solidFill>
                  </a:tcPr>
                </a:tc>
                <a:tc>
                  <a:txBody>
                    <a:bodyPr/>
                    <a:lstStyle/>
                    <a:p>
                      <a:pPr marR="92075" algn="ctr">
                        <a:lnSpc>
                          <a:spcPct val="100000"/>
                        </a:lnSpc>
                        <a:spcBef>
                          <a:spcPts val="430"/>
                        </a:spcBef>
                      </a:pPr>
                      <a:r>
                        <a:rPr sz="1800" b="1" spc="55">
                          <a:solidFill>
                            <a:srgbClr val="FFFFFF"/>
                          </a:solidFill>
                          <a:latin typeface="Calibri"/>
                          <a:cs typeface="Calibri"/>
                        </a:rPr>
                        <a:t>UNIT</a:t>
                      </a:r>
                      <a:endParaRPr sz="1800">
                        <a:latin typeface="Calibri"/>
                        <a:cs typeface="Calibri"/>
                      </a:endParaRPr>
                    </a:p>
                  </a:txBody>
                  <a:tcPr marL="0" marR="0" marT="54610" marB="0">
                    <a:lnR w="12700">
                      <a:solidFill>
                        <a:srgbClr val="000000"/>
                      </a:solidFill>
                      <a:prstDash val="solid"/>
                    </a:lnR>
                    <a:lnT w="12700">
                      <a:solidFill>
                        <a:srgbClr val="000000"/>
                      </a:solidFill>
                      <a:prstDash val="solid"/>
                    </a:lnT>
                    <a:solidFill>
                      <a:srgbClr val="145F82"/>
                    </a:solidFill>
                  </a:tcPr>
                </a:tc>
                <a:extLst>
                  <a:ext uri="{0D108BD9-81ED-4DB2-BD59-A6C34878D82A}">
                    <a16:rowId xmlns:a16="http://schemas.microsoft.com/office/drawing/2014/main" val="10000"/>
                  </a:ext>
                </a:extLst>
              </a:tr>
              <a:tr h="414431">
                <a:tc>
                  <a:txBody>
                    <a:bodyPr/>
                    <a:lstStyle/>
                    <a:p>
                      <a:pPr marL="114300">
                        <a:lnSpc>
                          <a:spcPct val="100000"/>
                        </a:lnSpc>
                        <a:spcBef>
                          <a:spcPts val="380"/>
                        </a:spcBef>
                      </a:pPr>
                      <a:r>
                        <a:rPr sz="1800" spc="45">
                          <a:latin typeface="Calibri"/>
                          <a:cs typeface="Calibri"/>
                        </a:rPr>
                        <a:t>Manholes</a:t>
                      </a:r>
                      <a:endParaRPr sz="1800">
                        <a:latin typeface="Calibri"/>
                        <a:cs typeface="Calibri"/>
                      </a:endParaRPr>
                    </a:p>
                  </a:txBody>
                  <a:tcPr marL="0" marR="0" marT="48260" marB="0">
                    <a:lnL w="12700">
                      <a:solidFill>
                        <a:srgbClr val="000000"/>
                      </a:solidFill>
                      <a:prstDash val="solid"/>
                    </a:lnL>
                    <a:lnB w="12700">
                      <a:solidFill>
                        <a:srgbClr val="145F82"/>
                      </a:solidFill>
                      <a:prstDash val="solid"/>
                    </a:lnB>
                    <a:solidFill>
                      <a:srgbClr val="E7EAEC"/>
                    </a:solidFill>
                  </a:tcPr>
                </a:tc>
                <a:tc>
                  <a:txBody>
                    <a:bodyPr/>
                    <a:lstStyle/>
                    <a:p>
                      <a:pPr marL="54610" algn="ctr">
                        <a:lnSpc>
                          <a:spcPct val="100000"/>
                        </a:lnSpc>
                        <a:spcBef>
                          <a:spcPts val="380"/>
                        </a:spcBef>
                      </a:pPr>
                      <a:r>
                        <a:rPr lang="en-US" sz="1800" spc="40">
                          <a:latin typeface="Calibri"/>
                          <a:cs typeface="Calibri"/>
                        </a:rPr>
                        <a:t>267</a:t>
                      </a:r>
                      <a:endParaRPr sz="1800">
                        <a:latin typeface="Calibri"/>
                        <a:cs typeface="Calibri"/>
                      </a:endParaRPr>
                    </a:p>
                  </a:txBody>
                  <a:tcPr marL="0" marR="0" marT="48260" marB="0">
                    <a:lnB w="12700">
                      <a:solidFill>
                        <a:srgbClr val="145F82"/>
                      </a:solidFill>
                      <a:prstDash val="solid"/>
                    </a:lnB>
                    <a:solidFill>
                      <a:srgbClr val="E7EAEC"/>
                    </a:solidFill>
                  </a:tcPr>
                </a:tc>
                <a:tc>
                  <a:txBody>
                    <a:bodyPr/>
                    <a:lstStyle/>
                    <a:p>
                      <a:pPr marR="90170" algn="ctr">
                        <a:lnSpc>
                          <a:spcPct val="100000"/>
                        </a:lnSpc>
                        <a:spcBef>
                          <a:spcPts val="380"/>
                        </a:spcBef>
                      </a:pPr>
                      <a:r>
                        <a:rPr sz="1800" spc="60">
                          <a:latin typeface="Calibri"/>
                          <a:cs typeface="Calibri"/>
                        </a:rPr>
                        <a:t>EA</a:t>
                      </a:r>
                      <a:endParaRPr sz="1800">
                        <a:latin typeface="Calibri"/>
                        <a:cs typeface="Calibri"/>
                      </a:endParaRPr>
                    </a:p>
                  </a:txBody>
                  <a:tcPr marL="0" marR="0" marT="48260" marB="0">
                    <a:lnR w="12700">
                      <a:solidFill>
                        <a:srgbClr val="000000"/>
                      </a:solidFill>
                      <a:prstDash val="solid"/>
                    </a:lnR>
                    <a:lnB w="12700">
                      <a:solidFill>
                        <a:srgbClr val="145F82"/>
                      </a:solidFill>
                      <a:prstDash val="solid"/>
                    </a:lnB>
                    <a:solidFill>
                      <a:srgbClr val="E7EAEC"/>
                    </a:solidFill>
                  </a:tcPr>
                </a:tc>
                <a:extLst>
                  <a:ext uri="{0D108BD9-81ED-4DB2-BD59-A6C34878D82A}">
                    <a16:rowId xmlns:a16="http://schemas.microsoft.com/office/drawing/2014/main" val="10001"/>
                  </a:ext>
                </a:extLst>
              </a:tr>
              <a:tr h="420780">
                <a:tc>
                  <a:txBody>
                    <a:bodyPr/>
                    <a:lstStyle/>
                    <a:p>
                      <a:pPr marL="114300">
                        <a:lnSpc>
                          <a:spcPct val="100000"/>
                        </a:lnSpc>
                        <a:spcBef>
                          <a:spcPts val="430"/>
                        </a:spcBef>
                      </a:pPr>
                      <a:r>
                        <a:rPr sz="1800" spc="15">
                          <a:latin typeface="Calibri"/>
                          <a:cs typeface="Calibri"/>
                        </a:rPr>
                        <a:t>Gravity</a:t>
                      </a:r>
                      <a:r>
                        <a:rPr sz="1800" spc="-60">
                          <a:latin typeface="Calibri"/>
                          <a:cs typeface="Calibri"/>
                        </a:rPr>
                        <a:t> </a:t>
                      </a:r>
                      <a:r>
                        <a:rPr sz="1800" spc="40">
                          <a:latin typeface="Calibri"/>
                          <a:cs typeface="Calibri"/>
                        </a:rPr>
                        <a:t>Mains</a:t>
                      </a:r>
                      <a:endParaRPr sz="1800">
                        <a:latin typeface="Calibri"/>
                        <a:cs typeface="Calibri"/>
                      </a:endParaRPr>
                    </a:p>
                  </a:txBody>
                  <a:tcPr marL="0" marR="0" marT="54610" marB="0">
                    <a:lnL w="12700">
                      <a:solidFill>
                        <a:srgbClr val="000000"/>
                      </a:solidFill>
                      <a:prstDash val="solid"/>
                    </a:lnL>
                    <a:lnT w="12700">
                      <a:solidFill>
                        <a:srgbClr val="145F82"/>
                      </a:solidFill>
                      <a:prstDash val="solid"/>
                    </a:lnT>
                    <a:lnB w="12700">
                      <a:solidFill>
                        <a:srgbClr val="145F82"/>
                      </a:solidFill>
                      <a:prstDash val="solid"/>
                    </a:lnB>
                  </a:tcPr>
                </a:tc>
                <a:tc>
                  <a:txBody>
                    <a:bodyPr/>
                    <a:lstStyle/>
                    <a:p>
                      <a:pPr marL="55880" algn="ctr">
                        <a:lnSpc>
                          <a:spcPct val="100000"/>
                        </a:lnSpc>
                        <a:spcBef>
                          <a:spcPts val="430"/>
                        </a:spcBef>
                      </a:pPr>
                      <a:r>
                        <a:rPr lang="en-US" sz="1800" spc="45">
                          <a:latin typeface="Calibri"/>
                          <a:cs typeface="Calibri"/>
                        </a:rPr>
                        <a:t>73,954</a:t>
                      </a:r>
                      <a:endParaRPr sz="1800">
                        <a:latin typeface="Calibri"/>
                        <a:cs typeface="Calibri"/>
                      </a:endParaRPr>
                    </a:p>
                  </a:txBody>
                  <a:tcPr marL="0" marR="0" marT="54610" marB="0">
                    <a:lnT w="12700">
                      <a:solidFill>
                        <a:srgbClr val="145F82"/>
                      </a:solidFill>
                      <a:prstDash val="solid"/>
                    </a:lnT>
                    <a:lnB w="12700">
                      <a:solidFill>
                        <a:srgbClr val="145F82"/>
                      </a:solidFill>
                      <a:prstDash val="solid"/>
                    </a:lnB>
                  </a:tcPr>
                </a:tc>
                <a:tc>
                  <a:txBody>
                    <a:bodyPr/>
                    <a:lstStyle/>
                    <a:p>
                      <a:pPr marR="92075" algn="ctr">
                        <a:lnSpc>
                          <a:spcPct val="100000"/>
                        </a:lnSpc>
                        <a:spcBef>
                          <a:spcPts val="430"/>
                        </a:spcBef>
                      </a:pPr>
                      <a:r>
                        <a:rPr sz="1800" spc="125">
                          <a:latin typeface="Calibri"/>
                          <a:cs typeface="Calibri"/>
                        </a:rPr>
                        <a:t>LF</a:t>
                      </a:r>
                      <a:endParaRPr sz="1800">
                        <a:latin typeface="Calibri"/>
                        <a:cs typeface="Calibri"/>
                      </a:endParaRPr>
                    </a:p>
                  </a:txBody>
                  <a:tcPr marL="0" marR="0" marT="54610" marB="0">
                    <a:lnR w="12700">
                      <a:solidFill>
                        <a:srgbClr val="000000"/>
                      </a:solidFill>
                      <a:prstDash val="solid"/>
                    </a:lnR>
                    <a:lnT w="12700">
                      <a:solidFill>
                        <a:srgbClr val="145F82"/>
                      </a:solidFill>
                      <a:prstDash val="solid"/>
                    </a:lnT>
                    <a:lnB w="12700">
                      <a:solidFill>
                        <a:srgbClr val="145F82"/>
                      </a:solidFill>
                      <a:prstDash val="solid"/>
                    </a:lnB>
                  </a:tcPr>
                </a:tc>
                <a:extLst>
                  <a:ext uri="{0D108BD9-81ED-4DB2-BD59-A6C34878D82A}">
                    <a16:rowId xmlns:a16="http://schemas.microsoft.com/office/drawing/2014/main" val="10002"/>
                  </a:ext>
                </a:extLst>
              </a:tr>
              <a:tr h="420781">
                <a:tc>
                  <a:txBody>
                    <a:bodyPr/>
                    <a:lstStyle/>
                    <a:p>
                      <a:pPr marL="114300">
                        <a:lnSpc>
                          <a:spcPct val="100000"/>
                        </a:lnSpc>
                        <a:spcBef>
                          <a:spcPts val="434"/>
                        </a:spcBef>
                      </a:pPr>
                      <a:r>
                        <a:rPr sz="1800" spc="60">
                          <a:latin typeface="Calibri"/>
                          <a:cs typeface="Calibri"/>
                        </a:rPr>
                        <a:t>Force</a:t>
                      </a:r>
                      <a:r>
                        <a:rPr sz="1800" spc="-65">
                          <a:latin typeface="Calibri"/>
                          <a:cs typeface="Calibri"/>
                        </a:rPr>
                        <a:t> </a:t>
                      </a:r>
                      <a:r>
                        <a:rPr sz="1800" spc="10">
                          <a:latin typeface="Calibri"/>
                          <a:cs typeface="Calibri"/>
                        </a:rPr>
                        <a:t>Main</a:t>
                      </a:r>
                      <a:endParaRPr sz="1800">
                        <a:latin typeface="Calibri"/>
                        <a:cs typeface="Calibri"/>
                      </a:endParaRPr>
                    </a:p>
                  </a:txBody>
                  <a:tcPr marL="0" marR="0" marT="55244" marB="0">
                    <a:lnL w="12700">
                      <a:solidFill>
                        <a:srgbClr val="000000"/>
                      </a:solidFill>
                      <a:prstDash val="solid"/>
                    </a:lnL>
                    <a:lnT w="12700">
                      <a:solidFill>
                        <a:srgbClr val="145F82"/>
                      </a:solidFill>
                      <a:prstDash val="solid"/>
                    </a:lnT>
                    <a:lnB w="12700">
                      <a:solidFill>
                        <a:srgbClr val="145F82"/>
                      </a:solidFill>
                      <a:prstDash val="solid"/>
                    </a:lnB>
                    <a:solidFill>
                      <a:srgbClr val="E7EAEC"/>
                    </a:solidFill>
                  </a:tcPr>
                </a:tc>
                <a:tc>
                  <a:txBody>
                    <a:bodyPr/>
                    <a:lstStyle/>
                    <a:p>
                      <a:pPr marL="55880" algn="ctr">
                        <a:lnSpc>
                          <a:spcPct val="100000"/>
                        </a:lnSpc>
                        <a:spcBef>
                          <a:spcPts val="434"/>
                        </a:spcBef>
                      </a:pPr>
                      <a:r>
                        <a:rPr sz="1800" spc="45">
                          <a:latin typeface="Calibri"/>
                          <a:cs typeface="Calibri"/>
                        </a:rPr>
                        <a:t>1</a:t>
                      </a:r>
                      <a:r>
                        <a:rPr lang="en-US" sz="1800" spc="45">
                          <a:latin typeface="Calibri"/>
                          <a:cs typeface="Calibri"/>
                        </a:rPr>
                        <a:t>17</a:t>
                      </a:r>
                      <a:endParaRPr sz="1800">
                        <a:latin typeface="Calibri"/>
                        <a:cs typeface="Calibri"/>
                      </a:endParaRPr>
                    </a:p>
                  </a:txBody>
                  <a:tcPr marL="0" marR="0" marT="55244" marB="0">
                    <a:lnT w="12700">
                      <a:solidFill>
                        <a:srgbClr val="145F82"/>
                      </a:solidFill>
                      <a:prstDash val="solid"/>
                    </a:lnT>
                    <a:lnB w="12700">
                      <a:solidFill>
                        <a:srgbClr val="145F82"/>
                      </a:solidFill>
                      <a:prstDash val="solid"/>
                    </a:lnB>
                    <a:solidFill>
                      <a:srgbClr val="E7EAEC"/>
                    </a:solidFill>
                  </a:tcPr>
                </a:tc>
                <a:tc>
                  <a:txBody>
                    <a:bodyPr/>
                    <a:lstStyle/>
                    <a:p>
                      <a:pPr marR="92075" algn="ctr">
                        <a:lnSpc>
                          <a:spcPct val="100000"/>
                        </a:lnSpc>
                        <a:spcBef>
                          <a:spcPts val="434"/>
                        </a:spcBef>
                      </a:pPr>
                      <a:r>
                        <a:rPr sz="1800" spc="125">
                          <a:latin typeface="Calibri"/>
                          <a:cs typeface="Calibri"/>
                        </a:rPr>
                        <a:t>LF</a:t>
                      </a:r>
                      <a:endParaRPr sz="1800">
                        <a:latin typeface="Calibri"/>
                        <a:cs typeface="Calibri"/>
                      </a:endParaRPr>
                    </a:p>
                  </a:txBody>
                  <a:tcPr marL="0" marR="0" marT="55244" marB="0">
                    <a:lnR w="12700">
                      <a:solidFill>
                        <a:srgbClr val="000000"/>
                      </a:solidFill>
                      <a:prstDash val="solid"/>
                    </a:lnR>
                    <a:lnT w="12700">
                      <a:solidFill>
                        <a:srgbClr val="145F82"/>
                      </a:solidFill>
                      <a:prstDash val="solid"/>
                    </a:lnT>
                    <a:lnB w="12700">
                      <a:solidFill>
                        <a:srgbClr val="145F82"/>
                      </a:solidFill>
                      <a:prstDash val="solid"/>
                    </a:lnB>
                    <a:solidFill>
                      <a:srgbClr val="E7EAEC"/>
                    </a:solidFill>
                  </a:tcPr>
                </a:tc>
                <a:extLst>
                  <a:ext uri="{0D108BD9-81ED-4DB2-BD59-A6C34878D82A}">
                    <a16:rowId xmlns:a16="http://schemas.microsoft.com/office/drawing/2014/main" val="10003"/>
                  </a:ext>
                </a:extLst>
              </a:tr>
              <a:tr h="420780">
                <a:tc>
                  <a:txBody>
                    <a:bodyPr/>
                    <a:lstStyle/>
                    <a:p>
                      <a:pPr marL="114300">
                        <a:lnSpc>
                          <a:spcPct val="100000"/>
                        </a:lnSpc>
                        <a:spcBef>
                          <a:spcPts val="434"/>
                        </a:spcBef>
                      </a:pPr>
                      <a:r>
                        <a:rPr sz="1800" spc="65">
                          <a:latin typeface="Calibri"/>
                          <a:cs typeface="Calibri"/>
                        </a:rPr>
                        <a:t>Pump</a:t>
                      </a:r>
                      <a:r>
                        <a:rPr sz="1800" spc="-60">
                          <a:latin typeface="Calibri"/>
                          <a:cs typeface="Calibri"/>
                        </a:rPr>
                        <a:t> </a:t>
                      </a:r>
                      <a:r>
                        <a:rPr sz="1800" spc="40">
                          <a:latin typeface="Calibri"/>
                          <a:cs typeface="Calibri"/>
                        </a:rPr>
                        <a:t>Station</a:t>
                      </a:r>
                      <a:endParaRPr sz="1800">
                        <a:latin typeface="Calibri"/>
                        <a:cs typeface="Calibri"/>
                      </a:endParaRPr>
                    </a:p>
                  </a:txBody>
                  <a:tcPr marL="0" marR="0" marT="55244" marB="0">
                    <a:lnL w="12700">
                      <a:solidFill>
                        <a:srgbClr val="000000"/>
                      </a:solidFill>
                      <a:prstDash val="solid"/>
                    </a:lnL>
                    <a:lnT w="12700">
                      <a:solidFill>
                        <a:srgbClr val="145F82"/>
                      </a:solidFill>
                      <a:prstDash val="solid"/>
                    </a:lnT>
                    <a:lnB w="12700">
                      <a:solidFill>
                        <a:srgbClr val="000000"/>
                      </a:solidFill>
                      <a:prstDash val="solid"/>
                    </a:lnB>
                  </a:tcPr>
                </a:tc>
                <a:tc>
                  <a:txBody>
                    <a:bodyPr/>
                    <a:lstStyle/>
                    <a:p>
                      <a:pPr marL="55244" algn="ctr">
                        <a:lnSpc>
                          <a:spcPct val="100000"/>
                        </a:lnSpc>
                        <a:spcBef>
                          <a:spcPts val="434"/>
                        </a:spcBef>
                      </a:pPr>
                      <a:r>
                        <a:rPr sz="1800">
                          <a:latin typeface="Calibri"/>
                          <a:cs typeface="Calibri"/>
                        </a:rPr>
                        <a:t>1</a:t>
                      </a:r>
                    </a:p>
                  </a:txBody>
                  <a:tcPr marL="0" marR="0" marT="55244" marB="0">
                    <a:lnT w="12700">
                      <a:solidFill>
                        <a:srgbClr val="145F82"/>
                      </a:solidFill>
                      <a:prstDash val="solid"/>
                    </a:lnT>
                    <a:lnB w="12700">
                      <a:solidFill>
                        <a:srgbClr val="000000"/>
                      </a:solidFill>
                      <a:prstDash val="solid"/>
                    </a:lnB>
                  </a:tcPr>
                </a:tc>
                <a:tc>
                  <a:txBody>
                    <a:bodyPr/>
                    <a:lstStyle/>
                    <a:p>
                      <a:pPr marR="90170" algn="ctr">
                        <a:lnSpc>
                          <a:spcPct val="100000"/>
                        </a:lnSpc>
                        <a:spcBef>
                          <a:spcPts val="434"/>
                        </a:spcBef>
                      </a:pPr>
                      <a:r>
                        <a:rPr sz="1800" spc="60">
                          <a:latin typeface="Calibri"/>
                          <a:cs typeface="Calibri"/>
                        </a:rPr>
                        <a:t>EA</a:t>
                      </a:r>
                      <a:endParaRPr sz="1800">
                        <a:latin typeface="Calibri"/>
                        <a:cs typeface="Calibri"/>
                      </a:endParaRPr>
                    </a:p>
                  </a:txBody>
                  <a:tcPr marL="0" marR="0" marT="55244" marB="0">
                    <a:lnR w="12700">
                      <a:solidFill>
                        <a:srgbClr val="000000"/>
                      </a:solidFill>
                      <a:prstDash val="solid"/>
                    </a:lnR>
                    <a:lnT w="12700">
                      <a:solidFill>
                        <a:srgbClr val="145F82"/>
                      </a:solidFill>
                      <a:prstDash val="solid"/>
                    </a:lnT>
                    <a:lnB w="12700">
                      <a:solidFill>
                        <a:srgbClr val="000000"/>
                      </a:solidFill>
                      <a:prstDash val="soli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3243" y="4031208"/>
            <a:ext cx="3607435" cy="2827020"/>
            <a:chOff x="93243" y="4031208"/>
            <a:chExt cx="3607435" cy="2827020"/>
          </a:xfrm>
        </p:grpSpPr>
        <p:pic>
          <p:nvPicPr>
            <p:cNvPr id="3" name="object 3"/>
            <p:cNvPicPr/>
            <p:nvPr/>
          </p:nvPicPr>
          <p:blipFill>
            <a:blip r:embed="rId2" cstate="print"/>
            <a:stretch>
              <a:fillRect/>
            </a:stretch>
          </p:blipFill>
          <p:spPr>
            <a:xfrm>
              <a:off x="252286" y="4031208"/>
              <a:ext cx="3161841" cy="1909856"/>
            </a:xfrm>
            <a:prstGeom prst="rect">
              <a:avLst/>
            </a:prstGeom>
          </p:spPr>
        </p:pic>
        <p:pic>
          <p:nvPicPr>
            <p:cNvPr id="4" name="object 4"/>
            <p:cNvPicPr/>
            <p:nvPr/>
          </p:nvPicPr>
          <p:blipFill>
            <a:blip r:embed="rId3" cstate="print"/>
            <a:stretch>
              <a:fillRect/>
            </a:stretch>
          </p:blipFill>
          <p:spPr>
            <a:xfrm>
              <a:off x="174625" y="5013973"/>
              <a:ext cx="3525557" cy="1844026"/>
            </a:xfrm>
            <a:prstGeom prst="rect">
              <a:avLst/>
            </a:prstGeom>
          </p:spPr>
        </p:pic>
      </p:grpSp>
      <p:sp>
        <p:nvSpPr>
          <p:cNvPr id="5" name="object 5"/>
          <p:cNvSpPr txBox="1">
            <a:spLocks noGrp="1"/>
          </p:cNvSpPr>
          <p:nvPr>
            <p:ph type="title"/>
          </p:nvPr>
        </p:nvSpPr>
        <p:spPr>
          <a:xfrm>
            <a:off x="916938" y="235300"/>
            <a:ext cx="8836661" cy="689932"/>
          </a:xfrm>
          <a:prstGeom prst="rect">
            <a:avLst/>
          </a:prstGeom>
        </p:spPr>
        <p:txBody>
          <a:bodyPr vert="horz" wrap="square" lIns="0" tIns="12700" rIns="0" bIns="0" rtlCol="0">
            <a:spAutoFit/>
          </a:bodyPr>
          <a:lstStyle/>
          <a:p>
            <a:pPr marL="12700">
              <a:lnSpc>
                <a:spcPct val="100000"/>
              </a:lnSpc>
              <a:spcBef>
                <a:spcPts val="100"/>
              </a:spcBef>
            </a:pPr>
            <a:r>
              <a:rPr sz="4400" u="none" spc="50">
                <a:solidFill>
                  <a:srgbClr val="FFFFFF"/>
                </a:solidFill>
              </a:rPr>
              <a:t>Conceptual</a:t>
            </a:r>
            <a:r>
              <a:rPr sz="4400" u="none" spc="-175">
                <a:solidFill>
                  <a:srgbClr val="FFFFFF"/>
                </a:solidFill>
              </a:rPr>
              <a:t> </a:t>
            </a:r>
            <a:r>
              <a:rPr sz="4400" u="none" spc="-10">
                <a:solidFill>
                  <a:srgbClr val="FFFFFF"/>
                </a:solidFill>
              </a:rPr>
              <a:t>Layout</a:t>
            </a:r>
            <a:r>
              <a:rPr lang="en-US" sz="4400" u="none" spc="-10">
                <a:solidFill>
                  <a:srgbClr val="FFFFFF"/>
                </a:solidFill>
              </a:rPr>
              <a:t>-City 4 Expansion</a:t>
            </a:r>
            <a:endParaRPr sz="4400"/>
          </a:p>
        </p:txBody>
      </p:sp>
      <p:sp>
        <p:nvSpPr>
          <p:cNvPr id="7" name="object 7"/>
          <p:cNvSpPr txBox="1"/>
          <p:nvPr/>
        </p:nvSpPr>
        <p:spPr>
          <a:xfrm>
            <a:off x="1455723" y="1396380"/>
            <a:ext cx="1471295" cy="482600"/>
          </a:xfrm>
          <a:prstGeom prst="rect">
            <a:avLst/>
          </a:prstGeom>
        </p:spPr>
        <p:txBody>
          <a:bodyPr vert="horz" wrap="square" lIns="0" tIns="12700" rIns="0" bIns="0" rtlCol="0">
            <a:spAutoFit/>
          </a:bodyPr>
          <a:lstStyle/>
          <a:p>
            <a:pPr marL="12700">
              <a:lnSpc>
                <a:spcPct val="100000"/>
              </a:lnSpc>
              <a:spcBef>
                <a:spcPts val="100"/>
              </a:spcBef>
            </a:pPr>
            <a:r>
              <a:rPr sz="3000" b="1" spc="265">
                <a:solidFill>
                  <a:srgbClr val="E48546"/>
                </a:solidFill>
                <a:latin typeface="Calibri"/>
                <a:cs typeface="Calibri"/>
              </a:rPr>
              <a:t>L</a:t>
            </a:r>
            <a:r>
              <a:rPr sz="3000" b="1" spc="185">
                <a:solidFill>
                  <a:srgbClr val="E48546"/>
                </a:solidFill>
                <a:latin typeface="Calibri"/>
                <a:cs typeface="Calibri"/>
              </a:rPr>
              <a:t>E</a:t>
            </a:r>
            <a:r>
              <a:rPr sz="3000" b="1" spc="270">
                <a:solidFill>
                  <a:srgbClr val="E48546"/>
                </a:solidFill>
                <a:latin typeface="Calibri"/>
                <a:cs typeface="Calibri"/>
              </a:rPr>
              <a:t>G</a:t>
            </a:r>
            <a:r>
              <a:rPr sz="3000" b="1" spc="250">
                <a:solidFill>
                  <a:srgbClr val="E48546"/>
                </a:solidFill>
                <a:latin typeface="Calibri"/>
                <a:cs typeface="Calibri"/>
              </a:rPr>
              <a:t>E</a:t>
            </a:r>
            <a:r>
              <a:rPr sz="3000" b="1" spc="190">
                <a:solidFill>
                  <a:srgbClr val="E48546"/>
                </a:solidFill>
                <a:latin typeface="Calibri"/>
                <a:cs typeface="Calibri"/>
              </a:rPr>
              <a:t>N</a:t>
            </a:r>
            <a:r>
              <a:rPr sz="3000" b="1" spc="229">
                <a:solidFill>
                  <a:srgbClr val="E48546"/>
                </a:solidFill>
                <a:latin typeface="Calibri"/>
                <a:cs typeface="Calibri"/>
              </a:rPr>
              <a:t>D</a:t>
            </a:r>
            <a:endParaRPr sz="3000">
              <a:latin typeface="Calibri"/>
              <a:cs typeface="Calibri"/>
            </a:endParaRPr>
          </a:p>
        </p:txBody>
      </p:sp>
      <p:sp>
        <p:nvSpPr>
          <p:cNvPr id="8" name="object 8"/>
          <p:cNvSpPr txBox="1"/>
          <p:nvPr/>
        </p:nvSpPr>
        <p:spPr>
          <a:xfrm>
            <a:off x="5062816" y="1462925"/>
            <a:ext cx="6882130" cy="5269865"/>
          </a:xfrm>
          <a:prstGeom prst="rect">
            <a:avLst/>
          </a:prstGeom>
          <a:ln w="9525">
            <a:solidFill>
              <a:srgbClr val="000000"/>
            </a:solidFill>
          </a:ln>
        </p:spPr>
        <p:txBody>
          <a:bodyPr vert="horz" wrap="square" lIns="0" tIns="0" rIns="0" bIns="0" rtlCol="0">
            <a:spAutoFit/>
          </a:bodyPr>
          <a:lstStyle/>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pPr>
            <a:endParaRPr sz="1400">
              <a:latin typeface="Times New Roman"/>
              <a:cs typeface="Times New Roman"/>
            </a:endParaRPr>
          </a:p>
          <a:p>
            <a:pPr>
              <a:lnSpc>
                <a:spcPct val="100000"/>
              </a:lnSpc>
              <a:spcBef>
                <a:spcPts val="20"/>
              </a:spcBef>
            </a:pPr>
            <a:endParaRPr sz="1600">
              <a:latin typeface="Times New Roman"/>
              <a:cs typeface="Times New Roman"/>
            </a:endParaRPr>
          </a:p>
          <a:p>
            <a:pPr marL="1774825">
              <a:lnSpc>
                <a:spcPct val="100000"/>
              </a:lnSpc>
            </a:pPr>
            <a:r>
              <a:rPr sz="1200" spc="25">
                <a:solidFill>
                  <a:srgbClr val="767676"/>
                </a:solidFill>
                <a:latin typeface="Calibri"/>
                <a:cs typeface="Calibri"/>
              </a:rPr>
              <a:t>12</a:t>
            </a:r>
            <a:endParaRPr sz="1200">
              <a:latin typeface="Calibri"/>
              <a:cs typeface="Calibri"/>
            </a:endParaRPr>
          </a:p>
        </p:txBody>
      </p:sp>
      <p:pic>
        <p:nvPicPr>
          <p:cNvPr id="9" name="object 9"/>
          <p:cNvPicPr/>
          <p:nvPr/>
        </p:nvPicPr>
        <p:blipFill>
          <a:blip r:embed="rId4" cstate="print"/>
          <a:stretch>
            <a:fillRect/>
          </a:stretch>
        </p:blipFill>
        <p:spPr>
          <a:xfrm>
            <a:off x="190398" y="2021903"/>
            <a:ext cx="4737989" cy="1909849"/>
          </a:xfrm>
          <a:prstGeom prst="rect">
            <a:avLst/>
          </a:prstGeom>
        </p:spPr>
      </p:pic>
      <p:pic>
        <p:nvPicPr>
          <p:cNvPr id="10" name="object 6">
            <a:extLst>
              <a:ext uri="{FF2B5EF4-FFF2-40B4-BE49-F238E27FC236}">
                <a16:creationId xmlns:a16="http://schemas.microsoft.com/office/drawing/2014/main" id="{DBE22539-8681-1DFB-0933-DB99B407C44B}"/>
              </a:ext>
            </a:extLst>
          </p:cNvPr>
          <p:cNvPicPr/>
          <p:nvPr/>
        </p:nvPicPr>
        <p:blipFill>
          <a:blip r:embed="rId5" cstate="print"/>
          <a:stretch>
            <a:fillRect/>
          </a:stretch>
        </p:blipFill>
        <p:spPr>
          <a:xfrm>
            <a:off x="5067300" y="1466850"/>
            <a:ext cx="6877050" cy="52578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91756"/>
            <a:ext cx="10668000" cy="689932"/>
          </a:xfrm>
          <a:prstGeom prst="rect">
            <a:avLst/>
          </a:prstGeom>
        </p:spPr>
        <p:txBody>
          <a:bodyPr vert="horz" wrap="square" lIns="0" tIns="12700" rIns="0" bIns="0" rtlCol="0">
            <a:spAutoFit/>
          </a:bodyPr>
          <a:lstStyle/>
          <a:p>
            <a:pPr marL="12700">
              <a:lnSpc>
                <a:spcPct val="100000"/>
              </a:lnSpc>
              <a:spcBef>
                <a:spcPts val="100"/>
              </a:spcBef>
            </a:pPr>
            <a:r>
              <a:rPr lang="en-US" sz="4400" u="none" spc="-45">
                <a:solidFill>
                  <a:srgbClr val="FFFFFF"/>
                </a:solidFill>
              </a:rPr>
              <a:t>City 4 Exp.</a:t>
            </a:r>
            <a:r>
              <a:rPr sz="4400" u="none" spc="-135">
                <a:solidFill>
                  <a:srgbClr val="FFFFFF"/>
                </a:solidFill>
              </a:rPr>
              <a:t> </a:t>
            </a:r>
            <a:r>
              <a:rPr sz="4400" u="none" spc="-170">
                <a:solidFill>
                  <a:srgbClr val="FFFFFF"/>
                </a:solidFill>
              </a:rPr>
              <a:t>–</a:t>
            </a:r>
            <a:r>
              <a:rPr sz="4400" u="none" spc="-150">
                <a:solidFill>
                  <a:srgbClr val="FFFFFF"/>
                </a:solidFill>
              </a:rPr>
              <a:t> </a:t>
            </a:r>
            <a:r>
              <a:rPr sz="4400" u="none" spc="-5">
                <a:solidFill>
                  <a:srgbClr val="FFFFFF"/>
                </a:solidFill>
              </a:rPr>
              <a:t>Proposed</a:t>
            </a:r>
            <a:r>
              <a:rPr sz="4400" u="none" spc="-140">
                <a:solidFill>
                  <a:srgbClr val="FFFFFF"/>
                </a:solidFill>
              </a:rPr>
              <a:t> </a:t>
            </a:r>
            <a:r>
              <a:rPr sz="4400" u="none" spc="-20">
                <a:solidFill>
                  <a:srgbClr val="FFFFFF"/>
                </a:solidFill>
              </a:rPr>
              <a:t>Pump</a:t>
            </a:r>
            <a:r>
              <a:rPr sz="4400" u="none" spc="-140">
                <a:solidFill>
                  <a:srgbClr val="FFFFFF"/>
                </a:solidFill>
              </a:rPr>
              <a:t> </a:t>
            </a:r>
            <a:r>
              <a:rPr sz="4400" u="none" spc="-25">
                <a:solidFill>
                  <a:srgbClr val="FFFFFF"/>
                </a:solidFill>
              </a:rPr>
              <a:t>Station</a:t>
            </a:r>
            <a:r>
              <a:rPr sz="4400" u="none" spc="-160">
                <a:solidFill>
                  <a:srgbClr val="FFFFFF"/>
                </a:solidFill>
              </a:rPr>
              <a:t> </a:t>
            </a:r>
            <a:r>
              <a:rPr sz="4400" u="none" spc="15">
                <a:solidFill>
                  <a:srgbClr val="FFFFFF"/>
                </a:solidFill>
              </a:rPr>
              <a:t>Location</a:t>
            </a:r>
            <a:endParaRPr sz="4400"/>
          </a:p>
        </p:txBody>
      </p:sp>
      <p:sp>
        <p:nvSpPr>
          <p:cNvPr id="6" name="object 6"/>
          <p:cNvSpPr txBox="1"/>
          <p:nvPr/>
        </p:nvSpPr>
        <p:spPr>
          <a:xfrm>
            <a:off x="5673781" y="5277432"/>
            <a:ext cx="5850255" cy="843821"/>
          </a:xfrm>
          <a:prstGeom prst="rect">
            <a:avLst/>
          </a:prstGeom>
        </p:spPr>
        <p:txBody>
          <a:bodyPr vert="horz" wrap="square" lIns="0" tIns="12700" rIns="0" bIns="0" rtlCol="0">
            <a:spAutoFit/>
          </a:bodyPr>
          <a:lstStyle/>
          <a:p>
            <a:pPr marL="299085" marR="5080" indent="-287020">
              <a:lnSpc>
                <a:spcPct val="100000"/>
              </a:lnSpc>
              <a:spcBef>
                <a:spcPts val="100"/>
              </a:spcBef>
              <a:buFont typeface="Arial"/>
              <a:buChar char="•"/>
              <a:tabLst>
                <a:tab pos="299085" algn="l"/>
                <a:tab pos="299720" algn="l"/>
              </a:tabLst>
            </a:pPr>
            <a:r>
              <a:rPr sz="1800" spc="25">
                <a:latin typeface="Calibri"/>
                <a:cs typeface="Calibri"/>
              </a:rPr>
              <a:t>The </a:t>
            </a:r>
            <a:r>
              <a:rPr lang="en-US" spc="50">
                <a:latin typeface="Calibri"/>
                <a:cs typeface="Calibri"/>
              </a:rPr>
              <a:t>expansion basin, City 4, will feature its PS located in</a:t>
            </a:r>
            <a:r>
              <a:rPr sz="1800" spc="-65">
                <a:latin typeface="Calibri"/>
                <a:cs typeface="Calibri"/>
              </a:rPr>
              <a:t> </a:t>
            </a:r>
            <a:r>
              <a:rPr lang="en-US" b="1" spc="75">
                <a:solidFill>
                  <a:srgbClr val="E97031"/>
                </a:solidFill>
                <a:latin typeface="Calibri"/>
                <a:cs typeface="Calibri"/>
              </a:rPr>
              <a:t>Ruth Bryan Owen Waterway Park</a:t>
            </a:r>
            <a:r>
              <a:rPr sz="1800" b="1" spc="85">
                <a:solidFill>
                  <a:srgbClr val="E97031"/>
                </a:solidFill>
                <a:latin typeface="Calibri"/>
                <a:cs typeface="Calibri"/>
              </a:rPr>
              <a:t>,</a:t>
            </a:r>
            <a:r>
              <a:rPr sz="1800" b="1" spc="-55">
                <a:solidFill>
                  <a:srgbClr val="E97031"/>
                </a:solidFill>
                <a:latin typeface="Calibri"/>
                <a:cs typeface="Calibri"/>
              </a:rPr>
              <a:t> </a:t>
            </a:r>
            <a:r>
              <a:rPr sz="1800" spc="55">
                <a:latin typeface="Calibri"/>
                <a:cs typeface="Calibri"/>
              </a:rPr>
              <a:t>which</a:t>
            </a:r>
            <a:r>
              <a:rPr sz="1800" spc="-70">
                <a:latin typeface="Calibri"/>
                <a:cs typeface="Calibri"/>
              </a:rPr>
              <a:t> </a:t>
            </a:r>
            <a:r>
              <a:rPr sz="1800" spc="90">
                <a:latin typeface="Calibri"/>
                <a:cs typeface="Calibri"/>
              </a:rPr>
              <a:t>is</a:t>
            </a:r>
            <a:r>
              <a:rPr sz="1800" spc="-40">
                <a:latin typeface="Calibri"/>
                <a:cs typeface="Calibri"/>
              </a:rPr>
              <a:t> </a:t>
            </a:r>
            <a:r>
              <a:rPr lang="en-US" sz="1800" spc="-40">
                <a:latin typeface="Calibri"/>
                <a:cs typeface="Calibri"/>
              </a:rPr>
              <a:t>the current location for the existing Basin City 4 PS.</a:t>
            </a:r>
            <a:endParaRPr sz="1800">
              <a:latin typeface="Calibri"/>
              <a:cs typeface="Calibri"/>
            </a:endParaRPr>
          </a:p>
        </p:txBody>
      </p:sp>
      <p:grpSp>
        <p:nvGrpSpPr>
          <p:cNvPr id="7" name="object 7"/>
          <p:cNvGrpSpPr/>
          <p:nvPr/>
        </p:nvGrpSpPr>
        <p:grpSpPr>
          <a:xfrm>
            <a:off x="489356" y="4962207"/>
            <a:ext cx="2758440" cy="1233805"/>
            <a:chOff x="489356" y="4962207"/>
            <a:chExt cx="2758440" cy="1233805"/>
          </a:xfrm>
        </p:grpSpPr>
        <p:pic>
          <p:nvPicPr>
            <p:cNvPr id="8" name="object 8"/>
            <p:cNvPicPr/>
            <p:nvPr/>
          </p:nvPicPr>
          <p:blipFill>
            <a:blip r:embed="rId2" cstate="print"/>
            <a:stretch>
              <a:fillRect/>
            </a:stretch>
          </p:blipFill>
          <p:spPr>
            <a:xfrm>
              <a:off x="930627" y="5133638"/>
              <a:ext cx="2010333" cy="769055"/>
            </a:xfrm>
            <a:prstGeom prst="rect">
              <a:avLst/>
            </a:prstGeom>
          </p:spPr>
        </p:pic>
        <p:sp>
          <p:nvSpPr>
            <p:cNvPr id="9" name="object 9"/>
            <p:cNvSpPr/>
            <p:nvPr/>
          </p:nvSpPr>
          <p:spPr>
            <a:xfrm>
              <a:off x="494118" y="4966970"/>
              <a:ext cx="2748915" cy="1224280"/>
            </a:xfrm>
            <a:custGeom>
              <a:avLst/>
              <a:gdLst/>
              <a:ahLst/>
              <a:cxnLst/>
              <a:rect l="l" t="t" r="r" b="b"/>
              <a:pathLst>
                <a:path w="2748915" h="1224279">
                  <a:moveTo>
                    <a:pt x="0" y="0"/>
                  </a:moveTo>
                  <a:lnTo>
                    <a:pt x="2748445" y="0"/>
                  </a:lnTo>
                  <a:lnTo>
                    <a:pt x="2748445" y="1223822"/>
                  </a:lnTo>
                  <a:lnTo>
                    <a:pt x="0" y="1223822"/>
                  </a:lnTo>
                  <a:lnTo>
                    <a:pt x="0" y="0"/>
                  </a:lnTo>
                  <a:close/>
                </a:path>
              </a:pathLst>
            </a:custGeom>
            <a:ln w="9525">
              <a:solidFill>
                <a:srgbClr val="000000"/>
              </a:solidFill>
            </a:ln>
          </p:spPr>
          <p:txBody>
            <a:bodyPr wrap="square" lIns="0" tIns="0" rIns="0" bIns="0" rtlCol="0"/>
            <a:lstStyle/>
            <a:p>
              <a:endParaRPr/>
            </a:p>
          </p:txBody>
        </p:sp>
      </p:grpSp>
      <p:grpSp>
        <p:nvGrpSpPr>
          <p:cNvPr id="18" name="object 3">
            <a:extLst>
              <a:ext uri="{FF2B5EF4-FFF2-40B4-BE49-F238E27FC236}">
                <a16:creationId xmlns:a16="http://schemas.microsoft.com/office/drawing/2014/main" id="{0272B10C-24D5-03F2-1CB5-809E6E4DD025}"/>
              </a:ext>
            </a:extLst>
          </p:cNvPr>
          <p:cNvGrpSpPr/>
          <p:nvPr/>
        </p:nvGrpSpPr>
        <p:grpSpPr>
          <a:xfrm>
            <a:off x="92075" y="1568450"/>
            <a:ext cx="6016625" cy="3073400"/>
            <a:chOff x="92075" y="1568450"/>
            <a:chExt cx="6016625" cy="3073400"/>
          </a:xfrm>
        </p:grpSpPr>
        <p:pic>
          <p:nvPicPr>
            <p:cNvPr id="19" name="object 4">
              <a:extLst>
                <a:ext uri="{FF2B5EF4-FFF2-40B4-BE49-F238E27FC236}">
                  <a16:creationId xmlns:a16="http://schemas.microsoft.com/office/drawing/2014/main" id="{3050DDC4-B4F3-3259-6AE1-47CE02E89EAA}"/>
                </a:ext>
              </a:extLst>
            </p:cNvPr>
            <p:cNvPicPr/>
            <p:nvPr/>
          </p:nvPicPr>
          <p:blipFill>
            <a:blip r:embed="rId3" cstate="print"/>
            <a:stretch>
              <a:fillRect/>
            </a:stretch>
          </p:blipFill>
          <p:spPr>
            <a:xfrm>
              <a:off x="104775" y="1581150"/>
              <a:ext cx="5991225" cy="3048000"/>
            </a:xfrm>
            <a:prstGeom prst="rect">
              <a:avLst/>
            </a:prstGeom>
          </p:spPr>
        </p:pic>
        <p:sp>
          <p:nvSpPr>
            <p:cNvPr id="20" name="object 5">
              <a:extLst>
                <a:ext uri="{FF2B5EF4-FFF2-40B4-BE49-F238E27FC236}">
                  <a16:creationId xmlns:a16="http://schemas.microsoft.com/office/drawing/2014/main" id="{E0BA7B99-1C4F-8EBE-E92D-6181B1BFC85E}"/>
                </a:ext>
              </a:extLst>
            </p:cNvPr>
            <p:cNvSpPr/>
            <p:nvPr/>
          </p:nvSpPr>
          <p:spPr>
            <a:xfrm>
              <a:off x="98425" y="1574800"/>
              <a:ext cx="6003925" cy="3060700"/>
            </a:xfrm>
            <a:custGeom>
              <a:avLst/>
              <a:gdLst/>
              <a:ahLst/>
              <a:cxnLst/>
              <a:rect l="l" t="t" r="r" b="b"/>
              <a:pathLst>
                <a:path w="6003925" h="3060700">
                  <a:moveTo>
                    <a:pt x="0" y="3060700"/>
                  </a:moveTo>
                  <a:lnTo>
                    <a:pt x="6003925" y="3060700"/>
                  </a:lnTo>
                  <a:lnTo>
                    <a:pt x="6003925" y="0"/>
                  </a:lnTo>
                  <a:lnTo>
                    <a:pt x="0" y="0"/>
                  </a:lnTo>
                  <a:lnTo>
                    <a:pt x="0" y="3060700"/>
                  </a:lnTo>
                  <a:close/>
                </a:path>
              </a:pathLst>
            </a:custGeom>
            <a:ln w="12700">
              <a:solidFill>
                <a:srgbClr val="000000"/>
              </a:solidFill>
            </a:ln>
          </p:spPr>
          <p:txBody>
            <a:bodyPr wrap="square" lIns="0" tIns="0" rIns="0" bIns="0" rtlCol="0"/>
            <a:lstStyle/>
            <a:p>
              <a:endParaRPr/>
            </a:p>
          </p:txBody>
        </p:sp>
      </p:grpSp>
      <p:grpSp>
        <p:nvGrpSpPr>
          <p:cNvPr id="21" name="object 10">
            <a:extLst>
              <a:ext uri="{FF2B5EF4-FFF2-40B4-BE49-F238E27FC236}">
                <a16:creationId xmlns:a16="http://schemas.microsoft.com/office/drawing/2014/main" id="{C21B900F-8125-8518-B911-FF8A1F465D18}"/>
              </a:ext>
            </a:extLst>
          </p:cNvPr>
          <p:cNvGrpSpPr/>
          <p:nvPr/>
        </p:nvGrpSpPr>
        <p:grpSpPr>
          <a:xfrm>
            <a:off x="6397625" y="1568450"/>
            <a:ext cx="5483225" cy="3073400"/>
            <a:chOff x="6397625" y="1568450"/>
            <a:chExt cx="5483225" cy="3073400"/>
          </a:xfrm>
        </p:grpSpPr>
        <p:pic>
          <p:nvPicPr>
            <p:cNvPr id="22" name="object 11">
              <a:extLst>
                <a:ext uri="{FF2B5EF4-FFF2-40B4-BE49-F238E27FC236}">
                  <a16:creationId xmlns:a16="http://schemas.microsoft.com/office/drawing/2014/main" id="{5444CEA6-ED42-101B-1CBF-C2CA7909F9F3}"/>
                </a:ext>
              </a:extLst>
            </p:cNvPr>
            <p:cNvPicPr/>
            <p:nvPr/>
          </p:nvPicPr>
          <p:blipFill>
            <a:blip r:embed="rId4" cstate="print"/>
            <a:stretch>
              <a:fillRect/>
            </a:stretch>
          </p:blipFill>
          <p:spPr>
            <a:xfrm>
              <a:off x="6410325" y="1581150"/>
              <a:ext cx="5457825" cy="3048000"/>
            </a:xfrm>
            <a:prstGeom prst="rect">
              <a:avLst/>
            </a:prstGeom>
          </p:spPr>
        </p:pic>
        <p:sp>
          <p:nvSpPr>
            <p:cNvPr id="23" name="object 12">
              <a:extLst>
                <a:ext uri="{FF2B5EF4-FFF2-40B4-BE49-F238E27FC236}">
                  <a16:creationId xmlns:a16="http://schemas.microsoft.com/office/drawing/2014/main" id="{07911A9F-66D3-582E-3B0B-960DC8D0F5C4}"/>
                </a:ext>
              </a:extLst>
            </p:cNvPr>
            <p:cNvSpPr/>
            <p:nvPr/>
          </p:nvSpPr>
          <p:spPr>
            <a:xfrm>
              <a:off x="6403975" y="1574800"/>
              <a:ext cx="5470525" cy="3060700"/>
            </a:xfrm>
            <a:custGeom>
              <a:avLst/>
              <a:gdLst/>
              <a:ahLst/>
              <a:cxnLst/>
              <a:rect l="l" t="t" r="r" b="b"/>
              <a:pathLst>
                <a:path w="5470525" h="3060700">
                  <a:moveTo>
                    <a:pt x="0" y="3060700"/>
                  </a:moveTo>
                  <a:lnTo>
                    <a:pt x="5470525" y="3060700"/>
                  </a:lnTo>
                  <a:lnTo>
                    <a:pt x="5470525" y="0"/>
                  </a:lnTo>
                  <a:lnTo>
                    <a:pt x="0" y="0"/>
                  </a:lnTo>
                  <a:lnTo>
                    <a:pt x="0" y="3060700"/>
                  </a:lnTo>
                  <a:close/>
                </a:path>
              </a:pathLst>
            </a:custGeom>
            <a:ln w="12700">
              <a:solidFill>
                <a:srgbClr val="000000"/>
              </a:solidFill>
            </a:ln>
          </p:spPr>
          <p:txBody>
            <a:bodyPr wrap="square" lIns="0" tIns="0" rIns="0" bIns="0" rtlCol="0"/>
            <a:lstStyle/>
            <a:p>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10"/>
          <p:cNvSpPr txBox="1">
            <a:spLocks noGrp="1"/>
          </p:cNvSpPr>
          <p:nvPr>
            <p:ph type="title"/>
          </p:nvPr>
        </p:nvSpPr>
        <p:spPr>
          <a:xfrm>
            <a:off x="916939" y="235300"/>
            <a:ext cx="4917440" cy="696595"/>
          </a:xfrm>
          <a:prstGeom prst="rect">
            <a:avLst/>
          </a:prstGeom>
        </p:spPr>
        <p:txBody>
          <a:bodyPr vert="horz" wrap="square" lIns="0" tIns="12700" rIns="0" bIns="0" rtlCol="0">
            <a:spAutoFit/>
          </a:bodyPr>
          <a:lstStyle/>
          <a:p>
            <a:pPr marL="12700">
              <a:lnSpc>
                <a:spcPct val="100000"/>
              </a:lnSpc>
              <a:spcBef>
                <a:spcPts val="100"/>
              </a:spcBef>
            </a:pPr>
            <a:r>
              <a:rPr sz="4400" u="none" spc="120">
                <a:solidFill>
                  <a:srgbClr val="FFFFFF"/>
                </a:solidFill>
              </a:rPr>
              <a:t>P</a:t>
            </a:r>
            <a:r>
              <a:rPr sz="4400" u="none" spc="-170">
                <a:solidFill>
                  <a:srgbClr val="FFFFFF"/>
                </a:solidFill>
              </a:rPr>
              <a:t>r</a:t>
            </a:r>
            <a:r>
              <a:rPr sz="4400" u="none" spc="-90">
                <a:solidFill>
                  <a:srgbClr val="FFFFFF"/>
                </a:solidFill>
              </a:rPr>
              <a:t>i</a:t>
            </a:r>
            <a:r>
              <a:rPr sz="4400" u="none" spc="-145">
                <a:solidFill>
                  <a:srgbClr val="FFFFFF"/>
                </a:solidFill>
              </a:rPr>
              <a:t>o</a:t>
            </a:r>
            <a:r>
              <a:rPr sz="4400" u="none" spc="-95">
                <a:solidFill>
                  <a:srgbClr val="FFFFFF"/>
                </a:solidFill>
              </a:rPr>
              <a:t>r</a:t>
            </a:r>
            <a:r>
              <a:rPr sz="4400" u="none" spc="-90">
                <a:solidFill>
                  <a:srgbClr val="FFFFFF"/>
                </a:solidFill>
              </a:rPr>
              <a:t>i</a:t>
            </a:r>
            <a:r>
              <a:rPr sz="4400" u="none" spc="-150">
                <a:solidFill>
                  <a:srgbClr val="FFFFFF"/>
                </a:solidFill>
              </a:rPr>
              <a:t>t</a:t>
            </a:r>
            <a:r>
              <a:rPr sz="4400" u="none" spc="-90">
                <a:solidFill>
                  <a:srgbClr val="FFFFFF"/>
                </a:solidFill>
              </a:rPr>
              <a:t>y</a:t>
            </a:r>
            <a:r>
              <a:rPr sz="4400" u="none" spc="-155">
                <a:solidFill>
                  <a:srgbClr val="FFFFFF"/>
                </a:solidFill>
              </a:rPr>
              <a:t> </a:t>
            </a:r>
            <a:r>
              <a:rPr sz="4400" u="none" spc="5">
                <a:solidFill>
                  <a:srgbClr val="FFFFFF"/>
                </a:solidFill>
              </a:rPr>
              <a:t>A</a:t>
            </a:r>
            <a:r>
              <a:rPr sz="4400" u="none" spc="-229">
                <a:solidFill>
                  <a:srgbClr val="FFFFFF"/>
                </a:solidFill>
              </a:rPr>
              <a:t>r</a:t>
            </a:r>
            <a:r>
              <a:rPr sz="4400" u="none" spc="10">
                <a:solidFill>
                  <a:srgbClr val="FFFFFF"/>
                </a:solidFill>
              </a:rPr>
              <a:t>e</a:t>
            </a:r>
            <a:r>
              <a:rPr sz="4400" u="none" spc="20">
                <a:solidFill>
                  <a:srgbClr val="FFFFFF"/>
                </a:solidFill>
              </a:rPr>
              <a:t>a</a:t>
            </a:r>
            <a:r>
              <a:rPr sz="4400" u="none" spc="-95">
                <a:solidFill>
                  <a:srgbClr val="FFFFFF"/>
                </a:solidFill>
              </a:rPr>
              <a:t>:</a:t>
            </a:r>
            <a:r>
              <a:rPr sz="4400" u="none" spc="-160">
                <a:solidFill>
                  <a:srgbClr val="FFFFFF"/>
                </a:solidFill>
              </a:rPr>
              <a:t> </a:t>
            </a:r>
            <a:r>
              <a:rPr lang="en-US" sz="4400" u="none" spc="210">
                <a:solidFill>
                  <a:srgbClr val="FFFFFF"/>
                </a:solidFill>
              </a:rPr>
              <a:t>City 7</a:t>
            </a:r>
            <a:endParaRPr sz="4400"/>
          </a:p>
        </p:txBody>
      </p:sp>
      <p:sp>
        <p:nvSpPr>
          <p:cNvPr id="16" name="object 16"/>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spc="30"/>
              <a:t>1</a:t>
            </a:r>
            <a:r>
              <a:rPr lang="en-US" spc="30"/>
              <a:t>8</a:t>
            </a:r>
            <a:endParaRPr spc="30"/>
          </a:p>
        </p:txBody>
      </p:sp>
      <p:pic>
        <p:nvPicPr>
          <p:cNvPr id="17" name="Picture 16">
            <a:extLst>
              <a:ext uri="{FF2B5EF4-FFF2-40B4-BE49-F238E27FC236}">
                <a16:creationId xmlns:a16="http://schemas.microsoft.com/office/drawing/2014/main" id="{5F6FD183-49A4-ADA8-4D11-BFA616802B9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912510" y="1230086"/>
            <a:ext cx="3824991" cy="5018313"/>
          </a:xfrm>
          <a:prstGeom prst="rect">
            <a:avLst/>
          </a:prstGeom>
          <a:ln w="57150">
            <a:solidFill>
              <a:srgbClr val="D46697"/>
            </a:solidFill>
          </a:ln>
        </p:spPr>
      </p:pic>
      <p:pic>
        <p:nvPicPr>
          <p:cNvPr id="18" name="Picture 17" descr="A map of a city&#10;&#10;Description automatically generated">
            <a:extLst>
              <a:ext uri="{FF2B5EF4-FFF2-40B4-BE49-F238E27FC236}">
                <a16:creationId xmlns:a16="http://schemas.microsoft.com/office/drawing/2014/main" id="{75F0466F-46F5-6C31-EFF3-BB6E4AAA1CC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576" t="3849" r="21726" b="17177"/>
          <a:stretch/>
        </p:blipFill>
        <p:spPr>
          <a:xfrm>
            <a:off x="8945218" y="278921"/>
            <a:ext cx="3002401" cy="6579078"/>
          </a:xfrm>
          <a:prstGeom prst="rect">
            <a:avLst/>
          </a:prstGeom>
          <a:ln w="12700">
            <a:solidFill>
              <a:schemeClr val="tx1"/>
            </a:solidFill>
          </a:ln>
        </p:spPr>
      </p:pic>
      <p:cxnSp>
        <p:nvCxnSpPr>
          <p:cNvPr id="19" name="Straight Connector 18">
            <a:extLst>
              <a:ext uri="{FF2B5EF4-FFF2-40B4-BE49-F238E27FC236}">
                <a16:creationId xmlns:a16="http://schemas.microsoft.com/office/drawing/2014/main" id="{BD3CE0A0-8B2C-C5ED-C66B-CDE0A772F635}"/>
              </a:ext>
            </a:extLst>
          </p:cNvPr>
          <p:cNvCxnSpPr>
            <a:cxnSpLocks/>
          </p:cNvCxnSpPr>
          <p:nvPr/>
        </p:nvCxnSpPr>
        <p:spPr>
          <a:xfrm>
            <a:off x="5737502" y="1230086"/>
            <a:ext cx="3978650" cy="113549"/>
          </a:xfrm>
          <a:prstGeom prst="line">
            <a:avLst/>
          </a:prstGeom>
          <a:ln w="28575">
            <a:solidFill>
              <a:srgbClr val="D46697"/>
            </a:solidFill>
            <a:prstDash val="dash"/>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3917E02D-EEC0-415B-20D2-8AC8433321A9}"/>
              </a:ext>
            </a:extLst>
          </p:cNvPr>
          <p:cNvCxnSpPr>
            <a:cxnSpLocks/>
          </p:cNvCxnSpPr>
          <p:nvPr/>
        </p:nvCxnSpPr>
        <p:spPr>
          <a:xfrm flipH="1">
            <a:off x="5737502" y="1847678"/>
            <a:ext cx="3978650" cy="4400722"/>
          </a:xfrm>
          <a:prstGeom prst="line">
            <a:avLst/>
          </a:prstGeom>
          <a:ln w="28575">
            <a:solidFill>
              <a:srgbClr val="D46697"/>
            </a:solidFill>
            <a:prstDash val="dash"/>
          </a:ln>
        </p:spPr>
        <p:style>
          <a:lnRef idx="2">
            <a:schemeClr val="accent1"/>
          </a:lnRef>
          <a:fillRef idx="0">
            <a:schemeClr val="accent1"/>
          </a:fillRef>
          <a:effectRef idx="1">
            <a:schemeClr val="accent1"/>
          </a:effectRef>
          <a:fontRef idx="minor">
            <a:schemeClr val="tx1"/>
          </a:fontRef>
        </p:style>
      </p:cxnSp>
      <p:sp>
        <p:nvSpPr>
          <p:cNvPr id="21" name="Rectangle 20">
            <a:extLst>
              <a:ext uri="{FF2B5EF4-FFF2-40B4-BE49-F238E27FC236}">
                <a16:creationId xmlns:a16="http://schemas.microsoft.com/office/drawing/2014/main" id="{818FE294-154C-CA5D-5276-414293B8FFB3}"/>
              </a:ext>
            </a:extLst>
          </p:cNvPr>
          <p:cNvSpPr/>
          <p:nvPr/>
        </p:nvSpPr>
        <p:spPr>
          <a:xfrm>
            <a:off x="9716152" y="1343635"/>
            <a:ext cx="406418" cy="504043"/>
          </a:xfrm>
          <a:prstGeom prst="rect">
            <a:avLst/>
          </a:prstGeom>
          <a:noFill/>
          <a:ln w="28575">
            <a:solidFill>
              <a:srgbClr val="D4669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body" idx="1"/>
          </p:nvPr>
        </p:nvSpPr>
        <p:spPr>
          <a:prstGeom prst="rect">
            <a:avLst/>
          </a:prstGeom>
        </p:spPr>
        <p:txBody>
          <a:bodyPr vert="horz" wrap="square" lIns="0" tIns="102235" rIns="0" bIns="0" rtlCol="0">
            <a:spAutoFit/>
          </a:bodyPr>
          <a:lstStyle/>
          <a:p>
            <a:pPr marL="12700">
              <a:lnSpc>
                <a:spcPct val="100000"/>
              </a:lnSpc>
              <a:spcBef>
                <a:spcPts val="805"/>
              </a:spcBef>
            </a:pPr>
            <a:r>
              <a:rPr spc="185"/>
              <a:t>Scope</a:t>
            </a:r>
            <a:r>
              <a:rPr spc="-100"/>
              <a:t> </a:t>
            </a:r>
            <a:r>
              <a:rPr spc="65"/>
              <a:t>of</a:t>
            </a:r>
            <a:r>
              <a:rPr spc="-110"/>
              <a:t> </a:t>
            </a:r>
            <a:r>
              <a:rPr spc="60"/>
              <a:t>Work</a:t>
            </a:r>
          </a:p>
          <a:p>
            <a:pPr marL="355600" indent="-342900">
              <a:lnSpc>
                <a:spcPct val="100000"/>
              </a:lnSpc>
              <a:spcBef>
                <a:spcPts val="710"/>
              </a:spcBef>
              <a:buFont typeface="Arial"/>
              <a:buChar char="•"/>
              <a:tabLst>
                <a:tab pos="354965" algn="l"/>
                <a:tab pos="355600" algn="l"/>
              </a:tabLst>
            </a:pPr>
            <a:r>
              <a:rPr b="0" spc="95">
                <a:solidFill>
                  <a:srgbClr val="000000"/>
                </a:solidFill>
                <a:latin typeface="Calibri"/>
                <a:cs typeface="Calibri"/>
              </a:rPr>
              <a:t>Design</a:t>
            </a:r>
            <a:r>
              <a:rPr b="0" spc="-55">
                <a:solidFill>
                  <a:srgbClr val="000000"/>
                </a:solidFill>
                <a:latin typeface="Calibri"/>
                <a:cs typeface="Calibri"/>
              </a:rPr>
              <a:t> </a:t>
            </a:r>
            <a:r>
              <a:rPr b="0" spc="85">
                <a:solidFill>
                  <a:srgbClr val="000000"/>
                </a:solidFill>
                <a:latin typeface="Calibri"/>
                <a:cs typeface="Calibri"/>
              </a:rPr>
              <a:t>and</a:t>
            </a:r>
            <a:r>
              <a:rPr b="0" spc="-40">
                <a:solidFill>
                  <a:srgbClr val="000000"/>
                </a:solidFill>
                <a:latin typeface="Calibri"/>
                <a:cs typeface="Calibri"/>
              </a:rPr>
              <a:t> </a:t>
            </a:r>
            <a:r>
              <a:rPr b="0" spc="85">
                <a:solidFill>
                  <a:srgbClr val="000000"/>
                </a:solidFill>
                <a:latin typeface="Calibri"/>
                <a:cs typeface="Calibri"/>
              </a:rPr>
              <a:t>construct</a:t>
            </a:r>
            <a:r>
              <a:rPr b="0" spc="-60">
                <a:solidFill>
                  <a:srgbClr val="000000"/>
                </a:solidFill>
                <a:latin typeface="Calibri"/>
                <a:cs typeface="Calibri"/>
              </a:rPr>
              <a:t> </a:t>
            </a:r>
            <a:r>
              <a:rPr b="0" spc="125">
                <a:solidFill>
                  <a:srgbClr val="000000"/>
                </a:solidFill>
                <a:latin typeface="Calibri"/>
                <a:cs typeface="Calibri"/>
              </a:rPr>
              <a:t>a</a:t>
            </a:r>
            <a:r>
              <a:rPr b="0" spc="-50">
                <a:solidFill>
                  <a:srgbClr val="000000"/>
                </a:solidFill>
                <a:latin typeface="Calibri"/>
                <a:cs typeface="Calibri"/>
              </a:rPr>
              <a:t> </a:t>
            </a:r>
            <a:r>
              <a:rPr b="0">
                <a:solidFill>
                  <a:srgbClr val="000000"/>
                </a:solidFill>
                <a:latin typeface="Calibri"/>
                <a:cs typeface="Calibri"/>
              </a:rPr>
              <a:t>gravity</a:t>
            </a:r>
            <a:r>
              <a:rPr b="0" spc="-60">
                <a:solidFill>
                  <a:srgbClr val="000000"/>
                </a:solidFill>
                <a:latin typeface="Calibri"/>
                <a:cs typeface="Calibri"/>
              </a:rPr>
              <a:t> </a:t>
            </a:r>
            <a:r>
              <a:rPr b="0" spc="60">
                <a:solidFill>
                  <a:srgbClr val="000000"/>
                </a:solidFill>
                <a:latin typeface="Calibri"/>
                <a:cs typeface="Calibri"/>
              </a:rPr>
              <a:t>sanitary</a:t>
            </a:r>
            <a:r>
              <a:rPr b="0" spc="-60">
                <a:solidFill>
                  <a:srgbClr val="000000"/>
                </a:solidFill>
                <a:latin typeface="Calibri"/>
                <a:cs typeface="Calibri"/>
              </a:rPr>
              <a:t> </a:t>
            </a:r>
            <a:r>
              <a:rPr b="0" spc="60">
                <a:solidFill>
                  <a:srgbClr val="000000"/>
                </a:solidFill>
                <a:latin typeface="Calibri"/>
                <a:cs typeface="Calibri"/>
              </a:rPr>
              <a:t>sewer</a:t>
            </a:r>
            <a:r>
              <a:rPr b="0" spc="-50">
                <a:solidFill>
                  <a:srgbClr val="000000"/>
                </a:solidFill>
                <a:latin typeface="Calibri"/>
                <a:cs typeface="Calibri"/>
              </a:rPr>
              <a:t> </a:t>
            </a:r>
            <a:r>
              <a:rPr b="0" spc="85">
                <a:solidFill>
                  <a:srgbClr val="000000"/>
                </a:solidFill>
                <a:latin typeface="Calibri"/>
                <a:cs typeface="Calibri"/>
              </a:rPr>
              <a:t>collection</a:t>
            </a:r>
            <a:r>
              <a:rPr b="0" spc="-40">
                <a:solidFill>
                  <a:srgbClr val="000000"/>
                </a:solidFill>
                <a:latin typeface="Calibri"/>
                <a:cs typeface="Calibri"/>
              </a:rPr>
              <a:t> </a:t>
            </a:r>
            <a:r>
              <a:rPr b="0" spc="90">
                <a:solidFill>
                  <a:srgbClr val="000000"/>
                </a:solidFill>
                <a:latin typeface="Calibri"/>
                <a:cs typeface="Calibri"/>
              </a:rPr>
              <a:t>system</a:t>
            </a:r>
          </a:p>
          <a:p>
            <a:pPr marL="355600" indent="-342900">
              <a:lnSpc>
                <a:spcPct val="100000"/>
              </a:lnSpc>
              <a:spcBef>
                <a:spcPts val="720"/>
              </a:spcBef>
              <a:buFont typeface="Arial"/>
              <a:buChar char="•"/>
              <a:tabLst>
                <a:tab pos="354965" algn="l"/>
                <a:tab pos="355600" algn="l"/>
              </a:tabLst>
            </a:pPr>
            <a:r>
              <a:rPr b="0" spc="105">
                <a:solidFill>
                  <a:srgbClr val="000000"/>
                </a:solidFill>
                <a:latin typeface="Calibri"/>
                <a:cs typeface="Calibri"/>
              </a:rPr>
              <a:t>Includes</a:t>
            </a:r>
            <a:r>
              <a:rPr b="0" spc="-55">
                <a:solidFill>
                  <a:srgbClr val="000000"/>
                </a:solidFill>
                <a:latin typeface="Calibri"/>
                <a:cs typeface="Calibri"/>
              </a:rPr>
              <a:t> </a:t>
            </a:r>
            <a:r>
              <a:rPr b="0" spc="85">
                <a:solidFill>
                  <a:srgbClr val="000000"/>
                </a:solidFill>
                <a:latin typeface="Calibri"/>
                <a:cs typeface="Calibri"/>
              </a:rPr>
              <a:t>service</a:t>
            </a:r>
            <a:r>
              <a:rPr b="0" spc="-40">
                <a:solidFill>
                  <a:srgbClr val="000000"/>
                </a:solidFill>
                <a:latin typeface="Calibri"/>
                <a:cs typeface="Calibri"/>
              </a:rPr>
              <a:t> </a:t>
            </a:r>
            <a:r>
              <a:rPr b="0" spc="35">
                <a:solidFill>
                  <a:srgbClr val="000000"/>
                </a:solidFill>
                <a:latin typeface="Calibri"/>
                <a:cs typeface="Calibri"/>
              </a:rPr>
              <a:t>lateral</a:t>
            </a:r>
            <a:r>
              <a:rPr b="0" spc="-55">
                <a:solidFill>
                  <a:srgbClr val="000000"/>
                </a:solidFill>
                <a:latin typeface="Calibri"/>
                <a:cs typeface="Calibri"/>
              </a:rPr>
              <a:t> </a:t>
            </a:r>
            <a:r>
              <a:rPr b="0" spc="50">
                <a:solidFill>
                  <a:srgbClr val="000000"/>
                </a:solidFill>
                <a:latin typeface="Calibri"/>
                <a:cs typeface="Calibri"/>
              </a:rPr>
              <a:t>line</a:t>
            </a:r>
            <a:r>
              <a:rPr b="0" spc="-50">
                <a:solidFill>
                  <a:srgbClr val="000000"/>
                </a:solidFill>
                <a:latin typeface="Calibri"/>
                <a:cs typeface="Calibri"/>
              </a:rPr>
              <a:t> </a:t>
            </a:r>
            <a:r>
              <a:rPr b="0" spc="40">
                <a:solidFill>
                  <a:srgbClr val="000000"/>
                </a:solidFill>
                <a:latin typeface="Calibri"/>
                <a:cs typeface="Calibri"/>
              </a:rPr>
              <a:t>in</a:t>
            </a:r>
            <a:r>
              <a:rPr b="0" spc="-50">
                <a:solidFill>
                  <a:srgbClr val="000000"/>
                </a:solidFill>
                <a:latin typeface="Calibri"/>
                <a:cs typeface="Calibri"/>
              </a:rPr>
              <a:t> </a:t>
            </a:r>
            <a:r>
              <a:rPr b="0" spc="25">
                <a:solidFill>
                  <a:srgbClr val="000000"/>
                </a:solidFill>
                <a:latin typeface="Calibri"/>
                <a:cs typeface="Calibri"/>
              </a:rPr>
              <a:t>right-of-way</a:t>
            </a:r>
            <a:r>
              <a:rPr b="0" spc="-70">
                <a:solidFill>
                  <a:srgbClr val="000000"/>
                </a:solidFill>
                <a:latin typeface="Calibri"/>
                <a:cs typeface="Calibri"/>
              </a:rPr>
              <a:t> </a:t>
            </a:r>
            <a:r>
              <a:rPr b="0" spc="-15">
                <a:solidFill>
                  <a:srgbClr val="000000"/>
                </a:solidFill>
                <a:latin typeface="Calibri"/>
                <a:cs typeface="Calibri"/>
              </a:rPr>
              <a:t>for</a:t>
            </a:r>
            <a:r>
              <a:rPr b="0" spc="-35">
                <a:solidFill>
                  <a:srgbClr val="000000"/>
                </a:solidFill>
                <a:latin typeface="Calibri"/>
                <a:cs typeface="Calibri"/>
              </a:rPr>
              <a:t> </a:t>
            </a:r>
            <a:r>
              <a:rPr lang="en-US" b="0" spc="65">
                <a:solidFill>
                  <a:srgbClr val="E97031"/>
                </a:solidFill>
                <a:latin typeface="Calibri"/>
                <a:cs typeface="Calibri"/>
              </a:rPr>
              <a:t>192</a:t>
            </a:r>
            <a:r>
              <a:rPr spc="-45">
                <a:solidFill>
                  <a:srgbClr val="E97031"/>
                </a:solidFill>
              </a:rPr>
              <a:t> </a:t>
            </a:r>
            <a:r>
              <a:rPr b="0" spc="45">
                <a:solidFill>
                  <a:srgbClr val="000000"/>
                </a:solidFill>
                <a:latin typeface="Calibri"/>
                <a:cs typeface="Calibri"/>
              </a:rPr>
              <a:t>properties</a:t>
            </a:r>
          </a:p>
          <a:p>
            <a:pPr marL="355600" indent="-342900">
              <a:lnSpc>
                <a:spcPct val="100000"/>
              </a:lnSpc>
              <a:spcBef>
                <a:spcPts val="710"/>
              </a:spcBef>
              <a:buFont typeface="Arial"/>
              <a:buChar char="•"/>
              <a:tabLst>
                <a:tab pos="354965" algn="l"/>
                <a:tab pos="355600" algn="l"/>
              </a:tabLst>
            </a:pPr>
            <a:r>
              <a:rPr b="0" spc="95">
                <a:solidFill>
                  <a:srgbClr val="000000"/>
                </a:solidFill>
                <a:latin typeface="Calibri"/>
                <a:cs typeface="Calibri"/>
              </a:rPr>
              <a:t>Design</a:t>
            </a:r>
            <a:r>
              <a:rPr b="0" spc="-50">
                <a:solidFill>
                  <a:srgbClr val="000000"/>
                </a:solidFill>
                <a:latin typeface="Calibri"/>
                <a:cs typeface="Calibri"/>
              </a:rPr>
              <a:t> </a:t>
            </a:r>
            <a:r>
              <a:rPr b="0" spc="85">
                <a:solidFill>
                  <a:srgbClr val="000000"/>
                </a:solidFill>
                <a:latin typeface="Calibri"/>
                <a:cs typeface="Calibri"/>
              </a:rPr>
              <a:t>and</a:t>
            </a:r>
            <a:r>
              <a:rPr b="0" spc="-35">
                <a:solidFill>
                  <a:srgbClr val="000000"/>
                </a:solidFill>
                <a:latin typeface="Calibri"/>
                <a:cs typeface="Calibri"/>
              </a:rPr>
              <a:t> </a:t>
            </a:r>
            <a:r>
              <a:rPr b="0" spc="85">
                <a:solidFill>
                  <a:srgbClr val="000000"/>
                </a:solidFill>
                <a:latin typeface="Calibri"/>
                <a:cs typeface="Calibri"/>
              </a:rPr>
              <a:t>construct</a:t>
            </a:r>
            <a:r>
              <a:rPr b="0" spc="-55">
                <a:solidFill>
                  <a:srgbClr val="000000"/>
                </a:solidFill>
                <a:latin typeface="Calibri"/>
                <a:cs typeface="Calibri"/>
              </a:rPr>
              <a:t> </a:t>
            </a:r>
            <a:r>
              <a:rPr b="0" spc="45">
                <a:solidFill>
                  <a:srgbClr val="000000"/>
                </a:solidFill>
                <a:latin typeface="Calibri"/>
                <a:cs typeface="Calibri"/>
              </a:rPr>
              <a:t>new</a:t>
            </a:r>
            <a:r>
              <a:rPr b="0" spc="-50">
                <a:solidFill>
                  <a:srgbClr val="000000"/>
                </a:solidFill>
                <a:latin typeface="Calibri"/>
                <a:cs typeface="Calibri"/>
              </a:rPr>
              <a:t> </a:t>
            </a:r>
            <a:r>
              <a:rPr b="0" spc="60">
                <a:solidFill>
                  <a:srgbClr val="000000"/>
                </a:solidFill>
                <a:latin typeface="Calibri"/>
                <a:cs typeface="Calibri"/>
              </a:rPr>
              <a:t>sanitary</a:t>
            </a:r>
            <a:r>
              <a:rPr b="0" spc="-55">
                <a:solidFill>
                  <a:srgbClr val="000000"/>
                </a:solidFill>
                <a:latin typeface="Calibri"/>
                <a:cs typeface="Calibri"/>
              </a:rPr>
              <a:t> </a:t>
            </a:r>
            <a:r>
              <a:rPr b="0" spc="60">
                <a:solidFill>
                  <a:srgbClr val="000000"/>
                </a:solidFill>
                <a:latin typeface="Calibri"/>
                <a:cs typeface="Calibri"/>
              </a:rPr>
              <a:t>sewer</a:t>
            </a:r>
            <a:r>
              <a:rPr b="0" spc="-45">
                <a:solidFill>
                  <a:srgbClr val="000000"/>
                </a:solidFill>
                <a:latin typeface="Calibri"/>
                <a:cs typeface="Calibri"/>
              </a:rPr>
              <a:t> </a:t>
            </a:r>
            <a:r>
              <a:rPr b="0" spc="90">
                <a:solidFill>
                  <a:srgbClr val="000000"/>
                </a:solidFill>
                <a:latin typeface="Calibri"/>
                <a:cs typeface="Calibri"/>
              </a:rPr>
              <a:t>pump</a:t>
            </a:r>
            <a:r>
              <a:rPr b="0" spc="-55">
                <a:solidFill>
                  <a:srgbClr val="000000"/>
                </a:solidFill>
                <a:latin typeface="Calibri"/>
                <a:cs typeface="Calibri"/>
              </a:rPr>
              <a:t> </a:t>
            </a:r>
            <a:r>
              <a:rPr b="0" spc="50">
                <a:solidFill>
                  <a:srgbClr val="000000"/>
                </a:solidFill>
                <a:latin typeface="Calibri"/>
                <a:cs typeface="Calibri"/>
              </a:rPr>
              <a:t>station</a:t>
            </a:r>
            <a:r>
              <a:rPr b="0" spc="-50">
                <a:solidFill>
                  <a:srgbClr val="000000"/>
                </a:solidFill>
                <a:latin typeface="Calibri"/>
                <a:cs typeface="Calibri"/>
              </a:rPr>
              <a:t> </a:t>
            </a:r>
            <a:r>
              <a:rPr b="0" spc="85">
                <a:solidFill>
                  <a:srgbClr val="000000"/>
                </a:solidFill>
                <a:latin typeface="Calibri"/>
                <a:cs typeface="Calibri"/>
              </a:rPr>
              <a:t>and</a:t>
            </a:r>
            <a:r>
              <a:rPr b="0" spc="-35">
                <a:solidFill>
                  <a:srgbClr val="000000"/>
                </a:solidFill>
                <a:latin typeface="Calibri"/>
                <a:cs typeface="Calibri"/>
              </a:rPr>
              <a:t> </a:t>
            </a:r>
            <a:r>
              <a:rPr b="0" spc="45">
                <a:solidFill>
                  <a:srgbClr val="000000"/>
                </a:solidFill>
                <a:latin typeface="Calibri"/>
                <a:cs typeface="Calibri"/>
              </a:rPr>
              <a:t>force</a:t>
            </a:r>
            <a:r>
              <a:rPr b="0" spc="-40">
                <a:solidFill>
                  <a:srgbClr val="000000"/>
                </a:solidFill>
                <a:latin typeface="Calibri"/>
                <a:cs typeface="Calibri"/>
              </a:rPr>
              <a:t> </a:t>
            </a:r>
            <a:r>
              <a:rPr b="0" spc="80">
                <a:solidFill>
                  <a:srgbClr val="000000"/>
                </a:solidFill>
                <a:latin typeface="Calibri"/>
                <a:cs typeface="Calibri"/>
              </a:rPr>
              <a:t>main</a:t>
            </a:r>
          </a:p>
          <a:p>
            <a:pPr marL="355600" indent="-342900">
              <a:lnSpc>
                <a:spcPct val="100000"/>
              </a:lnSpc>
              <a:spcBef>
                <a:spcPts val="705"/>
              </a:spcBef>
              <a:buFont typeface="Arial"/>
              <a:buChar char="•"/>
              <a:tabLst>
                <a:tab pos="354965" algn="l"/>
                <a:tab pos="355600" algn="l"/>
              </a:tabLst>
            </a:pPr>
            <a:r>
              <a:rPr b="0" spc="70">
                <a:solidFill>
                  <a:srgbClr val="000000"/>
                </a:solidFill>
                <a:latin typeface="Calibri"/>
                <a:cs typeface="Calibri"/>
              </a:rPr>
              <a:t>Roadway</a:t>
            </a:r>
            <a:r>
              <a:rPr b="0" spc="-60">
                <a:solidFill>
                  <a:srgbClr val="000000"/>
                </a:solidFill>
                <a:latin typeface="Calibri"/>
                <a:cs typeface="Calibri"/>
              </a:rPr>
              <a:t> </a:t>
            </a:r>
            <a:r>
              <a:rPr b="0" spc="60">
                <a:solidFill>
                  <a:srgbClr val="000000"/>
                </a:solidFill>
                <a:latin typeface="Calibri"/>
                <a:cs typeface="Calibri"/>
              </a:rPr>
              <a:t>resurfacing</a:t>
            </a:r>
          </a:p>
        </p:txBody>
      </p:sp>
      <p:sp>
        <p:nvSpPr>
          <p:cNvPr id="5" name="object 5"/>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spc="30"/>
              <a:t>1</a:t>
            </a:r>
            <a:r>
              <a:rPr lang="en-US" spc="30"/>
              <a:t>9</a:t>
            </a:r>
            <a:endParaRPr spc="30"/>
          </a:p>
        </p:txBody>
      </p:sp>
      <p:graphicFrame>
        <p:nvGraphicFramePr>
          <p:cNvPr id="3" name="object 3"/>
          <p:cNvGraphicFramePr>
            <a:graphicFrameLocks noGrp="1"/>
          </p:cNvGraphicFramePr>
          <p:nvPr>
            <p:extLst>
              <p:ext uri="{D42A27DB-BD31-4B8C-83A1-F6EECF244321}">
                <p14:modId xmlns:p14="http://schemas.microsoft.com/office/powerpoint/2010/main" val="3847133203"/>
              </p:ext>
            </p:extLst>
          </p:nvPr>
        </p:nvGraphicFramePr>
        <p:xfrm>
          <a:off x="5864059" y="3750217"/>
          <a:ext cx="4992370" cy="2103903"/>
        </p:xfrm>
        <a:graphic>
          <a:graphicData uri="http://schemas.openxmlformats.org/drawingml/2006/table">
            <a:tbl>
              <a:tblPr firstRow="1" bandRow="1">
                <a:tableStyleId>{2D5ABB26-0587-4C30-8999-92F81FD0307C}</a:tableStyleId>
              </a:tblPr>
              <a:tblGrid>
                <a:gridCol w="1854200">
                  <a:extLst>
                    <a:ext uri="{9D8B030D-6E8A-4147-A177-3AD203B41FA5}">
                      <a16:colId xmlns:a16="http://schemas.microsoft.com/office/drawing/2014/main" val="20000"/>
                    </a:ext>
                  </a:extLst>
                </a:gridCol>
                <a:gridCol w="1825625">
                  <a:extLst>
                    <a:ext uri="{9D8B030D-6E8A-4147-A177-3AD203B41FA5}">
                      <a16:colId xmlns:a16="http://schemas.microsoft.com/office/drawing/2014/main" val="20001"/>
                    </a:ext>
                  </a:extLst>
                </a:gridCol>
                <a:gridCol w="1312545">
                  <a:extLst>
                    <a:ext uri="{9D8B030D-6E8A-4147-A177-3AD203B41FA5}">
                      <a16:colId xmlns:a16="http://schemas.microsoft.com/office/drawing/2014/main" val="20002"/>
                    </a:ext>
                  </a:extLst>
                </a:gridCol>
              </a:tblGrid>
              <a:tr h="427131">
                <a:tc>
                  <a:txBody>
                    <a:bodyPr/>
                    <a:lstStyle/>
                    <a:p>
                      <a:pPr marL="114300">
                        <a:lnSpc>
                          <a:spcPct val="100000"/>
                        </a:lnSpc>
                        <a:spcBef>
                          <a:spcPts val="430"/>
                        </a:spcBef>
                      </a:pPr>
                      <a:r>
                        <a:rPr sz="1800" b="1" spc="105">
                          <a:solidFill>
                            <a:srgbClr val="FFFFFF"/>
                          </a:solidFill>
                          <a:latin typeface="Calibri"/>
                          <a:cs typeface="Calibri"/>
                        </a:rPr>
                        <a:t>TYPE</a:t>
                      </a:r>
                      <a:endParaRPr sz="1800">
                        <a:latin typeface="Calibri"/>
                        <a:cs typeface="Calibri"/>
                      </a:endParaRPr>
                    </a:p>
                  </a:txBody>
                  <a:tcPr marL="0" marR="0" marT="54610" marB="0">
                    <a:lnL w="12700">
                      <a:solidFill>
                        <a:srgbClr val="000000"/>
                      </a:solidFill>
                      <a:prstDash val="solid"/>
                    </a:lnL>
                    <a:lnT w="12700">
                      <a:solidFill>
                        <a:srgbClr val="000000"/>
                      </a:solidFill>
                      <a:prstDash val="solid"/>
                    </a:lnT>
                    <a:solidFill>
                      <a:srgbClr val="145F82"/>
                    </a:solidFill>
                  </a:tcPr>
                </a:tc>
                <a:tc>
                  <a:txBody>
                    <a:bodyPr/>
                    <a:lstStyle/>
                    <a:p>
                      <a:pPr marL="55880" algn="ctr">
                        <a:lnSpc>
                          <a:spcPct val="100000"/>
                        </a:lnSpc>
                        <a:spcBef>
                          <a:spcPts val="430"/>
                        </a:spcBef>
                      </a:pPr>
                      <a:r>
                        <a:rPr sz="1800" b="1" spc="55">
                          <a:solidFill>
                            <a:srgbClr val="FFFFFF"/>
                          </a:solidFill>
                          <a:latin typeface="Calibri"/>
                          <a:cs typeface="Calibri"/>
                        </a:rPr>
                        <a:t>QUANTITY</a:t>
                      </a:r>
                      <a:endParaRPr sz="1800">
                        <a:latin typeface="Calibri"/>
                        <a:cs typeface="Calibri"/>
                      </a:endParaRPr>
                    </a:p>
                  </a:txBody>
                  <a:tcPr marL="0" marR="0" marT="54610" marB="0">
                    <a:lnT w="12700">
                      <a:solidFill>
                        <a:srgbClr val="000000"/>
                      </a:solidFill>
                      <a:prstDash val="solid"/>
                    </a:lnT>
                    <a:solidFill>
                      <a:srgbClr val="145F82"/>
                    </a:solidFill>
                  </a:tcPr>
                </a:tc>
                <a:tc>
                  <a:txBody>
                    <a:bodyPr/>
                    <a:lstStyle/>
                    <a:p>
                      <a:pPr marR="92075" algn="ctr">
                        <a:lnSpc>
                          <a:spcPct val="100000"/>
                        </a:lnSpc>
                        <a:spcBef>
                          <a:spcPts val="430"/>
                        </a:spcBef>
                      </a:pPr>
                      <a:r>
                        <a:rPr sz="1800" b="1" spc="55">
                          <a:solidFill>
                            <a:srgbClr val="FFFFFF"/>
                          </a:solidFill>
                          <a:latin typeface="Calibri"/>
                          <a:cs typeface="Calibri"/>
                        </a:rPr>
                        <a:t>UNIT</a:t>
                      </a:r>
                      <a:endParaRPr sz="1800">
                        <a:latin typeface="Calibri"/>
                        <a:cs typeface="Calibri"/>
                      </a:endParaRPr>
                    </a:p>
                  </a:txBody>
                  <a:tcPr marL="0" marR="0" marT="54610" marB="0">
                    <a:lnR w="12700">
                      <a:solidFill>
                        <a:srgbClr val="000000"/>
                      </a:solidFill>
                      <a:prstDash val="solid"/>
                    </a:lnR>
                    <a:lnT w="12700">
                      <a:solidFill>
                        <a:srgbClr val="000000"/>
                      </a:solidFill>
                      <a:prstDash val="solid"/>
                    </a:lnT>
                    <a:solidFill>
                      <a:srgbClr val="145F82"/>
                    </a:solidFill>
                  </a:tcPr>
                </a:tc>
                <a:extLst>
                  <a:ext uri="{0D108BD9-81ED-4DB2-BD59-A6C34878D82A}">
                    <a16:rowId xmlns:a16="http://schemas.microsoft.com/office/drawing/2014/main" val="10000"/>
                  </a:ext>
                </a:extLst>
              </a:tr>
              <a:tr h="414431">
                <a:tc>
                  <a:txBody>
                    <a:bodyPr/>
                    <a:lstStyle/>
                    <a:p>
                      <a:pPr marL="114300">
                        <a:lnSpc>
                          <a:spcPct val="100000"/>
                        </a:lnSpc>
                        <a:spcBef>
                          <a:spcPts val="380"/>
                        </a:spcBef>
                      </a:pPr>
                      <a:r>
                        <a:rPr sz="1800" spc="45">
                          <a:latin typeface="Calibri"/>
                          <a:cs typeface="Calibri"/>
                        </a:rPr>
                        <a:t>Manholes</a:t>
                      </a:r>
                      <a:endParaRPr sz="1800">
                        <a:latin typeface="Calibri"/>
                        <a:cs typeface="Calibri"/>
                      </a:endParaRPr>
                    </a:p>
                  </a:txBody>
                  <a:tcPr marL="0" marR="0" marT="48260" marB="0">
                    <a:lnL w="12700">
                      <a:solidFill>
                        <a:srgbClr val="000000"/>
                      </a:solidFill>
                      <a:prstDash val="solid"/>
                    </a:lnL>
                    <a:lnB w="12700">
                      <a:solidFill>
                        <a:srgbClr val="145F82"/>
                      </a:solidFill>
                      <a:prstDash val="solid"/>
                    </a:lnB>
                    <a:solidFill>
                      <a:srgbClr val="E7EAEC"/>
                    </a:solidFill>
                  </a:tcPr>
                </a:tc>
                <a:tc>
                  <a:txBody>
                    <a:bodyPr/>
                    <a:lstStyle/>
                    <a:p>
                      <a:pPr marL="54610" algn="ctr">
                        <a:lnSpc>
                          <a:spcPct val="100000"/>
                        </a:lnSpc>
                        <a:spcBef>
                          <a:spcPts val="380"/>
                        </a:spcBef>
                      </a:pPr>
                      <a:r>
                        <a:rPr lang="en-US" sz="1800" spc="40">
                          <a:latin typeface="Calibri"/>
                          <a:cs typeface="Calibri"/>
                        </a:rPr>
                        <a:t>45</a:t>
                      </a:r>
                      <a:endParaRPr sz="1800">
                        <a:latin typeface="Calibri"/>
                        <a:cs typeface="Calibri"/>
                      </a:endParaRPr>
                    </a:p>
                  </a:txBody>
                  <a:tcPr marL="0" marR="0" marT="48260" marB="0">
                    <a:lnB w="12700">
                      <a:solidFill>
                        <a:srgbClr val="145F82"/>
                      </a:solidFill>
                      <a:prstDash val="solid"/>
                    </a:lnB>
                    <a:solidFill>
                      <a:srgbClr val="E7EAEC"/>
                    </a:solidFill>
                  </a:tcPr>
                </a:tc>
                <a:tc>
                  <a:txBody>
                    <a:bodyPr/>
                    <a:lstStyle/>
                    <a:p>
                      <a:pPr marR="90170" algn="ctr">
                        <a:lnSpc>
                          <a:spcPct val="100000"/>
                        </a:lnSpc>
                        <a:spcBef>
                          <a:spcPts val="380"/>
                        </a:spcBef>
                      </a:pPr>
                      <a:r>
                        <a:rPr sz="1800" spc="60">
                          <a:latin typeface="Calibri"/>
                          <a:cs typeface="Calibri"/>
                        </a:rPr>
                        <a:t>EA</a:t>
                      </a:r>
                      <a:endParaRPr sz="1800">
                        <a:latin typeface="Calibri"/>
                        <a:cs typeface="Calibri"/>
                      </a:endParaRPr>
                    </a:p>
                  </a:txBody>
                  <a:tcPr marL="0" marR="0" marT="48260" marB="0">
                    <a:lnR w="12700">
                      <a:solidFill>
                        <a:srgbClr val="000000"/>
                      </a:solidFill>
                      <a:prstDash val="solid"/>
                    </a:lnR>
                    <a:lnB w="12700">
                      <a:solidFill>
                        <a:srgbClr val="145F82"/>
                      </a:solidFill>
                      <a:prstDash val="solid"/>
                    </a:lnB>
                    <a:solidFill>
                      <a:srgbClr val="E7EAEC"/>
                    </a:solidFill>
                  </a:tcPr>
                </a:tc>
                <a:extLst>
                  <a:ext uri="{0D108BD9-81ED-4DB2-BD59-A6C34878D82A}">
                    <a16:rowId xmlns:a16="http://schemas.microsoft.com/office/drawing/2014/main" val="10001"/>
                  </a:ext>
                </a:extLst>
              </a:tr>
              <a:tr h="420780">
                <a:tc>
                  <a:txBody>
                    <a:bodyPr/>
                    <a:lstStyle/>
                    <a:p>
                      <a:pPr marL="114300">
                        <a:lnSpc>
                          <a:spcPct val="100000"/>
                        </a:lnSpc>
                        <a:spcBef>
                          <a:spcPts val="430"/>
                        </a:spcBef>
                      </a:pPr>
                      <a:r>
                        <a:rPr sz="1800" spc="15">
                          <a:latin typeface="Calibri"/>
                          <a:cs typeface="Calibri"/>
                        </a:rPr>
                        <a:t>Gravity</a:t>
                      </a:r>
                      <a:r>
                        <a:rPr sz="1800" spc="-60">
                          <a:latin typeface="Calibri"/>
                          <a:cs typeface="Calibri"/>
                        </a:rPr>
                        <a:t> </a:t>
                      </a:r>
                      <a:r>
                        <a:rPr sz="1800" spc="40">
                          <a:latin typeface="Calibri"/>
                          <a:cs typeface="Calibri"/>
                        </a:rPr>
                        <a:t>Mains</a:t>
                      </a:r>
                      <a:endParaRPr sz="1800">
                        <a:latin typeface="Calibri"/>
                        <a:cs typeface="Calibri"/>
                      </a:endParaRPr>
                    </a:p>
                  </a:txBody>
                  <a:tcPr marL="0" marR="0" marT="54610" marB="0">
                    <a:lnL w="12700">
                      <a:solidFill>
                        <a:srgbClr val="000000"/>
                      </a:solidFill>
                      <a:prstDash val="solid"/>
                    </a:lnL>
                    <a:lnT w="12700">
                      <a:solidFill>
                        <a:srgbClr val="145F82"/>
                      </a:solidFill>
                      <a:prstDash val="solid"/>
                    </a:lnT>
                    <a:lnB w="12700">
                      <a:solidFill>
                        <a:srgbClr val="145F82"/>
                      </a:solidFill>
                      <a:prstDash val="solid"/>
                    </a:lnB>
                  </a:tcPr>
                </a:tc>
                <a:tc>
                  <a:txBody>
                    <a:bodyPr/>
                    <a:lstStyle/>
                    <a:p>
                      <a:pPr marL="55880" algn="ctr">
                        <a:lnSpc>
                          <a:spcPct val="100000"/>
                        </a:lnSpc>
                        <a:spcBef>
                          <a:spcPts val="430"/>
                        </a:spcBef>
                      </a:pPr>
                      <a:r>
                        <a:rPr lang="en-US" sz="1800" spc="45">
                          <a:latin typeface="Calibri"/>
                          <a:cs typeface="Calibri"/>
                        </a:rPr>
                        <a:t>13,254</a:t>
                      </a:r>
                      <a:endParaRPr sz="1800">
                        <a:latin typeface="Calibri"/>
                        <a:cs typeface="Calibri"/>
                      </a:endParaRPr>
                    </a:p>
                  </a:txBody>
                  <a:tcPr marL="0" marR="0" marT="54610" marB="0">
                    <a:lnT w="12700">
                      <a:solidFill>
                        <a:srgbClr val="145F82"/>
                      </a:solidFill>
                      <a:prstDash val="solid"/>
                    </a:lnT>
                    <a:lnB w="12700">
                      <a:solidFill>
                        <a:srgbClr val="145F82"/>
                      </a:solidFill>
                      <a:prstDash val="solid"/>
                    </a:lnB>
                  </a:tcPr>
                </a:tc>
                <a:tc>
                  <a:txBody>
                    <a:bodyPr/>
                    <a:lstStyle/>
                    <a:p>
                      <a:pPr marR="92075" algn="ctr">
                        <a:lnSpc>
                          <a:spcPct val="100000"/>
                        </a:lnSpc>
                        <a:spcBef>
                          <a:spcPts val="430"/>
                        </a:spcBef>
                      </a:pPr>
                      <a:r>
                        <a:rPr sz="1800" spc="125">
                          <a:latin typeface="Calibri"/>
                          <a:cs typeface="Calibri"/>
                        </a:rPr>
                        <a:t>LF</a:t>
                      </a:r>
                      <a:endParaRPr sz="1800">
                        <a:latin typeface="Calibri"/>
                        <a:cs typeface="Calibri"/>
                      </a:endParaRPr>
                    </a:p>
                  </a:txBody>
                  <a:tcPr marL="0" marR="0" marT="54610" marB="0">
                    <a:lnR w="12700">
                      <a:solidFill>
                        <a:srgbClr val="000000"/>
                      </a:solidFill>
                      <a:prstDash val="solid"/>
                    </a:lnR>
                    <a:lnT w="12700">
                      <a:solidFill>
                        <a:srgbClr val="145F82"/>
                      </a:solidFill>
                      <a:prstDash val="solid"/>
                    </a:lnT>
                    <a:lnB w="12700">
                      <a:solidFill>
                        <a:srgbClr val="145F82"/>
                      </a:solidFill>
                      <a:prstDash val="solid"/>
                    </a:lnB>
                  </a:tcPr>
                </a:tc>
                <a:extLst>
                  <a:ext uri="{0D108BD9-81ED-4DB2-BD59-A6C34878D82A}">
                    <a16:rowId xmlns:a16="http://schemas.microsoft.com/office/drawing/2014/main" val="10002"/>
                  </a:ext>
                </a:extLst>
              </a:tr>
              <a:tr h="420781">
                <a:tc>
                  <a:txBody>
                    <a:bodyPr/>
                    <a:lstStyle/>
                    <a:p>
                      <a:pPr marL="114300">
                        <a:lnSpc>
                          <a:spcPct val="100000"/>
                        </a:lnSpc>
                        <a:spcBef>
                          <a:spcPts val="434"/>
                        </a:spcBef>
                      </a:pPr>
                      <a:r>
                        <a:rPr sz="1800" spc="60">
                          <a:latin typeface="Calibri"/>
                          <a:cs typeface="Calibri"/>
                        </a:rPr>
                        <a:t>Force</a:t>
                      </a:r>
                      <a:r>
                        <a:rPr sz="1800" spc="-65">
                          <a:latin typeface="Calibri"/>
                          <a:cs typeface="Calibri"/>
                        </a:rPr>
                        <a:t> </a:t>
                      </a:r>
                      <a:r>
                        <a:rPr sz="1800" spc="10">
                          <a:latin typeface="Calibri"/>
                          <a:cs typeface="Calibri"/>
                        </a:rPr>
                        <a:t>Main</a:t>
                      </a:r>
                      <a:endParaRPr sz="1800">
                        <a:latin typeface="Calibri"/>
                        <a:cs typeface="Calibri"/>
                      </a:endParaRPr>
                    </a:p>
                  </a:txBody>
                  <a:tcPr marL="0" marR="0" marT="55244" marB="0">
                    <a:lnL w="12700">
                      <a:solidFill>
                        <a:srgbClr val="000000"/>
                      </a:solidFill>
                      <a:prstDash val="solid"/>
                    </a:lnL>
                    <a:lnT w="12700">
                      <a:solidFill>
                        <a:srgbClr val="145F82"/>
                      </a:solidFill>
                      <a:prstDash val="solid"/>
                    </a:lnT>
                    <a:lnB w="12700">
                      <a:solidFill>
                        <a:srgbClr val="145F82"/>
                      </a:solidFill>
                      <a:prstDash val="solid"/>
                    </a:lnB>
                    <a:solidFill>
                      <a:srgbClr val="E7EAEC"/>
                    </a:solidFill>
                  </a:tcPr>
                </a:tc>
                <a:tc>
                  <a:txBody>
                    <a:bodyPr/>
                    <a:lstStyle/>
                    <a:p>
                      <a:pPr marL="55880" algn="ctr">
                        <a:lnSpc>
                          <a:spcPct val="100000"/>
                        </a:lnSpc>
                        <a:spcBef>
                          <a:spcPts val="434"/>
                        </a:spcBef>
                      </a:pPr>
                      <a:r>
                        <a:rPr lang="en-US" sz="1800" spc="45">
                          <a:latin typeface="Calibri"/>
                          <a:cs typeface="Calibri"/>
                        </a:rPr>
                        <a:t>2,941</a:t>
                      </a:r>
                      <a:endParaRPr sz="1800">
                        <a:latin typeface="Calibri"/>
                        <a:cs typeface="Calibri"/>
                      </a:endParaRPr>
                    </a:p>
                  </a:txBody>
                  <a:tcPr marL="0" marR="0" marT="55244" marB="0">
                    <a:lnT w="12700">
                      <a:solidFill>
                        <a:srgbClr val="145F82"/>
                      </a:solidFill>
                      <a:prstDash val="solid"/>
                    </a:lnT>
                    <a:lnB w="12700">
                      <a:solidFill>
                        <a:srgbClr val="145F82"/>
                      </a:solidFill>
                      <a:prstDash val="solid"/>
                    </a:lnB>
                    <a:solidFill>
                      <a:srgbClr val="E7EAEC"/>
                    </a:solidFill>
                  </a:tcPr>
                </a:tc>
                <a:tc>
                  <a:txBody>
                    <a:bodyPr/>
                    <a:lstStyle/>
                    <a:p>
                      <a:pPr marR="92075" algn="ctr">
                        <a:lnSpc>
                          <a:spcPct val="100000"/>
                        </a:lnSpc>
                        <a:spcBef>
                          <a:spcPts val="434"/>
                        </a:spcBef>
                      </a:pPr>
                      <a:r>
                        <a:rPr sz="1800" spc="125">
                          <a:latin typeface="Calibri"/>
                          <a:cs typeface="Calibri"/>
                        </a:rPr>
                        <a:t>LF</a:t>
                      </a:r>
                      <a:endParaRPr sz="1800">
                        <a:latin typeface="Calibri"/>
                        <a:cs typeface="Calibri"/>
                      </a:endParaRPr>
                    </a:p>
                  </a:txBody>
                  <a:tcPr marL="0" marR="0" marT="55244" marB="0">
                    <a:lnR w="12700">
                      <a:solidFill>
                        <a:srgbClr val="000000"/>
                      </a:solidFill>
                      <a:prstDash val="solid"/>
                    </a:lnR>
                    <a:lnT w="12700">
                      <a:solidFill>
                        <a:srgbClr val="145F82"/>
                      </a:solidFill>
                      <a:prstDash val="solid"/>
                    </a:lnT>
                    <a:lnB w="12700">
                      <a:solidFill>
                        <a:srgbClr val="145F82"/>
                      </a:solidFill>
                      <a:prstDash val="solid"/>
                    </a:lnB>
                    <a:solidFill>
                      <a:srgbClr val="E7EAEC"/>
                    </a:solidFill>
                  </a:tcPr>
                </a:tc>
                <a:extLst>
                  <a:ext uri="{0D108BD9-81ED-4DB2-BD59-A6C34878D82A}">
                    <a16:rowId xmlns:a16="http://schemas.microsoft.com/office/drawing/2014/main" val="10003"/>
                  </a:ext>
                </a:extLst>
              </a:tr>
              <a:tr h="420780">
                <a:tc>
                  <a:txBody>
                    <a:bodyPr/>
                    <a:lstStyle/>
                    <a:p>
                      <a:pPr marL="114300">
                        <a:lnSpc>
                          <a:spcPct val="100000"/>
                        </a:lnSpc>
                        <a:spcBef>
                          <a:spcPts val="434"/>
                        </a:spcBef>
                      </a:pPr>
                      <a:r>
                        <a:rPr sz="1800" spc="65">
                          <a:latin typeface="Calibri"/>
                          <a:cs typeface="Calibri"/>
                        </a:rPr>
                        <a:t>Pump</a:t>
                      </a:r>
                      <a:r>
                        <a:rPr sz="1800" spc="-60">
                          <a:latin typeface="Calibri"/>
                          <a:cs typeface="Calibri"/>
                        </a:rPr>
                        <a:t> </a:t>
                      </a:r>
                      <a:r>
                        <a:rPr sz="1800" spc="40">
                          <a:latin typeface="Calibri"/>
                          <a:cs typeface="Calibri"/>
                        </a:rPr>
                        <a:t>Station</a:t>
                      </a:r>
                      <a:endParaRPr sz="1800">
                        <a:latin typeface="Calibri"/>
                        <a:cs typeface="Calibri"/>
                      </a:endParaRPr>
                    </a:p>
                  </a:txBody>
                  <a:tcPr marL="0" marR="0" marT="55244" marB="0">
                    <a:lnL w="12700">
                      <a:solidFill>
                        <a:srgbClr val="000000"/>
                      </a:solidFill>
                      <a:prstDash val="solid"/>
                    </a:lnL>
                    <a:lnT w="12700">
                      <a:solidFill>
                        <a:srgbClr val="145F82"/>
                      </a:solidFill>
                      <a:prstDash val="solid"/>
                    </a:lnT>
                    <a:lnB w="12700">
                      <a:solidFill>
                        <a:srgbClr val="000000"/>
                      </a:solidFill>
                      <a:prstDash val="solid"/>
                    </a:lnB>
                  </a:tcPr>
                </a:tc>
                <a:tc>
                  <a:txBody>
                    <a:bodyPr/>
                    <a:lstStyle/>
                    <a:p>
                      <a:pPr marL="55244" algn="ctr">
                        <a:lnSpc>
                          <a:spcPct val="100000"/>
                        </a:lnSpc>
                        <a:spcBef>
                          <a:spcPts val="434"/>
                        </a:spcBef>
                      </a:pPr>
                      <a:r>
                        <a:rPr sz="1800">
                          <a:latin typeface="Calibri"/>
                          <a:cs typeface="Calibri"/>
                        </a:rPr>
                        <a:t>1</a:t>
                      </a:r>
                    </a:p>
                  </a:txBody>
                  <a:tcPr marL="0" marR="0" marT="55244" marB="0">
                    <a:lnT w="12700">
                      <a:solidFill>
                        <a:srgbClr val="145F82"/>
                      </a:solidFill>
                      <a:prstDash val="solid"/>
                    </a:lnT>
                    <a:lnB w="12700">
                      <a:solidFill>
                        <a:srgbClr val="000000"/>
                      </a:solidFill>
                      <a:prstDash val="solid"/>
                    </a:lnB>
                  </a:tcPr>
                </a:tc>
                <a:tc>
                  <a:txBody>
                    <a:bodyPr/>
                    <a:lstStyle/>
                    <a:p>
                      <a:pPr marR="90170" algn="ctr">
                        <a:lnSpc>
                          <a:spcPct val="100000"/>
                        </a:lnSpc>
                        <a:spcBef>
                          <a:spcPts val="434"/>
                        </a:spcBef>
                      </a:pPr>
                      <a:r>
                        <a:rPr sz="1800" spc="60">
                          <a:latin typeface="Calibri"/>
                          <a:cs typeface="Calibri"/>
                        </a:rPr>
                        <a:t>EA</a:t>
                      </a:r>
                      <a:endParaRPr sz="1800">
                        <a:latin typeface="Calibri"/>
                        <a:cs typeface="Calibri"/>
                      </a:endParaRPr>
                    </a:p>
                  </a:txBody>
                  <a:tcPr marL="0" marR="0" marT="55244" marB="0">
                    <a:lnR w="12700">
                      <a:solidFill>
                        <a:srgbClr val="000000"/>
                      </a:solidFill>
                      <a:prstDash val="solid"/>
                    </a:lnR>
                    <a:lnT w="12700">
                      <a:solidFill>
                        <a:srgbClr val="145F82"/>
                      </a:solidFill>
                      <a:prstDash val="solid"/>
                    </a:lnT>
                    <a:lnB w="12700">
                      <a:solidFill>
                        <a:srgbClr val="000000"/>
                      </a:solidFill>
                      <a:prstDash val="solid"/>
                    </a:lnB>
                  </a:tcPr>
                </a:tc>
                <a:extLst>
                  <a:ext uri="{0D108BD9-81ED-4DB2-BD59-A6C34878D82A}">
                    <a16:rowId xmlns:a16="http://schemas.microsoft.com/office/drawing/2014/main" val="10004"/>
                  </a:ext>
                </a:extLst>
              </a:tr>
            </a:tbl>
          </a:graphicData>
        </a:graphic>
      </p:graphicFrame>
      <p:sp>
        <p:nvSpPr>
          <p:cNvPr id="4" name="object 4"/>
          <p:cNvSpPr txBox="1">
            <a:spLocks noGrp="1"/>
          </p:cNvSpPr>
          <p:nvPr>
            <p:ph type="title"/>
          </p:nvPr>
        </p:nvSpPr>
        <p:spPr>
          <a:xfrm>
            <a:off x="834644" y="235300"/>
            <a:ext cx="7941945" cy="696595"/>
          </a:xfrm>
          <a:prstGeom prst="rect">
            <a:avLst/>
          </a:prstGeom>
        </p:spPr>
        <p:txBody>
          <a:bodyPr vert="horz" wrap="square" lIns="0" tIns="12700" rIns="0" bIns="0" rtlCol="0">
            <a:spAutoFit/>
          </a:bodyPr>
          <a:lstStyle/>
          <a:p>
            <a:pPr marL="12700">
              <a:lnSpc>
                <a:spcPct val="100000"/>
              </a:lnSpc>
              <a:spcBef>
                <a:spcPts val="100"/>
              </a:spcBef>
            </a:pPr>
            <a:r>
              <a:rPr sz="4400" u="none" spc="120">
                <a:solidFill>
                  <a:srgbClr val="FFFFFF"/>
                </a:solidFill>
              </a:rPr>
              <a:t>P</a:t>
            </a:r>
            <a:r>
              <a:rPr sz="4400" u="none" spc="-229">
                <a:solidFill>
                  <a:srgbClr val="FFFFFF"/>
                </a:solidFill>
              </a:rPr>
              <a:t>r</a:t>
            </a:r>
            <a:r>
              <a:rPr sz="4400" u="none" spc="35">
                <a:solidFill>
                  <a:srgbClr val="FFFFFF"/>
                </a:solidFill>
              </a:rPr>
              <a:t>opo</a:t>
            </a:r>
            <a:r>
              <a:rPr sz="4400" u="none" spc="30">
                <a:solidFill>
                  <a:srgbClr val="FFFFFF"/>
                </a:solidFill>
              </a:rPr>
              <a:t>s</a:t>
            </a:r>
            <a:r>
              <a:rPr sz="4400" u="none" spc="-30">
                <a:solidFill>
                  <a:srgbClr val="FFFFFF"/>
                </a:solidFill>
              </a:rPr>
              <a:t>e</a:t>
            </a:r>
            <a:r>
              <a:rPr sz="4400" u="none" spc="-25">
                <a:solidFill>
                  <a:srgbClr val="FFFFFF"/>
                </a:solidFill>
              </a:rPr>
              <a:t>d</a:t>
            </a:r>
            <a:r>
              <a:rPr sz="4400" u="none" spc="-150">
                <a:solidFill>
                  <a:srgbClr val="FFFFFF"/>
                </a:solidFill>
              </a:rPr>
              <a:t> </a:t>
            </a:r>
            <a:r>
              <a:rPr sz="4400" u="none" spc="-25">
                <a:solidFill>
                  <a:srgbClr val="FFFFFF"/>
                </a:solidFill>
              </a:rPr>
              <a:t>I</a:t>
            </a:r>
            <a:r>
              <a:rPr sz="4400" u="none" spc="-50">
                <a:solidFill>
                  <a:srgbClr val="FFFFFF"/>
                </a:solidFill>
              </a:rPr>
              <a:t>m</a:t>
            </a:r>
            <a:r>
              <a:rPr sz="4400" u="none" spc="-125">
                <a:solidFill>
                  <a:srgbClr val="FFFFFF"/>
                </a:solidFill>
              </a:rPr>
              <a:t>p</a:t>
            </a:r>
            <a:r>
              <a:rPr sz="4400" u="none" spc="-140">
                <a:solidFill>
                  <a:srgbClr val="FFFFFF"/>
                </a:solidFill>
              </a:rPr>
              <a:t>r</a:t>
            </a:r>
            <a:r>
              <a:rPr sz="4400" u="none" spc="-114">
                <a:solidFill>
                  <a:srgbClr val="FFFFFF"/>
                </a:solidFill>
              </a:rPr>
              <a:t>o</a:t>
            </a:r>
            <a:r>
              <a:rPr sz="4400" u="none" spc="-135">
                <a:solidFill>
                  <a:srgbClr val="FFFFFF"/>
                </a:solidFill>
              </a:rPr>
              <a:t>v</a:t>
            </a:r>
            <a:r>
              <a:rPr sz="4400" u="none" spc="-10">
                <a:solidFill>
                  <a:srgbClr val="FFFFFF"/>
                </a:solidFill>
              </a:rPr>
              <a:t>e</a:t>
            </a:r>
            <a:r>
              <a:rPr sz="4400" u="none" spc="-5">
                <a:solidFill>
                  <a:srgbClr val="FFFFFF"/>
                </a:solidFill>
              </a:rPr>
              <a:t>m</a:t>
            </a:r>
            <a:r>
              <a:rPr sz="4400" u="none" spc="-55">
                <a:solidFill>
                  <a:srgbClr val="FFFFFF"/>
                </a:solidFill>
              </a:rPr>
              <a:t>e</a:t>
            </a:r>
            <a:r>
              <a:rPr sz="4400" u="none" spc="-50">
                <a:solidFill>
                  <a:srgbClr val="FFFFFF"/>
                </a:solidFill>
              </a:rPr>
              <a:t>n</a:t>
            </a:r>
            <a:r>
              <a:rPr sz="4400" u="none" spc="-160">
                <a:solidFill>
                  <a:srgbClr val="FFFFFF"/>
                </a:solidFill>
              </a:rPr>
              <a:t>t</a:t>
            </a:r>
            <a:r>
              <a:rPr sz="4400" u="none" spc="315">
                <a:solidFill>
                  <a:srgbClr val="FFFFFF"/>
                </a:solidFill>
              </a:rPr>
              <a:t>s</a:t>
            </a:r>
            <a:r>
              <a:rPr sz="4400" u="none" spc="-140">
                <a:solidFill>
                  <a:srgbClr val="FFFFFF"/>
                </a:solidFill>
              </a:rPr>
              <a:t> </a:t>
            </a:r>
            <a:r>
              <a:rPr sz="4400" u="none" spc="-170">
                <a:solidFill>
                  <a:srgbClr val="FFFFFF"/>
                </a:solidFill>
              </a:rPr>
              <a:t>–</a:t>
            </a:r>
            <a:r>
              <a:rPr sz="4400" u="none" spc="-145">
                <a:solidFill>
                  <a:srgbClr val="FFFFFF"/>
                </a:solidFill>
              </a:rPr>
              <a:t> </a:t>
            </a:r>
            <a:r>
              <a:rPr lang="en-US" sz="4400" u="none" spc="210">
                <a:solidFill>
                  <a:srgbClr val="FFFFFF"/>
                </a:solidFill>
              </a:rPr>
              <a:t>City 7</a:t>
            </a:r>
            <a:endParaRPr sz="4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16939" y="235300"/>
            <a:ext cx="7388861" cy="689932"/>
          </a:xfrm>
          <a:prstGeom prst="rect">
            <a:avLst/>
          </a:prstGeom>
        </p:spPr>
        <p:txBody>
          <a:bodyPr vert="horz" wrap="square" lIns="0" tIns="12700" rIns="0" bIns="0" rtlCol="0">
            <a:spAutoFit/>
          </a:bodyPr>
          <a:lstStyle/>
          <a:p>
            <a:pPr marL="12700">
              <a:lnSpc>
                <a:spcPct val="100000"/>
              </a:lnSpc>
              <a:spcBef>
                <a:spcPts val="100"/>
              </a:spcBef>
            </a:pPr>
            <a:r>
              <a:rPr lang="en-US" sz="4400" spc="45">
                <a:solidFill>
                  <a:srgbClr val="FFFFFF"/>
                </a:solidFill>
                <a:latin typeface="Calibri"/>
                <a:cs typeface="Calibri"/>
              </a:rPr>
              <a:t>Conceptual Layout-</a:t>
            </a:r>
            <a:r>
              <a:rPr lang="en-US" sz="4400" spc="-45">
                <a:solidFill>
                  <a:srgbClr val="FFFFFF"/>
                </a:solidFill>
                <a:latin typeface="Calibri"/>
                <a:cs typeface="Calibri"/>
              </a:rPr>
              <a:t>City 7 Basin</a:t>
            </a:r>
            <a:endParaRPr sz="4400">
              <a:latin typeface="Calibri"/>
              <a:cs typeface="Calibri"/>
            </a:endParaRPr>
          </a:p>
        </p:txBody>
      </p:sp>
      <p:sp>
        <p:nvSpPr>
          <p:cNvPr id="6" name="object 6"/>
          <p:cNvSpPr txBox="1"/>
          <p:nvPr/>
        </p:nvSpPr>
        <p:spPr>
          <a:xfrm>
            <a:off x="1402534" y="1566405"/>
            <a:ext cx="1471295" cy="482600"/>
          </a:xfrm>
          <a:prstGeom prst="rect">
            <a:avLst/>
          </a:prstGeom>
        </p:spPr>
        <p:txBody>
          <a:bodyPr vert="horz" wrap="square" lIns="0" tIns="12700" rIns="0" bIns="0" rtlCol="0">
            <a:spAutoFit/>
          </a:bodyPr>
          <a:lstStyle/>
          <a:p>
            <a:pPr marL="12700">
              <a:lnSpc>
                <a:spcPct val="100000"/>
              </a:lnSpc>
              <a:spcBef>
                <a:spcPts val="100"/>
              </a:spcBef>
            </a:pPr>
            <a:r>
              <a:rPr sz="3000" b="1" spc="265">
                <a:solidFill>
                  <a:srgbClr val="E48546"/>
                </a:solidFill>
                <a:latin typeface="Calibri"/>
                <a:cs typeface="Calibri"/>
              </a:rPr>
              <a:t>L</a:t>
            </a:r>
            <a:r>
              <a:rPr sz="3000" b="1" spc="185">
                <a:solidFill>
                  <a:srgbClr val="E48546"/>
                </a:solidFill>
                <a:latin typeface="Calibri"/>
                <a:cs typeface="Calibri"/>
              </a:rPr>
              <a:t>E</a:t>
            </a:r>
            <a:r>
              <a:rPr sz="3000" b="1" spc="270">
                <a:solidFill>
                  <a:srgbClr val="E48546"/>
                </a:solidFill>
                <a:latin typeface="Calibri"/>
                <a:cs typeface="Calibri"/>
              </a:rPr>
              <a:t>G</a:t>
            </a:r>
            <a:r>
              <a:rPr sz="3000" b="1" spc="250">
                <a:solidFill>
                  <a:srgbClr val="E48546"/>
                </a:solidFill>
                <a:latin typeface="Calibri"/>
                <a:cs typeface="Calibri"/>
              </a:rPr>
              <a:t>E</a:t>
            </a:r>
            <a:r>
              <a:rPr sz="3000" b="1" spc="190">
                <a:solidFill>
                  <a:srgbClr val="E48546"/>
                </a:solidFill>
                <a:latin typeface="Calibri"/>
                <a:cs typeface="Calibri"/>
              </a:rPr>
              <a:t>N</a:t>
            </a:r>
            <a:r>
              <a:rPr sz="3000" b="1" spc="229">
                <a:solidFill>
                  <a:srgbClr val="E48546"/>
                </a:solidFill>
                <a:latin typeface="Calibri"/>
                <a:cs typeface="Calibri"/>
              </a:rPr>
              <a:t>D</a:t>
            </a:r>
            <a:endParaRPr sz="3000">
              <a:latin typeface="Calibri"/>
              <a:cs typeface="Calibri"/>
            </a:endParaRPr>
          </a:p>
        </p:txBody>
      </p:sp>
      <p:pic>
        <p:nvPicPr>
          <p:cNvPr id="10" name="Picture 9">
            <a:extLst>
              <a:ext uri="{FF2B5EF4-FFF2-40B4-BE49-F238E27FC236}">
                <a16:creationId xmlns:a16="http://schemas.microsoft.com/office/drawing/2014/main" id="{54323ADB-8DEB-5CAF-5DB6-3D6EEB15D8D0}"/>
              </a:ext>
            </a:extLst>
          </p:cNvPr>
          <p:cNvPicPr>
            <a:picLocks noChangeAspect="1"/>
          </p:cNvPicPr>
          <p:nvPr/>
        </p:nvPicPr>
        <p:blipFill>
          <a:blip r:embed="rId2" cstate="print">
            <a:extLst>
              <a:ext uri="{28A0092B-C50C-407E-A947-70E740481C1C}">
                <a14:useLocalDpi xmlns:a14="http://schemas.microsoft.com/office/drawing/2010/main" val="0"/>
              </a:ext>
            </a:extLst>
          </a:blip>
          <a:srcRect l="-89" r="124"/>
          <a:stretch>
            <a:fillRect/>
          </a:stretch>
        </p:blipFill>
        <p:spPr>
          <a:xfrm>
            <a:off x="5236841" y="1392316"/>
            <a:ext cx="6885387" cy="5300568"/>
          </a:xfrm>
          <a:prstGeom prst="rect">
            <a:avLst/>
          </a:prstGeom>
          <a:ln>
            <a:solidFill>
              <a:schemeClr val="tx1"/>
            </a:solidFill>
          </a:ln>
        </p:spPr>
      </p:pic>
      <p:pic>
        <p:nvPicPr>
          <p:cNvPr id="13" name="Picture 12">
            <a:extLst>
              <a:ext uri="{FF2B5EF4-FFF2-40B4-BE49-F238E27FC236}">
                <a16:creationId xmlns:a16="http://schemas.microsoft.com/office/drawing/2014/main" id="{8E3DE36D-598A-442A-AE31-DB8F1ABA1C6E}"/>
              </a:ext>
            </a:extLst>
          </p:cNvPr>
          <p:cNvPicPr>
            <a:picLocks noChangeAspect="1"/>
          </p:cNvPicPr>
          <p:nvPr/>
        </p:nvPicPr>
        <p:blipFill>
          <a:blip r:embed="rId3" cstate="print">
            <a:extLst>
              <a:ext uri="{28A0092B-C50C-407E-A947-70E740481C1C}">
                <a14:useLocalDpi xmlns:a14="http://schemas.microsoft.com/office/drawing/2010/main" val="0"/>
              </a:ext>
            </a:extLst>
          </a:blip>
          <a:srcRect l="1" r="59443"/>
          <a:stretch>
            <a:fillRect/>
          </a:stretch>
        </p:blipFill>
        <p:spPr>
          <a:xfrm>
            <a:off x="248584" y="2021894"/>
            <a:ext cx="3777983" cy="914178"/>
          </a:xfrm>
          <a:prstGeom prst="rect">
            <a:avLst/>
          </a:prstGeom>
        </p:spPr>
      </p:pic>
      <p:pic>
        <p:nvPicPr>
          <p:cNvPr id="14" name="Picture 13">
            <a:extLst>
              <a:ext uri="{FF2B5EF4-FFF2-40B4-BE49-F238E27FC236}">
                <a16:creationId xmlns:a16="http://schemas.microsoft.com/office/drawing/2014/main" id="{15EA2EF4-093C-131B-137C-04152E3DABB2}"/>
              </a:ext>
            </a:extLst>
          </p:cNvPr>
          <p:cNvPicPr>
            <a:picLocks noChangeAspect="1"/>
          </p:cNvPicPr>
          <p:nvPr/>
        </p:nvPicPr>
        <p:blipFill>
          <a:blip r:embed="rId3" cstate="print">
            <a:extLst>
              <a:ext uri="{28A0092B-C50C-407E-A947-70E740481C1C}">
                <a14:useLocalDpi xmlns:a14="http://schemas.microsoft.com/office/drawing/2010/main" val="0"/>
              </a:ext>
            </a:extLst>
          </a:blip>
          <a:srcRect l="41259" r="30559"/>
          <a:stretch>
            <a:fillRect/>
          </a:stretch>
        </p:blipFill>
        <p:spPr>
          <a:xfrm>
            <a:off x="248584" y="3011652"/>
            <a:ext cx="2625245" cy="914178"/>
          </a:xfrm>
          <a:prstGeom prst="rect">
            <a:avLst/>
          </a:prstGeom>
        </p:spPr>
      </p:pic>
      <p:pic>
        <p:nvPicPr>
          <p:cNvPr id="15" name="Picture 14">
            <a:extLst>
              <a:ext uri="{FF2B5EF4-FFF2-40B4-BE49-F238E27FC236}">
                <a16:creationId xmlns:a16="http://schemas.microsoft.com/office/drawing/2014/main" id="{5B404A8C-7560-DC3C-AE6B-A2D6077EBDF7}"/>
              </a:ext>
            </a:extLst>
          </p:cNvPr>
          <p:cNvPicPr>
            <a:picLocks noChangeAspect="1"/>
          </p:cNvPicPr>
          <p:nvPr/>
        </p:nvPicPr>
        <p:blipFill>
          <a:blip r:embed="rId3" cstate="print">
            <a:extLst>
              <a:ext uri="{28A0092B-C50C-407E-A947-70E740481C1C}">
                <a14:useLocalDpi xmlns:a14="http://schemas.microsoft.com/office/drawing/2010/main" val="0"/>
              </a:ext>
            </a:extLst>
          </a:blip>
          <a:srcRect l="69564" r="-814"/>
          <a:stretch>
            <a:fillRect/>
          </a:stretch>
        </p:blipFill>
        <p:spPr>
          <a:xfrm>
            <a:off x="248583" y="3901876"/>
            <a:ext cx="2910996" cy="914178"/>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235300"/>
            <a:ext cx="7498715" cy="696595"/>
          </a:xfrm>
          <a:prstGeom prst="rect">
            <a:avLst/>
          </a:prstGeom>
        </p:spPr>
        <p:txBody>
          <a:bodyPr vert="horz" wrap="square" lIns="0" tIns="12700" rIns="0" bIns="0" rtlCol="0">
            <a:spAutoFit/>
          </a:bodyPr>
          <a:lstStyle/>
          <a:p>
            <a:pPr marL="12700">
              <a:lnSpc>
                <a:spcPct val="100000"/>
              </a:lnSpc>
              <a:spcBef>
                <a:spcPts val="100"/>
              </a:spcBef>
            </a:pPr>
            <a:r>
              <a:rPr lang="en-US" sz="4400" u="none" spc="210">
                <a:solidFill>
                  <a:srgbClr val="FFFFFF"/>
                </a:solidFill>
              </a:rPr>
              <a:t>City 7</a:t>
            </a:r>
            <a:r>
              <a:rPr sz="4400" u="none" spc="-140">
                <a:solidFill>
                  <a:srgbClr val="FFFFFF"/>
                </a:solidFill>
              </a:rPr>
              <a:t> </a:t>
            </a:r>
            <a:r>
              <a:rPr sz="4400" u="none" spc="-170">
                <a:solidFill>
                  <a:srgbClr val="FFFFFF"/>
                </a:solidFill>
              </a:rPr>
              <a:t>–</a:t>
            </a:r>
            <a:r>
              <a:rPr sz="4400" u="none" spc="-155">
                <a:solidFill>
                  <a:srgbClr val="FFFFFF"/>
                </a:solidFill>
              </a:rPr>
              <a:t> </a:t>
            </a:r>
            <a:r>
              <a:rPr sz="4400" u="none" spc="35">
                <a:solidFill>
                  <a:srgbClr val="FFFFFF"/>
                </a:solidFill>
              </a:rPr>
              <a:t>P</a:t>
            </a:r>
            <a:r>
              <a:rPr sz="4400" u="none" spc="-85">
                <a:solidFill>
                  <a:srgbClr val="FFFFFF"/>
                </a:solidFill>
              </a:rPr>
              <a:t>u</a:t>
            </a:r>
            <a:r>
              <a:rPr sz="4400" u="none" spc="10">
                <a:solidFill>
                  <a:srgbClr val="FFFFFF"/>
                </a:solidFill>
              </a:rPr>
              <a:t>m</a:t>
            </a:r>
            <a:r>
              <a:rPr sz="4400" u="none" spc="-30">
                <a:solidFill>
                  <a:srgbClr val="FFFFFF"/>
                </a:solidFill>
              </a:rPr>
              <a:t>p</a:t>
            </a:r>
            <a:r>
              <a:rPr sz="4400" u="none" spc="-145">
                <a:solidFill>
                  <a:srgbClr val="FFFFFF"/>
                </a:solidFill>
              </a:rPr>
              <a:t> </a:t>
            </a:r>
            <a:r>
              <a:rPr sz="4400" u="none" spc="135">
                <a:solidFill>
                  <a:srgbClr val="FFFFFF"/>
                </a:solidFill>
              </a:rPr>
              <a:t>S</a:t>
            </a:r>
            <a:r>
              <a:rPr sz="4400" u="none" spc="80">
                <a:solidFill>
                  <a:srgbClr val="FFFFFF"/>
                </a:solidFill>
              </a:rPr>
              <a:t>t</a:t>
            </a:r>
            <a:r>
              <a:rPr sz="4400" u="none" spc="10">
                <a:solidFill>
                  <a:srgbClr val="FFFFFF"/>
                </a:solidFill>
              </a:rPr>
              <a:t>a</a:t>
            </a:r>
            <a:r>
              <a:rPr sz="4400" u="none" spc="-150">
                <a:solidFill>
                  <a:srgbClr val="FFFFFF"/>
                </a:solidFill>
              </a:rPr>
              <a:t>t</a:t>
            </a:r>
            <a:r>
              <a:rPr sz="4400" u="none" spc="-90">
                <a:solidFill>
                  <a:srgbClr val="FFFFFF"/>
                </a:solidFill>
              </a:rPr>
              <a:t>i</a:t>
            </a:r>
            <a:r>
              <a:rPr sz="4400" u="none" spc="-80">
                <a:solidFill>
                  <a:srgbClr val="FFFFFF"/>
                </a:solidFill>
              </a:rPr>
              <a:t>o</a:t>
            </a:r>
            <a:r>
              <a:rPr sz="4400" u="none" spc="-75">
                <a:solidFill>
                  <a:srgbClr val="FFFFFF"/>
                </a:solidFill>
              </a:rPr>
              <a:t>n</a:t>
            </a:r>
            <a:r>
              <a:rPr sz="4400" u="none" spc="-165">
                <a:solidFill>
                  <a:srgbClr val="FFFFFF"/>
                </a:solidFill>
              </a:rPr>
              <a:t> </a:t>
            </a:r>
            <a:r>
              <a:rPr sz="4400" u="none" spc="290">
                <a:solidFill>
                  <a:srgbClr val="FFFFFF"/>
                </a:solidFill>
              </a:rPr>
              <a:t>L</a:t>
            </a:r>
            <a:r>
              <a:rPr sz="4400" u="none" spc="130">
                <a:solidFill>
                  <a:srgbClr val="FFFFFF"/>
                </a:solidFill>
              </a:rPr>
              <a:t>o</a:t>
            </a:r>
            <a:r>
              <a:rPr sz="4400" u="none" spc="80">
                <a:solidFill>
                  <a:srgbClr val="FFFFFF"/>
                </a:solidFill>
              </a:rPr>
              <a:t>c</a:t>
            </a:r>
            <a:r>
              <a:rPr sz="4400" u="none" spc="10">
                <a:solidFill>
                  <a:srgbClr val="FFFFFF"/>
                </a:solidFill>
              </a:rPr>
              <a:t>a</a:t>
            </a:r>
            <a:r>
              <a:rPr sz="4400" u="none" spc="-150">
                <a:solidFill>
                  <a:srgbClr val="FFFFFF"/>
                </a:solidFill>
              </a:rPr>
              <a:t>t</a:t>
            </a:r>
            <a:r>
              <a:rPr sz="4400" u="none" spc="-90">
                <a:solidFill>
                  <a:srgbClr val="FFFFFF"/>
                </a:solidFill>
              </a:rPr>
              <a:t>i</a:t>
            </a:r>
            <a:r>
              <a:rPr sz="4400" u="none" spc="-80">
                <a:solidFill>
                  <a:srgbClr val="FFFFFF"/>
                </a:solidFill>
              </a:rPr>
              <a:t>on</a:t>
            </a:r>
            <a:endParaRPr sz="4400"/>
          </a:p>
        </p:txBody>
      </p:sp>
      <p:sp>
        <p:nvSpPr>
          <p:cNvPr id="3" name="object 3"/>
          <p:cNvSpPr txBox="1"/>
          <p:nvPr/>
        </p:nvSpPr>
        <p:spPr>
          <a:xfrm>
            <a:off x="6292597" y="5281724"/>
            <a:ext cx="5546090" cy="1120820"/>
          </a:xfrm>
          <a:prstGeom prst="rect">
            <a:avLst/>
          </a:prstGeom>
        </p:spPr>
        <p:txBody>
          <a:bodyPr vert="horz" wrap="square" lIns="0" tIns="12700" rIns="0" bIns="0" rtlCol="0">
            <a:spAutoFit/>
          </a:bodyPr>
          <a:lstStyle/>
          <a:p>
            <a:pPr marL="298450" marR="5080" indent="-286385" algn="just">
              <a:lnSpc>
                <a:spcPct val="100000"/>
              </a:lnSpc>
              <a:spcBef>
                <a:spcPts val="100"/>
              </a:spcBef>
              <a:buFont typeface="Arial"/>
              <a:buChar char="•"/>
              <a:tabLst>
                <a:tab pos="299720" algn="l"/>
              </a:tabLst>
            </a:pPr>
            <a:r>
              <a:rPr sz="1800" spc="50">
                <a:latin typeface="Calibri"/>
                <a:cs typeface="Calibri"/>
              </a:rPr>
              <a:t>Th</a:t>
            </a:r>
            <a:r>
              <a:rPr lang="en-US" sz="1800" spc="50">
                <a:latin typeface="Calibri"/>
                <a:cs typeface="Calibri"/>
              </a:rPr>
              <a:t>e proposed location is within the </a:t>
            </a:r>
            <a:r>
              <a:rPr lang="en-US" sz="1800" b="1" spc="60">
                <a:solidFill>
                  <a:srgbClr val="E97031"/>
                </a:solidFill>
                <a:latin typeface="Calibri"/>
                <a:cs typeface="Calibri"/>
              </a:rPr>
              <a:t>ROW</a:t>
            </a:r>
            <a:r>
              <a:rPr lang="en-US" sz="1800" b="1" spc="65">
                <a:solidFill>
                  <a:srgbClr val="E97031"/>
                </a:solidFill>
                <a:latin typeface="Calibri"/>
                <a:cs typeface="Calibri"/>
              </a:rPr>
              <a:t> </a:t>
            </a:r>
            <a:r>
              <a:rPr lang="en-US" sz="1800" spc="65">
                <a:latin typeface="Calibri"/>
                <a:cs typeface="Calibri"/>
              </a:rPr>
              <a:t>owned by the City, situated in a median that primarily consists of green space with some existing trees located by </a:t>
            </a:r>
            <a:r>
              <a:rPr lang="en-US" sz="1800" b="1" spc="95">
                <a:solidFill>
                  <a:srgbClr val="E97031"/>
                </a:solidFill>
                <a:latin typeface="Calibri"/>
                <a:cs typeface="Calibri"/>
              </a:rPr>
              <a:t>Sevilla Ave. </a:t>
            </a:r>
            <a:r>
              <a:rPr lang="en-US" b="1" spc="95">
                <a:solidFill>
                  <a:srgbClr val="E97031"/>
                </a:solidFill>
                <a:latin typeface="Calibri"/>
                <a:cs typeface="Calibri"/>
              </a:rPr>
              <a:t>and N. Greenway Dr</a:t>
            </a:r>
            <a:r>
              <a:rPr sz="1800" spc="45">
                <a:latin typeface="Calibri"/>
                <a:cs typeface="Calibri"/>
              </a:rPr>
              <a:t>.</a:t>
            </a:r>
            <a:endParaRPr sz="1800">
              <a:latin typeface="Calibri"/>
              <a:cs typeface="Calibri"/>
            </a:endParaRPr>
          </a:p>
        </p:txBody>
      </p:sp>
      <p:grpSp>
        <p:nvGrpSpPr>
          <p:cNvPr id="4" name="object 4"/>
          <p:cNvGrpSpPr/>
          <p:nvPr/>
        </p:nvGrpSpPr>
        <p:grpSpPr>
          <a:xfrm>
            <a:off x="101231" y="5022646"/>
            <a:ext cx="2758440" cy="1233805"/>
            <a:chOff x="101231" y="5022646"/>
            <a:chExt cx="2758440" cy="1233805"/>
          </a:xfrm>
        </p:grpSpPr>
        <p:pic>
          <p:nvPicPr>
            <p:cNvPr id="5" name="object 5"/>
            <p:cNvPicPr/>
            <p:nvPr/>
          </p:nvPicPr>
          <p:blipFill>
            <a:blip r:embed="rId2" cstate="print"/>
            <a:stretch>
              <a:fillRect/>
            </a:stretch>
          </p:blipFill>
          <p:spPr>
            <a:xfrm>
              <a:off x="542513" y="5194074"/>
              <a:ext cx="2010340" cy="769056"/>
            </a:xfrm>
            <a:prstGeom prst="rect">
              <a:avLst/>
            </a:prstGeom>
          </p:spPr>
        </p:pic>
        <p:sp>
          <p:nvSpPr>
            <p:cNvPr id="6" name="object 6"/>
            <p:cNvSpPr/>
            <p:nvPr/>
          </p:nvSpPr>
          <p:spPr>
            <a:xfrm>
              <a:off x="105994" y="5027409"/>
              <a:ext cx="2748915" cy="1224280"/>
            </a:xfrm>
            <a:custGeom>
              <a:avLst/>
              <a:gdLst/>
              <a:ahLst/>
              <a:cxnLst/>
              <a:rect l="l" t="t" r="r" b="b"/>
              <a:pathLst>
                <a:path w="2748915" h="1224279">
                  <a:moveTo>
                    <a:pt x="0" y="0"/>
                  </a:moveTo>
                  <a:lnTo>
                    <a:pt x="2748445" y="0"/>
                  </a:lnTo>
                  <a:lnTo>
                    <a:pt x="2748445" y="1223822"/>
                  </a:lnTo>
                  <a:lnTo>
                    <a:pt x="0" y="1223822"/>
                  </a:lnTo>
                  <a:lnTo>
                    <a:pt x="0" y="0"/>
                  </a:lnTo>
                  <a:close/>
                </a:path>
              </a:pathLst>
            </a:custGeom>
            <a:ln w="9525">
              <a:solidFill>
                <a:srgbClr val="000000"/>
              </a:solidFill>
            </a:ln>
          </p:spPr>
          <p:txBody>
            <a:bodyPr wrap="square" lIns="0" tIns="0" rIns="0" bIns="0" rtlCol="0"/>
            <a:lstStyle/>
            <a:p>
              <a:endParaRPr/>
            </a:p>
          </p:txBody>
        </p:sp>
      </p:grpSp>
      <p:pic>
        <p:nvPicPr>
          <p:cNvPr id="13" name="Picture 12" descr="Aerial view of a proposed pump station&#10;&#10;Description automatically generated">
            <a:extLst>
              <a:ext uri="{FF2B5EF4-FFF2-40B4-BE49-F238E27FC236}">
                <a16:creationId xmlns:a16="http://schemas.microsoft.com/office/drawing/2014/main" id="{AD56D856-3EFD-287D-DDE2-0C08F6DFCCFA}"/>
              </a:ext>
            </a:extLst>
          </p:cNvPr>
          <p:cNvPicPr>
            <a:picLocks noChangeAspect="1"/>
          </p:cNvPicPr>
          <p:nvPr/>
        </p:nvPicPr>
        <p:blipFill>
          <a:blip r:embed="rId3"/>
          <a:stretch>
            <a:fillRect/>
          </a:stretch>
        </p:blipFill>
        <p:spPr>
          <a:xfrm>
            <a:off x="173386" y="1444276"/>
            <a:ext cx="5809400" cy="3233393"/>
          </a:xfrm>
          <a:prstGeom prst="rect">
            <a:avLst/>
          </a:prstGeom>
          <a:ln w="19050">
            <a:solidFill>
              <a:schemeClr val="tx1"/>
            </a:solidFill>
          </a:ln>
        </p:spPr>
      </p:pic>
      <p:pic>
        <p:nvPicPr>
          <p:cNvPr id="14" name="Picture 13">
            <a:extLst>
              <a:ext uri="{FF2B5EF4-FFF2-40B4-BE49-F238E27FC236}">
                <a16:creationId xmlns:a16="http://schemas.microsoft.com/office/drawing/2014/main" id="{AFD85F07-8913-7667-AF14-CE9421A8D2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134378" y="1444276"/>
            <a:ext cx="5761058" cy="3233393"/>
          </a:xfrm>
          <a:prstGeom prst="rect">
            <a:avLst/>
          </a:prstGeom>
          <a:ln w="19050">
            <a:solidFill>
              <a:schemeClr val="tx1"/>
            </a:solid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10"/>
          <p:cNvSpPr txBox="1">
            <a:spLocks noGrp="1"/>
          </p:cNvSpPr>
          <p:nvPr>
            <p:ph type="title"/>
          </p:nvPr>
        </p:nvSpPr>
        <p:spPr>
          <a:xfrm>
            <a:off x="916939" y="235300"/>
            <a:ext cx="4917440" cy="696595"/>
          </a:xfrm>
          <a:prstGeom prst="rect">
            <a:avLst/>
          </a:prstGeom>
        </p:spPr>
        <p:txBody>
          <a:bodyPr vert="horz" wrap="square" lIns="0" tIns="12700" rIns="0" bIns="0" rtlCol="0">
            <a:spAutoFit/>
          </a:bodyPr>
          <a:lstStyle/>
          <a:p>
            <a:pPr marL="12700">
              <a:lnSpc>
                <a:spcPct val="100000"/>
              </a:lnSpc>
              <a:spcBef>
                <a:spcPts val="100"/>
              </a:spcBef>
            </a:pPr>
            <a:r>
              <a:rPr sz="4400" u="none" spc="120">
                <a:solidFill>
                  <a:srgbClr val="FFFFFF"/>
                </a:solidFill>
              </a:rPr>
              <a:t>P</a:t>
            </a:r>
            <a:r>
              <a:rPr sz="4400" u="none" spc="-170">
                <a:solidFill>
                  <a:srgbClr val="FFFFFF"/>
                </a:solidFill>
              </a:rPr>
              <a:t>r</a:t>
            </a:r>
            <a:r>
              <a:rPr sz="4400" u="none" spc="-90">
                <a:solidFill>
                  <a:srgbClr val="FFFFFF"/>
                </a:solidFill>
              </a:rPr>
              <a:t>i</a:t>
            </a:r>
            <a:r>
              <a:rPr sz="4400" u="none" spc="-145">
                <a:solidFill>
                  <a:srgbClr val="FFFFFF"/>
                </a:solidFill>
              </a:rPr>
              <a:t>o</a:t>
            </a:r>
            <a:r>
              <a:rPr sz="4400" u="none" spc="-95">
                <a:solidFill>
                  <a:srgbClr val="FFFFFF"/>
                </a:solidFill>
              </a:rPr>
              <a:t>r</a:t>
            </a:r>
            <a:r>
              <a:rPr sz="4400" u="none" spc="-90">
                <a:solidFill>
                  <a:srgbClr val="FFFFFF"/>
                </a:solidFill>
              </a:rPr>
              <a:t>i</a:t>
            </a:r>
            <a:r>
              <a:rPr sz="4400" u="none" spc="-150">
                <a:solidFill>
                  <a:srgbClr val="FFFFFF"/>
                </a:solidFill>
              </a:rPr>
              <a:t>t</a:t>
            </a:r>
            <a:r>
              <a:rPr sz="4400" u="none" spc="-90">
                <a:solidFill>
                  <a:srgbClr val="FFFFFF"/>
                </a:solidFill>
              </a:rPr>
              <a:t>y</a:t>
            </a:r>
            <a:r>
              <a:rPr sz="4400" u="none" spc="-155">
                <a:solidFill>
                  <a:srgbClr val="FFFFFF"/>
                </a:solidFill>
              </a:rPr>
              <a:t> </a:t>
            </a:r>
            <a:r>
              <a:rPr sz="4400" u="none" spc="5">
                <a:solidFill>
                  <a:srgbClr val="FFFFFF"/>
                </a:solidFill>
              </a:rPr>
              <a:t>A</a:t>
            </a:r>
            <a:r>
              <a:rPr sz="4400" u="none" spc="-229">
                <a:solidFill>
                  <a:srgbClr val="FFFFFF"/>
                </a:solidFill>
              </a:rPr>
              <a:t>r</a:t>
            </a:r>
            <a:r>
              <a:rPr sz="4400" u="none" spc="10">
                <a:solidFill>
                  <a:srgbClr val="FFFFFF"/>
                </a:solidFill>
              </a:rPr>
              <a:t>e</a:t>
            </a:r>
            <a:r>
              <a:rPr sz="4400" u="none" spc="20">
                <a:solidFill>
                  <a:srgbClr val="FFFFFF"/>
                </a:solidFill>
              </a:rPr>
              <a:t>a</a:t>
            </a:r>
            <a:r>
              <a:rPr sz="4400" u="none" spc="-95">
                <a:solidFill>
                  <a:srgbClr val="FFFFFF"/>
                </a:solidFill>
              </a:rPr>
              <a:t>:</a:t>
            </a:r>
            <a:r>
              <a:rPr sz="4400" u="none" spc="-160">
                <a:solidFill>
                  <a:srgbClr val="FFFFFF"/>
                </a:solidFill>
              </a:rPr>
              <a:t> </a:t>
            </a:r>
            <a:r>
              <a:rPr lang="en-US" sz="4400" u="none" spc="210">
                <a:solidFill>
                  <a:srgbClr val="FFFFFF"/>
                </a:solidFill>
              </a:rPr>
              <a:t>City 8</a:t>
            </a:r>
            <a:endParaRPr sz="4400"/>
          </a:p>
        </p:txBody>
      </p:sp>
      <p:sp>
        <p:nvSpPr>
          <p:cNvPr id="16" name="object 16"/>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lang="en-US" spc="30"/>
              <a:t>22</a:t>
            </a:r>
            <a:endParaRPr spc="30"/>
          </a:p>
        </p:txBody>
      </p:sp>
      <p:pic>
        <p:nvPicPr>
          <p:cNvPr id="18" name="Picture 17" descr="A map of a city&#10;&#10;Description automatically generated">
            <a:extLst>
              <a:ext uri="{FF2B5EF4-FFF2-40B4-BE49-F238E27FC236}">
                <a16:creationId xmlns:a16="http://schemas.microsoft.com/office/drawing/2014/main" id="{75F0466F-46F5-6C31-EFF3-BB6E4AAA1CC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576" t="3849" r="21726" b="17177"/>
          <a:stretch/>
        </p:blipFill>
        <p:spPr>
          <a:xfrm>
            <a:off x="9037199" y="278921"/>
            <a:ext cx="3002401" cy="6579078"/>
          </a:xfrm>
          <a:prstGeom prst="rect">
            <a:avLst/>
          </a:prstGeom>
          <a:ln w="12700">
            <a:solidFill>
              <a:schemeClr val="tx1"/>
            </a:solidFill>
          </a:ln>
        </p:spPr>
      </p:pic>
      <p:pic>
        <p:nvPicPr>
          <p:cNvPr id="2" name="Picture 1">
            <a:extLst>
              <a:ext uri="{FF2B5EF4-FFF2-40B4-BE49-F238E27FC236}">
                <a16:creationId xmlns:a16="http://schemas.microsoft.com/office/drawing/2014/main" id="{9410F73C-58B4-C48C-4459-46AB9F52398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912510" y="1230086"/>
            <a:ext cx="3824991" cy="5018313"/>
          </a:xfrm>
          <a:prstGeom prst="rect">
            <a:avLst/>
          </a:prstGeom>
          <a:ln w="57150">
            <a:solidFill>
              <a:srgbClr val="0000FF"/>
            </a:solidFill>
          </a:ln>
        </p:spPr>
      </p:pic>
      <p:cxnSp>
        <p:nvCxnSpPr>
          <p:cNvPr id="3" name="Straight Connector 2">
            <a:extLst>
              <a:ext uri="{FF2B5EF4-FFF2-40B4-BE49-F238E27FC236}">
                <a16:creationId xmlns:a16="http://schemas.microsoft.com/office/drawing/2014/main" id="{A50E0161-EF83-AF74-BF29-2C77C5B3A66D}"/>
              </a:ext>
            </a:extLst>
          </p:cNvPr>
          <p:cNvCxnSpPr>
            <a:cxnSpLocks/>
          </p:cNvCxnSpPr>
          <p:nvPr/>
        </p:nvCxnSpPr>
        <p:spPr>
          <a:xfrm>
            <a:off x="5737502" y="1230086"/>
            <a:ext cx="4106985" cy="82256"/>
          </a:xfrm>
          <a:prstGeom prst="line">
            <a:avLst/>
          </a:prstGeom>
          <a:ln w="28575">
            <a:solidFill>
              <a:srgbClr val="0000FF"/>
            </a:solidFill>
            <a:prstDash val="dash"/>
          </a:ln>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5DB780AF-1135-24B4-9D11-4172FA1E3C28}"/>
              </a:ext>
            </a:extLst>
          </p:cNvPr>
          <p:cNvCxnSpPr>
            <a:cxnSpLocks/>
          </p:cNvCxnSpPr>
          <p:nvPr/>
        </p:nvCxnSpPr>
        <p:spPr>
          <a:xfrm flipH="1">
            <a:off x="5737502" y="1878972"/>
            <a:ext cx="4106985" cy="4369428"/>
          </a:xfrm>
          <a:prstGeom prst="line">
            <a:avLst/>
          </a:prstGeom>
          <a:ln w="28575">
            <a:solidFill>
              <a:srgbClr val="0000FF"/>
            </a:solidFill>
            <a:prstDash val="dash"/>
          </a:ln>
        </p:spPr>
        <p:style>
          <a:lnRef idx="2">
            <a:schemeClr val="accent1"/>
          </a:lnRef>
          <a:fillRef idx="0">
            <a:schemeClr val="accent1"/>
          </a:fillRef>
          <a:effectRef idx="1">
            <a:schemeClr val="accent1"/>
          </a:effectRef>
          <a:fontRef idx="minor">
            <a:schemeClr val="tx1"/>
          </a:fontRef>
        </p:style>
      </p:cxnSp>
      <p:sp>
        <p:nvSpPr>
          <p:cNvPr id="5" name="Rectangle 4">
            <a:extLst>
              <a:ext uri="{FF2B5EF4-FFF2-40B4-BE49-F238E27FC236}">
                <a16:creationId xmlns:a16="http://schemas.microsoft.com/office/drawing/2014/main" id="{D8079321-27A0-85FF-B96A-64FA29906E71}"/>
              </a:ext>
            </a:extLst>
          </p:cNvPr>
          <p:cNvSpPr/>
          <p:nvPr/>
        </p:nvSpPr>
        <p:spPr>
          <a:xfrm>
            <a:off x="9844487" y="1312342"/>
            <a:ext cx="494650" cy="566630"/>
          </a:xfrm>
          <a:prstGeom prst="rect">
            <a:avLst/>
          </a:prstGeom>
          <a:noFill/>
          <a:ln w="28575">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39878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body" idx="1"/>
          </p:nvPr>
        </p:nvSpPr>
        <p:spPr>
          <a:prstGeom prst="rect">
            <a:avLst/>
          </a:prstGeom>
        </p:spPr>
        <p:txBody>
          <a:bodyPr vert="horz" wrap="square" lIns="0" tIns="102235" rIns="0" bIns="0" rtlCol="0">
            <a:spAutoFit/>
          </a:bodyPr>
          <a:lstStyle/>
          <a:p>
            <a:pPr marL="12700">
              <a:lnSpc>
                <a:spcPct val="100000"/>
              </a:lnSpc>
              <a:spcBef>
                <a:spcPts val="805"/>
              </a:spcBef>
            </a:pPr>
            <a:r>
              <a:rPr spc="185"/>
              <a:t>Scope</a:t>
            </a:r>
            <a:r>
              <a:rPr spc="-100"/>
              <a:t> </a:t>
            </a:r>
            <a:r>
              <a:rPr spc="65"/>
              <a:t>of</a:t>
            </a:r>
            <a:r>
              <a:rPr spc="-110"/>
              <a:t> </a:t>
            </a:r>
            <a:r>
              <a:rPr spc="60"/>
              <a:t>Work</a:t>
            </a:r>
          </a:p>
          <a:p>
            <a:pPr marL="355600" indent="-342900">
              <a:lnSpc>
                <a:spcPct val="100000"/>
              </a:lnSpc>
              <a:spcBef>
                <a:spcPts val="710"/>
              </a:spcBef>
              <a:buFont typeface="Arial"/>
              <a:buChar char="•"/>
              <a:tabLst>
                <a:tab pos="354965" algn="l"/>
                <a:tab pos="355600" algn="l"/>
              </a:tabLst>
            </a:pPr>
            <a:r>
              <a:rPr b="0" spc="95">
                <a:solidFill>
                  <a:srgbClr val="000000"/>
                </a:solidFill>
                <a:latin typeface="Calibri"/>
                <a:cs typeface="Calibri"/>
              </a:rPr>
              <a:t>Design</a:t>
            </a:r>
            <a:r>
              <a:rPr b="0" spc="-55">
                <a:solidFill>
                  <a:srgbClr val="000000"/>
                </a:solidFill>
                <a:latin typeface="Calibri"/>
                <a:cs typeface="Calibri"/>
              </a:rPr>
              <a:t> </a:t>
            </a:r>
            <a:r>
              <a:rPr b="0" spc="85">
                <a:solidFill>
                  <a:srgbClr val="000000"/>
                </a:solidFill>
                <a:latin typeface="Calibri"/>
                <a:cs typeface="Calibri"/>
              </a:rPr>
              <a:t>and</a:t>
            </a:r>
            <a:r>
              <a:rPr b="0" spc="-40">
                <a:solidFill>
                  <a:srgbClr val="000000"/>
                </a:solidFill>
                <a:latin typeface="Calibri"/>
                <a:cs typeface="Calibri"/>
              </a:rPr>
              <a:t> </a:t>
            </a:r>
            <a:r>
              <a:rPr b="0" spc="85">
                <a:solidFill>
                  <a:srgbClr val="000000"/>
                </a:solidFill>
                <a:latin typeface="Calibri"/>
                <a:cs typeface="Calibri"/>
              </a:rPr>
              <a:t>construct</a:t>
            </a:r>
            <a:r>
              <a:rPr b="0" spc="-60">
                <a:solidFill>
                  <a:srgbClr val="000000"/>
                </a:solidFill>
                <a:latin typeface="Calibri"/>
                <a:cs typeface="Calibri"/>
              </a:rPr>
              <a:t> </a:t>
            </a:r>
            <a:r>
              <a:rPr b="0" spc="125">
                <a:solidFill>
                  <a:srgbClr val="000000"/>
                </a:solidFill>
                <a:latin typeface="Calibri"/>
                <a:cs typeface="Calibri"/>
              </a:rPr>
              <a:t>a</a:t>
            </a:r>
            <a:r>
              <a:rPr b="0" spc="-50">
                <a:solidFill>
                  <a:srgbClr val="000000"/>
                </a:solidFill>
                <a:latin typeface="Calibri"/>
                <a:cs typeface="Calibri"/>
              </a:rPr>
              <a:t> </a:t>
            </a:r>
            <a:r>
              <a:rPr b="0">
                <a:solidFill>
                  <a:srgbClr val="000000"/>
                </a:solidFill>
                <a:latin typeface="Calibri"/>
                <a:cs typeface="Calibri"/>
              </a:rPr>
              <a:t>gravity</a:t>
            </a:r>
            <a:r>
              <a:rPr b="0" spc="-60">
                <a:solidFill>
                  <a:srgbClr val="000000"/>
                </a:solidFill>
                <a:latin typeface="Calibri"/>
                <a:cs typeface="Calibri"/>
              </a:rPr>
              <a:t> </a:t>
            </a:r>
            <a:r>
              <a:rPr b="0" spc="60">
                <a:solidFill>
                  <a:srgbClr val="000000"/>
                </a:solidFill>
                <a:latin typeface="Calibri"/>
                <a:cs typeface="Calibri"/>
              </a:rPr>
              <a:t>sanitary</a:t>
            </a:r>
            <a:r>
              <a:rPr b="0" spc="-60">
                <a:solidFill>
                  <a:srgbClr val="000000"/>
                </a:solidFill>
                <a:latin typeface="Calibri"/>
                <a:cs typeface="Calibri"/>
              </a:rPr>
              <a:t> </a:t>
            </a:r>
            <a:r>
              <a:rPr b="0" spc="60">
                <a:solidFill>
                  <a:srgbClr val="000000"/>
                </a:solidFill>
                <a:latin typeface="Calibri"/>
                <a:cs typeface="Calibri"/>
              </a:rPr>
              <a:t>sewer</a:t>
            </a:r>
            <a:r>
              <a:rPr b="0" spc="-50">
                <a:solidFill>
                  <a:srgbClr val="000000"/>
                </a:solidFill>
                <a:latin typeface="Calibri"/>
                <a:cs typeface="Calibri"/>
              </a:rPr>
              <a:t> </a:t>
            </a:r>
            <a:r>
              <a:rPr b="0" spc="85">
                <a:solidFill>
                  <a:srgbClr val="000000"/>
                </a:solidFill>
                <a:latin typeface="Calibri"/>
                <a:cs typeface="Calibri"/>
              </a:rPr>
              <a:t>collection</a:t>
            </a:r>
            <a:r>
              <a:rPr b="0" spc="-40">
                <a:solidFill>
                  <a:srgbClr val="000000"/>
                </a:solidFill>
                <a:latin typeface="Calibri"/>
                <a:cs typeface="Calibri"/>
              </a:rPr>
              <a:t> </a:t>
            </a:r>
            <a:r>
              <a:rPr b="0" spc="90">
                <a:solidFill>
                  <a:srgbClr val="000000"/>
                </a:solidFill>
                <a:latin typeface="Calibri"/>
                <a:cs typeface="Calibri"/>
              </a:rPr>
              <a:t>system</a:t>
            </a:r>
          </a:p>
          <a:p>
            <a:pPr marL="355600" indent="-342900">
              <a:lnSpc>
                <a:spcPct val="100000"/>
              </a:lnSpc>
              <a:spcBef>
                <a:spcPts val="720"/>
              </a:spcBef>
              <a:buFont typeface="Arial"/>
              <a:buChar char="•"/>
              <a:tabLst>
                <a:tab pos="354965" algn="l"/>
                <a:tab pos="355600" algn="l"/>
              </a:tabLst>
            </a:pPr>
            <a:r>
              <a:rPr b="0" spc="105">
                <a:solidFill>
                  <a:srgbClr val="000000"/>
                </a:solidFill>
                <a:latin typeface="Calibri"/>
                <a:cs typeface="Calibri"/>
              </a:rPr>
              <a:t>Includes</a:t>
            </a:r>
            <a:r>
              <a:rPr b="0" spc="-55">
                <a:solidFill>
                  <a:srgbClr val="000000"/>
                </a:solidFill>
                <a:latin typeface="Calibri"/>
                <a:cs typeface="Calibri"/>
              </a:rPr>
              <a:t> </a:t>
            </a:r>
            <a:r>
              <a:rPr b="0" spc="85">
                <a:solidFill>
                  <a:srgbClr val="000000"/>
                </a:solidFill>
                <a:latin typeface="Calibri"/>
                <a:cs typeface="Calibri"/>
              </a:rPr>
              <a:t>service</a:t>
            </a:r>
            <a:r>
              <a:rPr b="0" spc="-40">
                <a:solidFill>
                  <a:srgbClr val="000000"/>
                </a:solidFill>
                <a:latin typeface="Calibri"/>
                <a:cs typeface="Calibri"/>
              </a:rPr>
              <a:t> </a:t>
            </a:r>
            <a:r>
              <a:rPr b="0" spc="35">
                <a:solidFill>
                  <a:srgbClr val="000000"/>
                </a:solidFill>
                <a:latin typeface="Calibri"/>
                <a:cs typeface="Calibri"/>
              </a:rPr>
              <a:t>lateral</a:t>
            </a:r>
            <a:r>
              <a:rPr b="0" spc="-55">
                <a:solidFill>
                  <a:srgbClr val="000000"/>
                </a:solidFill>
                <a:latin typeface="Calibri"/>
                <a:cs typeface="Calibri"/>
              </a:rPr>
              <a:t> </a:t>
            </a:r>
            <a:r>
              <a:rPr b="0" spc="50">
                <a:solidFill>
                  <a:srgbClr val="000000"/>
                </a:solidFill>
                <a:latin typeface="Calibri"/>
                <a:cs typeface="Calibri"/>
              </a:rPr>
              <a:t>line</a:t>
            </a:r>
            <a:r>
              <a:rPr b="0" spc="-50">
                <a:solidFill>
                  <a:srgbClr val="000000"/>
                </a:solidFill>
                <a:latin typeface="Calibri"/>
                <a:cs typeface="Calibri"/>
              </a:rPr>
              <a:t> </a:t>
            </a:r>
            <a:r>
              <a:rPr b="0" spc="40">
                <a:solidFill>
                  <a:srgbClr val="000000"/>
                </a:solidFill>
                <a:latin typeface="Calibri"/>
                <a:cs typeface="Calibri"/>
              </a:rPr>
              <a:t>in</a:t>
            </a:r>
            <a:r>
              <a:rPr b="0" spc="-50">
                <a:solidFill>
                  <a:srgbClr val="000000"/>
                </a:solidFill>
                <a:latin typeface="Calibri"/>
                <a:cs typeface="Calibri"/>
              </a:rPr>
              <a:t> </a:t>
            </a:r>
            <a:r>
              <a:rPr b="0" spc="25">
                <a:solidFill>
                  <a:srgbClr val="000000"/>
                </a:solidFill>
                <a:latin typeface="Calibri"/>
                <a:cs typeface="Calibri"/>
              </a:rPr>
              <a:t>right-of-way</a:t>
            </a:r>
            <a:r>
              <a:rPr b="0" spc="-70">
                <a:solidFill>
                  <a:srgbClr val="000000"/>
                </a:solidFill>
                <a:latin typeface="Calibri"/>
                <a:cs typeface="Calibri"/>
              </a:rPr>
              <a:t> </a:t>
            </a:r>
            <a:r>
              <a:rPr b="0" spc="-15">
                <a:solidFill>
                  <a:srgbClr val="000000"/>
                </a:solidFill>
                <a:latin typeface="Calibri"/>
                <a:cs typeface="Calibri"/>
              </a:rPr>
              <a:t>for</a:t>
            </a:r>
            <a:r>
              <a:rPr b="0" spc="-35">
                <a:solidFill>
                  <a:srgbClr val="000000"/>
                </a:solidFill>
                <a:latin typeface="Calibri"/>
                <a:cs typeface="Calibri"/>
              </a:rPr>
              <a:t> </a:t>
            </a:r>
            <a:r>
              <a:rPr lang="en-US" b="0" spc="65">
                <a:solidFill>
                  <a:srgbClr val="E97031"/>
                </a:solidFill>
                <a:latin typeface="Calibri"/>
                <a:cs typeface="Calibri"/>
              </a:rPr>
              <a:t>159</a:t>
            </a:r>
            <a:r>
              <a:rPr spc="-45">
                <a:solidFill>
                  <a:srgbClr val="E97031"/>
                </a:solidFill>
              </a:rPr>
              <a:t> </a:t>
            </a:r>
            <a:r>
              <a:rPr b="0" spc="45">
                <a:solidFill>
                  <a:srgbClr val="000000"/>
                </a:solidFill>
                <a:latin typeface="Calibri"/>
                <a:cs typeface="Calibri"/>
              </a:rPr>
              <a:t>properties</a:t>
            </a:r>
          </a:p>
          <a:p>
            <a:pPr marL="355600" indent="-342900">
              <a:lnSpc>
                <a:spcPct val="100000"/>
              </a:lnSpc>
              <a:spcBef>
                <a:spcPts val="710"/>
              </a:spcBef>
              <a:buFont typeface="Arial"/>
              <a:buChar char="•"/>
              <a:tabLst>
                <a:tab pos="354965" algn="l"/>
                <a:tab pos="355600" algn="l"/>
              </a:tabLst>
            </a:pPr>
            <a:r>
              <a:rPr b="0" spc="95">
                <a:solidFill>
                  <a:srgbClr val="000000"/>
                </a:solidFill>
                <a:latin typeface="Calibri"/>
                <a:cs typeface="Calibri"/>
              </a:rPr>
              <a:t>Design</a:t>
            </a:r>
            <a:r>
              <a:rPr b="0" spc="-50">
                <a:solidFill>
                  <a:srgbClr val="000000"/>
                </a:solidFill>
                <a:latin typeface="Calibri"/>
                <a:cs typeface="Calibri"/>
              </a:rPr>
              <a:t> </a:t>
            </a:r>
            <a:r>
              <a:rPr b="0" spc="85">
                <a:solidFill>
                  <a:srgbClr val="000000"/>
                </a:solidFill>
                <a:latin typeface="Calibri"/>
                <a:cs typeface="Calibri"/>
              </a:rPr>
              <a:t>and</a:t>
            </a:r>
            <a:r>
              <a:rPr b="0" spc="-35">
                <a:solidFill>
                  <a:srgbClr val="000000"/>
                </a:solidFill>
                <a:latin typeface="Calibri"/>
                <a:cs typeface="Calibri"/>
              </a:rPr>
              <a:t> </a:t>
            </a:r>
            <a:r>
              <a:rPr b="0" spc="85">
                <a:solidFill>
                  <a:srgbClr val="000000"/>
                </a:solidFill>
                <a:latin typeface="Calibri"/>
                <a:cs typeface="Calibri"/>
              </a:rPr>
              <a:t>construct</a:t>
            </a:r>
            <a:r>
              <a:rPr b="0" spc="-55">
                <a:solidFill>
                  <a:srgbClr val="000000"/>
                </a:solidFill>
                <a:latin typeface="Calibri"/>
                <a:cs typeface="Calibri"/>
              </a:rPr>
              <a:t> </a:t>
            </a:r>
            <a:r>
              <a:rPr b="0" spc="45">
                <a:solidFill>
                  <a:srgbClr val="000000"/>
                </a:solidFill>
                <a:latin typeface="Calibri"/>
                <a:cs typeface="Calibri"/>
              </a:rPr>
              <a:t>new</a:t>
            </a:r>
            <a:r>
              <a:rPr b="0" spc="-50">
                <a:solidFill>
                  <a:srgbClr val="000000"/>
                </a:solidFill>
                <a:latin typeface="Calibri"/>
                <a:cs typeface="Calibri"/>
              </a:rPr>
              <a:t> </a:t>
            </a:r>
            <a:r>
              <a:rPr b="0" spc="60">
                <a:solidFill>
                  <a:srgbClr val="000000"/>
                </a:solidFill>
                <a:latin typeface="Calibri"/>
                <a:cs typeface="Calibri"/>
              </a:rPr>
              <a:t>sanitary</a:t>
            </a:r>
            <a:r>
              <a:rPr b="0" spc="-55">
                <a:solidFill>
                  <a:srgbClr val="000000"/>
                </a:solidFill>
                <a:latin typeface="Calibri"/>
                <a:cs typeface="Calibri"/>
              </a:rPr>
              <a:t> </a:t>
            </a:r>
            <a:r>
              <a:rPr b="0" spc="60">
                <a:solidFill>
                  <a:srgbClr val="000000"/>
                </a:solidFill>
                <a:latin typeface="Calibri"/>
                <a:cs typeface="Calibri"/>
              </a:rPr>
              <a:t>sewer</a:t>
            </a:r>
            <a:r>
              <a:rPr b="0" spc="-45">
                <a:solidFill>
                  <a:srgbClr val="000000"/>
                </a:solidFill>
                <a:latin typeface="Calibri"/>
                <a:cs typeface="Calibri"/>
              </a:rPr>
              <a:t> </a:t>
            </a:r>
            <a:r>
              <a:rPr b="0" spc="90">
                <a:solidFill>
                  <a:srgbClr val="000000"/>
                </a:solidFill>
                <a:latin typeface="Calibri"/>
                <a:cs typeface="Calibri"/>
              </a:rPr>
              <a:t>pump</a:t>
            </a:r>
            <a:r>
              <a:rPr b="0" spc="-55">
                <a:solidFill>
                  <a:srgbClr val="000000"/>
                </a:solidFill>
                <a:latin typeface="Calibri"/>
                <a:cs typeface="Calibri"/>
              </a:rPr>
              <a:t> </a:t>
            </a:r>
            <a:r>
              <a:rPr b="0" spc="50">
                <a:solidFill>
                  <a:srgbClr val="000000"/>
                </a:solidFill>
                <a:latin typeface="Calibri"/>
                <a:cs typeface="Calibri"/>
              </a:rPr>
              <a:t>station</a:t>
            </a:r>
            <a:r>
              <a:rPr b="0" spc="-50">
                <a:solidFill>
                  <a:srgbClr val="000000"/>
                </a:solidFill>
                <a:latin typeface="Calibri"/>
                <a:cs typeface="Calibri"/>
              </a:rPr>
              <a:t> </a:t>
            </a:r>
            <a:r>
              <a:rPr b="0" spc="85">
                <a:solidFill>
                  <a:srgbClr val="000000"/>
                </a:solidFill>
                <a:latin typeface="Calibri"/>
                <a:cs typeface="Calibri"/>
              </a:rPr>
              <a:t>and</a:t>
            </a:r>
            <a:r>
              <a:rPr b="0" spc="-35">
                <a:solidFill>
                  <a:srgbClr val="000000"/>
                </a:solidFill>
                <a:latin typeface="Calibri"/>
                <a:cs typeface="Calibri"/>
              </a:rPr>
              <a:t> </a:t>
            </a:r>
            <a:r>
              <a:rPr b="0" spc="45">
                <a:solidFill>
                  <a:srgbClr val="000000"/>
                </a:solidFill>
                <a:latin typeface="Calibri"/>
                <a:cs typeface="Calibri"/>
              </a:rPr>
              <a:t>force</a:t>
            </a:r>
            <a:r>
              <a:rPr b="0" spc="-40">
                <a:solidFill>
                  <a:srgbClr val="000000"/>
                </a:solidFill>
                <a:latin typeface="Calibri"/>
                <a:cs typeface="Calibri"/>
              </a:rPr>
              <a:t> </a:t>
            </a:r>
            <a:r>
              <a:rPr b="0" spc="80">
                <a:solidFill>
                  <a:srgbClr val="000000"/>
                </a:solidFill>
                <a:latin typeface="Calibri"/>
                <a:cs typeface="Calibri"/>
              </a:rPr>
              <a:t>main</a:t>
            </a:r>
          </a:p>
          <a:p>
            <a:pPr marL="355600" indent="-342900">
              <a:lnSpc>
                <a:spcPct val="100000"/>
              </a:lnSpc>
              <a:spcBef>
                <a:spcPts val="705"/>
              </a:spcBef>
              <a:buFont typeface="Arial"/>
              <a:buChar char="•"/>
              <a:tabLst>
                <a:tab pos="354965" algn="l"/>
                <a:tab pos="355600" algn="l"/>
              </a:tabLst>
            </a:pPr>
            <a:r>
              <a:rPr b="0" spc="70">
                <a:solidFill>
                  <a:srgbClr val="000000"/>
                </a:solidFill>
                <a:latin typeface="Calibri"/>
                <a:cs typeface="Calibri"/>
              </a:rPr>
              <a:t>Roadway</a:t>
            </a:r>
            <a:r>
              <a:rPr b="0" spc="-60">
                <a:solidFill>
                  <a:srgbClr val="000000"/>
                </a:solidFill>
                <a:latin typeface="Calibri"/>
                <a:cs typeface="Calibri"/>
              </a:rPr>
              <a:t> </a:t>
            </a:r>
            <a:r>
              <a:rPr b="0" spc="60">
                <a:solidFill>
                  <a:srgbClr val="000000"/>
                </a:solidFill>
                <a:latin typeface="Calibri"/>
                <a:cs typeface="Calibri"/>
              </a:rPr>
              <a:t>resurfacing</a:t>
            </a:r>
          </a:p>
        </p:txBody>
      </p:sp>
      <p:sp>
        <p:nvSpPr>
          <p:cNvPr id="5" name="object 5"/>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lang="en-US" spc="30"/>
              <a:t>23</a:t>
            </a:r>
            <a:endParaRPr spc="30"/>
          </a:p>
        </p:txBody>
      </p:sp>
      <p:graphicFrame>
        <p:nvGraphicFramePr>
          <p:cNvPr id="3" name="object 3"/>
          <p:cNvGraphicFramePr>
            <a:graphicFrameLocks noGrp="1"/>
          </p:cNvGraphicFramePr>
          <p:nvPr>
            <p:extLst>
              <p:ext uri="{D42A27DB-BD31-4B8C-83A1-F6EECF244321}">
                <p14:modId xmlns:p14="http://schemas.microsoft.com/office/powerpoint/2010/main" val="2485012702"/>
              </p:ext>
            </p:extLst>
          </p:nvPr>
        </p:nvGraphicFramePr>
        <p:xfrm>
          <a:off x="5864059" y="3750217"/>
          <a:ext cx="4992370" cy="2103903"/>
        </p:xfrm>
        <a:graphic>
          <a:graphicData uri="http://schemas.openxmlformats.org/drawingml/2006/table">
            <a:tbl>
              <a:tblPr firstRow="1" bandRow="1">
                <a:tableStyleId>{2D5ABB26-0587-4C30-8999-92F81FD0307C}</a:tableStyleId>
              </a:tblPr>
              <a:tblGrid>
                <a:gridCol w="1854200">
                  <a:extLst>
                    <a:ext uri="{9D8B030D-6E8A-4147-A177-3AD203B41FA5}">
                      <a16:colId xmlns:a16="http://schemas.microsoft.com/office/drawing/2014/main" val="20000"/>
                    </a:ext>
                  </a:extLst>
                </a:gridCol>
                <a:gridCol w="1825625">
                  <a:extLst>
                    <a:ext uri="{9D8B030D-6E8A-4147-A177-3AD203B41FA5}">
                      <a16:colId xmlns:a16="http://schemas.microsoft.com/office/drawing/2014/main" val="20001"/>
                    </a:ext>
                  </a:extLst>
                </a:gridCol>
                <a:gridCol w="1312545">
                  <a:extLst>
                    <a:ext uri="{9D8B030D-6E8A-4147-A177-3AD203B41FA5}">
                      <a16:colId xmlns:a16="http://schemas.microsoft.com/office/drawing/2014/main" val="20002"/>
                    </a:ext>
                  </a:extLst>
                </a:gridCol>
              </a:tblGrid>
              <a:tr h="427131">
                <a:tc>
                  <a:txBody>
                    <a:bodyPr/>
                    <a:lstStyle/>
                    <a:p>
                      <a:pPr marL="114300">
                        <a:lnSpc>
                          <a:spcPct val="100000"/>
                        </a:lnSpc>
                        <a:spcBef>
                          <a:spcPts val="430"/>
                        </a:spcBef>
                      </a:pPr>
                      <a:r>
                        <a:rPr sz="1800" b="1" spc="105">
                          <a:solidFill>
                            <a:srgbClr val="FFFFFF"/>
                          </a:solidFill>
                          <a:latin typeface="Calibri"/>
                          <a:cs typeface="Calibri"/>
                        </a:rPr>
                        <a:t>TYPE</a:t>
                      </a:r>
                      <a:endParaRPr sz="1800">
                        <a:latin typeface="Calibri"/>
                        <a:cs typeface="Calibri"/>
                      </a:endParaRPr>
                    </a:p>
                  </a:txBody>
                  <a:tcPr marL="0" marR="0" marT="54610" marB="0">
                    <a:lnL w="12700">
                      <a:solidFill>
                        <a:srgbClr val="000000"/>
                      </a:solidFill>
                      <a:prstDash val="solid"/>
                    </a:lnL>
                    <a:lnT w="12700">
                      <a:solidFill>
                        <a:srgbClr val="000000"/>
                      </a:solidFill>
                      <a:prstDash val="solid"/>
                    </a:lnT>
                    <a:solidFill>
                      <a:srgbClr val="145F82"/>
                    </a:solidFill>
                  </a:tcPr>
                </a:tc>
                <a:tc>
                  <a:txBody>
                    <a:bodyPr/>
                    <a:lstStyle/>
                    <a:p>
                      <a:pPr marL="55880" algn="ctr">
                        <a:lnSpc>
                          <a:spcPct val="100000"/>
                        </a:lnSpc>
                        <a:spcBef>
                          <a:spcPts val="430"/>
                        </a:spcBef>
                      </a:pPr>
                      <a:r>
                        <a:rPr sz="1800" b="1" spc="55">
                          <a:solidFill>
                            <a:srgbClr val="FFFFFF"/>
                          </a:solidFill>
                          <a:latin typeface="Calibri"/>
                          <a:cs typeface="Calibri"/>
                        </a:rPr>
                        <a:t>QUANTITY</a:t>
                      </a:r>
                      <a:endParaRPr sz="1800">
                        <a:latin typeface="Calibri"/>
                        <a:cs typeface="Calibri"/>
                      </a:endParaRPr>
                    </a:p>
                  </a:txBody>
                  <a:tcPr marL="0" marR="0" marT="54610" marB="0">
                    <a:lnT w="12700">
                      <a:solidFill>
                        <a:srgbClr val="000000"/>
                      </a:solidFill>
                      <a:prstDash val="solid"/>
                    </a:lnT>
                    <a:solidFill>
                      <a:srgbClr val="145F82"/>
                    </a:solidFill>
                  </a:tcPr>
                </a:tc>
                <a:tc>
                  <a:txBody>
                    <a:bodyPr/>
                    <a:lstStyle/>
                    <a:p>
                      <a:pPr marR="92075" algn="ctr">
                        <a:lnSpc>
                          <a:spcPct val="100000"/>
                        </a:lnSpc>
                        <a:spcBef>
                          <a:spcPts val="430"/>
                        </a:spcBef>
                      </a:pPr>
                      <a:r>
                        <a:rPr sz="1800" b="1" spc="55">
                          <a:solidFill>
                            <a:srgbClr val="FFFFFF"/>
                          </a:solidFill>
                          <a:latin typeface="Calibri"/>
                          <a:cs typeface="Calibri"/>
                        </a:rPr>
                        <a:t>UNIT</a:t>
                      </a:r>
                      <a:endParaRPr sz="1800">
                        <a:latin typeface="Calibri"/>
                        <a:cs typeface="Calibri"/>
                      </a:endParaRPr>
                    </a:p>
                  </a:txBody>
                  <a:tcPr marL="0" marR="0" marT="54610" marB="0">
                    <a:lnR w="12700">
                      <a:solidFill>
                        <a:srgbClr val="000000"/>
                      </a:solidFill>
                      <a:prstDash val="solid"/>
                    </a:lnR>
                    <a:lnT w="12700">
                      <a:solidFill>
                        <a:srgbClr val="000000"/>
                      </a:solidFill>
                      <a:prstDash val="solid"/>
                    </a:lnT>
                    <a:solidFill>
                      <a:srgbClr val="145F82"/>
                    </a:solidFill>
                  </a:tcPr>
                </a:tc>
                <a:extLst>
                  <a:ext uri="{0D108BD9-81ED-4DB2-BD59-A6C34878D82A}">
                    <a16:rowId xmlns:a16="http://schemas.microsoft.com/office/drawing/2014/main" val="10000"/>
                  </a:ext>
                </a:extLst>
              </a:tr>
              <a:tr h="414431">
                <a:tc>
                  <a:txBody>
                    <a:bodyPr/>
                    <a:lstStyle/>
                    <a:p>
                      <a:pPr marL="114300">
                        <a:lnSpc>
                          <a:spcPct val="100000"/>
                        </a:lnSpc>
                        <a:spcBef>
                          <a:spcPts val="380"/>
                        </a:spcBef>
                      </a:pPr>
                      <a:r>
                        <a:rPr sz="1800" spc="45">
                          <a:latin typeface="Calibri"/>
                          <a:cs typeface="Calibri"/>
                        </a:rPr>
                        <a:t>Manholes</a:t>
                      </a:r>
                      <a:endParaRPr sz="1800">
                        <a:latin typeface="Calibri"/>
                        <a:cs typeface="Calibri"/>
                      </a:endParaRPr>
                    </a:p>
                  </a:txBody>
                  <a:tcPr marL="0" marR="0" marT="48260" marB="0">
                    <a:lnL w="12700">
                      <a:solidFill>
                        <a:srgbClr val="000000"/>
                      </a:solidFill>
                      <a:prstDash val="solid"/>
                    </a:lnL>
                    <a:lnB w="12700">
                      <a:solidFill>
                        <a:srgbClr val="145F82"/>
                      </a:solidFill>
                      <a:prstDash val="solid"/>
                    </a:lnB>
                    <a:solidFill>
                      <a:srgbClr val="E7EAEC"/>
                    </a:solidFill>
                  </a:tcPr>
                </a:tc>
                <a:tc>
                  <a:txBody>
                    <a:bodyPr/>
                    <a:lstStyle/>
                    <a:p>
                      <a:pPr marL="54610" algn="ctr">
                        <a:lnSpc>
                          <a:spcPct val="100000"/>
                        </a:lnSpc>
                        <a:spcBef>
                          <a:spcPts val="380"/>
                        </a:spcBef>
                      </a:pPr>
                      <a:r>
                        <a:rPr lang="en-US" sz="1800" spc="40">
                          <a:latin typeface="Calibri"/>
                          <a:cs typeface="Calibri"/>
                        </a:rPr>
                        <a:t>40</a:t>
                      </a:r>
                      <a:endParaRPr sz="1800">
                        <a:latin typeface="Calibri"/>
                        <a:cs typeface="Calibri"/>
                      </a:endParaRPr>
                    </a:p>
                  </a:txBody>
                  <a:tcPr marL="0" marR="0" marT="48260" marB="0">
                    <a:lnB w="12700">
                      <a:solidFill>
                        <a:srgbClr val="145F82"/>
                      </a:solidFill>
                      <a:prstDash val="solid"/>
                    </a:lnB>
                    <a:solidFill>
                      <a:srgbClr val="E7EAEC"/>
                    </a:solidFill>
                  </a:tcPr>
                </a:tc>
                <a:tc>
                  <a:txBody>
                    <a:bodyPr/>
                    <a:lstStyle/>
                    <a:p>
                      <a:pPr marR="90170" algn="ctr">
                        <a:lnSpc>
                          <a:spcPct val="100000"/>
                        </a:lnSpc>
                        <a:spcBef>
                          <a:spcPts val="380"/>
                        </a:spcBef>
                      </a:pPr>
                      <a:r>
                        <a:rPr sz="1800" spc="60">
                          <a:latin typeface="Calibri"/>
                          <a:cs typeface="Calibri"/>
                        </a:rPr>
                        <a:t>EA</a:t>
                      </a:r>
                      <a:endParaRPr sz="1800">
                        <a:latin typeface="Calibri"/>
                        <a:cs typeface="Calibri"/>
                      </a:endParaRPr>
                    </a:p>
                  </a:txBody>
                  <a:tcPr marL="0" marR="0" marT="48260" marB="0">
                    <a:lnR w="12700">
                      <a:solidFill>
                        <a:srgbClr val="000000"/>
                      </a:solidFill>
                      <a:prstDash val="solid"/>
                    </a:lnR>
                    <a:lnB w="12700">
                      <a:solidFill>
                        <a:srgbClr val="145F82"/>
                      </a:solidFill>
                      <a:prstDash val="solid"/>
                    </a:lnB>
                    <a:solidFill>
                      <a:srgbClr val="E7EAEC"/>
                    </a:solidFill>
                  </a:tcPr>
                </a:tc>
                <a:extLst>
                  <a:ext uri="{0D108BD9-81ED-4DB2-BD59-A6C34878D82A}">
                    <a16:rowId xmlns:a16="http://schemas.microsoft.com/office/drawing/2014/main" val="10001"/>
                  </a:ext>
                </a:extLst>
              </a:tr>
              <a:tr h="420780">
                <a:tc>
                  <a:txBody>
                    <a:bodyPr/>
                    <a:lstStyle/>
                    <a:p>
                      <a:pPr marL="114300">
                        <a:lnSpc>
                          <a:spcPct val="100000"/>
                        </a:lnSpc>
                        <a:spcBef>
                          <a:spcPts val="430"/>
                        </a:spcBef>
                      </a:pPr>
                      <a:r>
                        <a:rPr sz="1800" spc="15">
                          <a:latin typeface="Calibri"/>
                          <a:cs typeface="Calibri"/>
                        </a:rPr>
                        <a:t>Gravity</a:t>
                      </a:r>
                      <a:r>
                        <a:rPr sz="1800" spc="-60">
                          <a:latin typeface="Calibri"/>
                          <a:cs typeface="Calibri"/>
                        </a:rPr>
                        <a:t> </a:t>
                      </a:r>
                      <a:r>
                        <a:rPr sz="1800" spc="40">
                          <a:latin typeface="Calibri"/>
                          <a:cs typeface="Calibri"/>
                        </a:rPr>
                        <a:t>Mains</a:t>
                      </a:r>
                      <a:endParaRPr sz="1800">
                        <a:latin typeface="Calibri"/>
                        <a:cs typeface="Calibri"/>
                      </a:endParaRPr>
                    </a:p>
                  </a:txBody>
                  <a:tcPr marL="0" marR="0" marT="54610" marB="0">
                    <a:lnL w="12700">
                      <a:solidFill>
                        <a:srgbClr val="000000"/>
                      </a:solidFill>
                      <a:prstDash val="solid"/>
                    </a:lnL>
                    <a:lnT w="12700">
                      <a:solidFill>
                        <a:srgbClr val="145F82"/>
                      </a:solidFill>
                      <a:prstDash val="solid"/>
                    </a:lnT>
                    <a:lnB w="12700">
                      <a:solidFill>
                        <a:srgbClr val="145F82"/>
                      </a:solidFill>
                      <a:prstDash val="solid"/>
                    </a:lnB>
                  </a:tcPr>
                </a:tc>
                <a:tc>
                  <a:txBody>
                    <a:bodyPr/>
                    <a:lstStyle/>
                    <a:p>
                      <a:pPr marL="55880" algn="ctr">
                        <a:lnSpc>
                          <a:spcPct val="100000"/>
                        </a:lnSpc>
                        <a:spcBef>
                          <a:spcPts val="430"/>
                        </a:spcBef>
                      </a:pPr>
                      <a:r>
                        <a:rPr lang="en-US" sz="1800" spc="45">
                          <a:latin typeface="Calibri"/>
                          <a:cs typeface="Calibri"/>
                        </a:rPr>
                        <a:t>11,944</a:t>
                      </a:r>
                      <a:endParaRPr sz="1800">
                        <a:latin typeface="Calibri"/>
                        <a:cs typeface="Calibri"/>
                      </a:endParaRPr>
                    </a:p>
                  </a:txBody>
                  <a:tcPr marL="0" marR="0" marT="54610" marB="0">
                    <a:lnT w="12700">
                      <a:solidFill>
                        <a:srgbClr val="145F82"/>
                      </a:solidFill>
                      <a:prstDash val="solid"/>
                    </a:lnT>
                    <a:lnB w="12700">
                      <a:solidFill>
                        <a:srgbClr val="145F82"/>
                      </a:solidFill>
                      <a:prstDash val="solid"/>
                    </a:lnB>
                  </a:tcPr>
                </a:tc>
                <a:tc>
                  <a:txBody>
                    <a:bodyPr/>
                    <a:lstStyle/>
                    <a:p>
                      <a:pPr marR="92075" algn="ctr">
                        <a:lnSpc>
                          <a:spcPct val="100000"/>
                        </a:lnSpc>
                        <a:spcBef>
                          <a:spcPts val="430"/>
                        </a:spcBef>
                      </a:pPr>
                      <a:r>
                        <a:rPr sz="1800" spc="125">
                          <a:latin typeface="Calibri"/>
                          <a:cs typeface="Calibri"/>
                        </a:rPr>
                        <a:t>LF</a:t>
                      </a:r>
                      <a:endParaRPr sz="1800">
                        <a:latin typeface="Calibri"/>
                        <a:cs typeface="Calibri"/>
                      </a:endParaRPr>
                    </a:p>
                  </a:txBody>
                  <a:tcPr marL="0" marR="0" marT="54610" marB="0">
                    <a:lnR w="12700">
                      <a:solidFill>
                        <a:srgbClr val="000000"/>
                      </a:solidFill>
                      <a:prstDash val="solid"/>
                    </a:lnR>
                    <a:lnT w="12700">
                      <a:solidFill>
                        <a:srgbClr val="145F82"/>
                      </a:solidFill>
                      <a:prstDash val="solid"/>
                    </a:lnT>
                    <a:lnB w="12700">
                      <a:solidFill>
                        <a:srgbClr val="145F82"/>
                      </a:solidFill>
                      <a:prstDash val="solid"/>
                    </a:lnB>
                  </a:tcPr>
                </a:tc>
                <a:extLst>
                  <a:ext uri="{0D108BD9-81ED-4DB2-BD59-A6C34878D82A}">
                    <a16:rowId xmlns:a16="http://schemas.microsoft.com/office/drawing/2014/main" val="10002"/>
                  </a:ext>
                </a:extLst>
              </a:tr>
              <a:tr h="420781">
                <a:tc>
                  <a:txBody>
                    <a:bodyPr/>
                    <a:lstStyle/>
                    <a:p>
                      <a:pPr marL="114300">
                        <a:lnSpc>
                          <a:spcPct val="100000"/>
                        </a:lnSpc>
                        <a:spcBef>
                          <a:spcPts val="434"/>
                        </a:spcBef>
                      </a:pPr>
                      <a:r>
                        <a:rPr sz="1800" spc="60">
                          <a:latin typeface="Calibri"/>
                          <a:cs typeface="Calibri"/>
                        </a:rPr>
                        <a:t>Force</a:t>
                      </a:r>
                      <a:r>
                        <a:rPr sz="1800" spc="-65">
                          <a:latin typeface="Calibri"/>
                          <a:cs typeface="Calibri"/>
                        </a:rPr>
                        <a:t> </a:t>
                      </a:r>
                      <a:r>
                        <a:rPr sz="1800" spc="10">
                          <a:latin typeface="Calibri"/>
                          <a:cs typeface="Calibri"/>
                        </a:rPr>
                        <a:t>Main</a:t>
                      </a:r>
                      <a:endParaRPr sz="1800">
                        <a:latin typeface="Calibri"/>
                        <a:cs typeface="Calibri"/>
                      </a:endParaRPr>
                    </a:p>
                  </a:txBody>
                  <a:tcPr marL="0" marR="0" marT="55244" marB="0">
                    <a:lnL w="12700">
                      <a:solidFill>
                        <a:srgbClr val="000000"/>
                      </a:solidFill>
                      <a:prstDash val="solid"/>
                    </a:lnL>
                    <a:lnT w="12700">
                      <a:solidFill>
                        <a:srgbClr val="145F82"/>
                      </a:solidFill>
                      <a:prstDash val="solid"/>
                    </a:lnT>
                    <a:lnB w="12700">
                      <a:solidFill>
                        <a:srgbClr val="145F82"/>
                      </a:solidFill>
                      <a:prstDash val="solid"/>
                    </a:lnB>
                    <a:solidFill>
                      <a:srgbClr val="E7EAEC"/>
                    </a:solidFill>
                  </a:tcPr>
                </a:tc>
                <a:tc>
                  <a:txBody>
                    <a:bodyPr/>
                    <a:lstStyle/>
                    <a:p>
                      <a:pPr marL="55880" algn="ctr">
                        <a:lnSpc>
                          <a:spcPct val="100000"/>
                        </a:lnSpc>
                        <a:spcBef>
                          <a:spcPts val="434"/>
                        </a:spcBef>
                      </a:pPr>
                      <a:r>
                        <a:rPr lang="en-US" sz="1800" spc="45">
                          <a:latin typeface="Calibri"/>
                          <a:cs typeface="Calibri"/>
                        </a:rPr>
                        <a:t>-</a:t>
                      </a:r>
                      <a:endParaRPr sz="1800">
                        <a:latin typeface="Calibri"/>
                        <a:cs typeface="Calibri"/>
                      </a:endParaRPr>
                    </a:p>
                  </a:txBody>
                  <a:tcPr marL="0" marR="0" marT="55244" marB="0">
                    <a:lnT w="12700">
                      <a:solidFill>
                        <a:srgbClr val="145F82"/>
                      </a:solidFill>
                      <a:prstDash val="solid"/>
                    </a:lnT>
                    <a:lnB w="12700">
                      <a:solidFill>
                        <a:srgbClr val="145F82"/>
                      </a:solidFill>
                      <a:prstDash val="solid"/>
                    </a:lnB>
                    <a:solidFill>
                      <a:srgbClr val="E7EAEC"/>
                    </a:solidFill>
                  </a:tcPr>
                </a:tc>
                <a:tc>
                  <a:txBody>
                    <a:bodyPr/>
                    <a:lstStyle/>
                    <a:p>
                      <a:pPr marR="92075" algn="ctr">
                        <a:lnSpc>
                          <a:spcPct val="100000"/>
                        </a:lnSpc>
                        <a:spcBef>
                          <a:spcPts val="434"/>
                        </a:spcBef>
                      </a:pPr>
                      <a:r>
                        <a:rPr sz="1800" spc="125">
                          <a:latin typeface="Calibri"/>
                          <a:cs typeface="Calibri"/>
                        </a:rPr>
                        <a:t>LF</a:t>
                      </a:r>
                      <a:endParaRPr sz="1800">
                        <a:latin typeface="Calibri"/>
                        <a:cs typeface="Calibri"/>
                      </a:endParaRPr>
                    </a:p>
                  </a:txBody>
                  <a:tcPr marL="0" marR="0" marT="55244" marB="0">
                    <a:lnR w="12700">
                      <a:solidFill>
                        <a:srgbClr val="000000"/>
                      </a:solidFill>
                      <a:prstDash val="solid"/>
                    </a:lnR>
                    <a:lnT w="12700">
                      <a:solidFill>
                        <a:srgbClr val="145F82"/>
                      </a:solidFill>
                      <a:prstDash val="solid"/>
                    </a:lnT>
                    <a:lnB w="12700">
                      <a:solidFill>
                        <a:srgbClr val="145F82"/>
                      </a:solidFill>
                      <a:prstDash val="solid"/>
                    </a:lnB>
                    <a:solidFill>
                      <a:srgbClr val="E7EAEC"/>
                    </a:solidFill>
                  </a:tcPr>
                </a:tc>
                <a:extLst>
                  <a:ext uri="{0D108BD9-81ED-4DB2-BD59-A6C34878D82A}">
                    <a16:rowId xmlns:a16="http://schemas.microsoft.com/office/drawing/2014/main" val="10003"/>
                  </a:ext>
                </a:extLst>
              </a:tr>
              <a:tr h="420780">
                <a:tc>
                  <a:txBody>
                    <a:bodyPr/>
                    <a:lstStyle/>
                    <a:p>
                      <a:pPr marL="114300">
                        <a:lnSpc>
                          <a:spcPct val="100000"/>
                        </a:lnSpc>
                        <a:spcBef>
                          <a:spcPts val="434"/>
                        </a:spcBef>
                      </a:pPr>
                      <a:r>
                        <a:rPr sz="1800" spc="65">
                          <a:latin typeface="Calibri"/>
                          <a:cs typeface="Calibri"/>
                        </a:rPr>
                        <a:t>Pump</a:t>
                      </a:r>
                      <a:r>
                        <a:rPr sz="1800" spc="-60">
                          <a:latin typeface="Calibri"/>
                          <a:cs typeface="Calibri"/>
                        </a:rPr>
                        <a:t> </a:t>
                      </a:r>
                      <a:r>
                        <a:rPr sz="1800" spc="40">
                          <a:latin typeface="Calibri"/>
                          <a:cs typeface="Calibri"/>
                        </a:rPr>
                        <a:t>Station</a:t>
                      </a:r>
                      <a:endParaRPr sz="1800">
                        <a:latin typeface="Calibri"/>
                        <a:cs typeface="Calibri"/>
                      </a:endParaRPr>
                    </a:p>
                  </a:txBody>
                  <a:tcPr marL="0" marR="0" marT="55244" marB="0">
                    <a:lnL w="12700">
                      <a:solidFill>
                        <a:srgbClr val="000000"/>
                      </a:solidFill>
                      <a:prstDash val="solid"/>
                    </a:lnL>
                    <a:lnT w="12700">
                      <a:solidFill>
                        <a:srgbClr val="145F82"/>
                      </a:solidFill>
                      <a:prstDash val="solid"/>
                    </a:lnT>
                    <a:lnB w="12700">
                      <a:solidFill>
                        <a:srgbClr val="000000"/>
                      </a:solidFill>
                      <a:prstDash val="solid"/>
                    </a:lnB>
                  </a:tcPr>
                </a:tc>
                <a:tc>
                  <a:txBody>
                    <a:bodyPr/>
                    <a:lstStyle/>
                    <a:p>
                      <a:pPr marL="55244" algn="ctr">
                        <a:lnSpc>
                          <a:spcPct val="100000"/>
                        </a:lnSpc>
                        <a:spcBef>
                          <a:spcPts val="434"/>
                        </a:spcBef>
                      </a:pPr>
                      <a:r>
                        <a:rPr sz="1800">
                          <a:latin typeface="Calibri"/>
                          <a:cs typeface="Calibri"/>
                        </a:rPr>
                        <a:t>1</a:t>
                      </a:r>
                    </a:p>
                  </a:txBody>
                  <a:tcPr marL="0" marR="0" marT="55244" marB="0">
                    <a:lnT w="12700">
                      <a:solidFill>
                        <a:srgbClr val="145F82"/>
                      </a:solidFill>
                      <a:prstDash val="solid"/>
                    </a:lnT>
                    <a:lnB w="12700">
                      <a:solidFill>
                        <a:srgbClr val="000000"/>
                      </a:solidFill>
                      <a:prstDash val="solid"/>
                    </a:lnB>
                  </a:tcPr>
                </a:tc>
                <a:tc>
                  <a:txBody>
                    <a:bodyPr/>
                    <a:lstStyle/>
                    <a:p>
                      <a:pPr marR="90170" algn="ctr">
                        <a:lnSpc>
                          <a:spcPct val="100000"/>
                        </a:lnSpc>
                        <a:spcBef>
                          <a:spcPts val="434"/>
                        </a:spcBef>
                      </a:pPr>
                      <a:r>
                        <a:rPr sz="1800" spc="60">
                          <a:latin typeface="Calibri"/>
                          <a:cs typeface="Calibri"/>
                        </a:rPr>
                        <a:t>EA</a:t>
                      </a:r>
                      <a:endParaRPr sz="1800">
                        <a:latin typeface="Calibri"/>
                        <a:cs typeface="Calibri"/>
                      </a:endParaRPr>
                    </a:p>
                  </a:txBody>
                  <a:tcPr marL="0" marR="0" marT="55244" marB="0">
                    <a:lnR w="12700">
                      <a:solidFill>
                        <a:srgbClr val="000000"/>
                      </a:solidFill>
                      <a:prstDash val="solid"/>
                    </a:lnR>
                    <a:lnT w="12700">
                      <a:solidFill>
                        <a:srgbClr val="145F82"/>
                      </a:solidFill>
                      <a:prstDash val="solid"/>
                    </a:lnT>
                    <a:lnB w="12700">
                      <a:solidFill>
                        <a:srgbClr val="000000"/>
                      </a:solidFill>
                      <a:prstDash val="solid"/>
                    </a:lnB>
                  </a:tcPr>
                </a:tc>
                <a:extLst>
                  <a:ext uri="{0D108BD9-81ED-4DB2-BD59-A6C34878D82A}">
                    <a16:rowId xmlns:a16="http://schemas.microsoft.com/office/drawing/2014/main" val="10004"/>
                  </a:ext>
                </a:extLst>
              </a:tr>
            </a:tbl>
          </a:graphicData>
        </a:graphic>
      </p:graphicFrame>
      <p:sp>
        <p:nvSpPr>
          <p:cNvPr id="4" name="object 4"/>
          <p:cNvSpPr txBox="1">
            <a:spLocks noGrp="1"/>
          </p:cNvSpPr>
          <p:nvPr>
            <p:ph type="title"/>
          </p:nvPr>
        </p:nvSpPr>
        <p:spPr>
          <a:xfrm>
            <a:off x="834644" y="235300"/>
            <a:ext cx="7941945" cy="696595"/>
          </a:xfrm>
          <a:prstGeom prst="rect">
            <a:avLst/>
          </a:prstGeom>
        </p:spPr>
        <p:txBody>
          <a:bodyPr vert="horz" wrap="square" lIns="0" tIns="12700" rIns="0" bIns="0" rtlCol="0">
            <a:spAutoFit/>
          </a:bodyPr>
          <a:lstStyle/>
          <a:p>
            <a:pPr marL="12700">
              <a:lnSpc>
                <a:spcPct val="100000"/>
              </a:lnSpc>
              <a:spcBef>
                <a:spcPts val="100"/>
              </a:spcBef>
            </a:pPr>
            <a:r>
              <a:rPr sz="4400" u="none" spc="120">
                <a:solidFill>
                  <a:srgbClr val="FFFFFF"/>
                </a:solidFill>
              </a:rPr>
              <a:t>P</a:t>
            </a:r>
            <a:r>
              <a:rPr sz="4400" u="none" spc="-229">
                <a:solidFill>
                  <a:srgbClr val="FFFFFF"/>
                </a:solidFill>
              </a:rPr>
              <a:t>r</a:t>
            </a:r>
            <a:r>
              <a:rPr sz="4400" u="none" spc="35">
                <a:solidFill>
                  <a:srgbClr val="FFFFFF"/>
                </a:solidFill>
              </a:rPr>
              <a:t>opo</a:t>
            </a:r>
            <a:r>
              <a:rPr sz="4400" u="none" spc="30">
                <a:solidFill>
                  <a:srgbClr val="FFFFFF"/>
                </a:solidFill>
              </a:rPr>
              <a:t>s</a:t>
            </a:r>
            <a:r>
              <a:rPr sz="4400" u="none" spc="-30">
                <a:solidFill>
                  <a:srgbClr val="FFFFFF"/>
                </a:solidFill>
              </a:rPr>
              <a:t>e</a:t>
            </a:r>
            <a:r>
              <a:rPr sz="4400" u="none" spc="-25">
                <a:solidFill>
                  <a:srgbClr val="FFFFFF"/>
                </a:solidFill>
              </a:rPr>
              <a:t>d</a:t>
            </a:r>
            <a:r>
              <a:rPr sz="4400" u="none" spc="-150">
                <a:solidFill>
                  <a:srgbClr val="FFFFFF"/>
                </a:solidFill>
              </a:rPr>
              <a:t> </a:t>
            </a:r>
            <a:r>
              <a:rPr sz="4400" u="none" spc="-25">
                <a:solidFill>
                  <a:srgbClr val="FFFFFF"/>
                </a:solidFill>
              </a:rPr>
              <a:t>I</a:t>
            </a:r>
            <a:r>
              <a:rPr sz="4400" u="none" spc="-50">
                <a:solidFill>
                  <a:srgbClr val="FFFFFF"/>
                </a:solidFill>
              </a:rPr>
              <a:t>m</a:t>
            </a:r>
            <a:r>
              <a:rPr sz="4400" u="none" spc="-125">
                <a:solidFill>
                  <a:srgbClr val="FFFFFF"/>
                </a:solidFill>
              </a:rPr>
              <a:t>p</a:t>
            </a:r>
            <a:r>
              <a:rPr sz="4400" u="none" spc="-140">
                <a:solidFill>
                  <a:srgbClr val="FFFFFF"/>
                </a:solidFill>
              </a:rPr>
              <a:t>r</a:t>
            </a:r>
            <a:r>
              <a:rPr sz="4400" u="none" spc="-114">
                <a:solidFill>
                  <a:srgbClr val="FFFFFF"/>
                </a:solidFill>
              </a:rPr>
              <a:t>o</a:t>
            </a:r>
            <a:r>
              <a:rPr sz="4400" u="none" spc="-135">
                <a:solidFill>
                  <a:srgbClr val="FFFFFF"/>
                </a:solidFill>
              </a:rPr>
              <a:t>v</a:t>
            </a:r>
            <a:r>
              <a:rPr sz="4400" u="none" spc="-10">
                <a:solidFill>
                  <a:srgbClr val="FFFFFF"/>
                </a:solidFill>
              </a:rPr>
              <a:t>e</a:t>
            </a:r>
            <a:r>
              <a:rPr sz="4400" u="none" spc="-5">
                <a:solidFill>
                  <a:srgbClr val="FFFFFF"/>
                </a:solidFill>
              </a:rPr>
              <a:t>m</a:t>
            </a:r>
            <a:r>
              <a:rPr sz="4400" u="none" spc="-55">
                <a:solidFill>
                  <a:srgbClr val="FFFFFF"/>
                </a:solidFill>
              </a:rPr>
              <a:t>e</a:t>
            </a:r>
            <a:r>
              <a:rPr sz="4400" u="none" spc="-50">
                <a:solidFill>
                  <a:srgbClr val="FFFFFF"/>
                </a:solidFill>
              </a:rPr>
              <a:t>n</a:t>
            </a:r>
            <a:r>
              <a:rPr sz="4400" u="none" spc="-160">
                <a:solidFill>
                  <a:srgbClr val="FFFFFF"/>
                </a:solidFill>
              </a:rPr>
              <a:t>t</a:t>
            </a:r>
            <a:r>
              <a:rPr sz="4400" u="none" spc="315">
                <a:solidFill>
                  <a:srgbClr val="FFFFFF"/>
                </a:solidFill>
              </a:rPr>
              <a:t>s</a:t>
            </a:r>
            <a:r>
              <a:rPr sz="4400" u="none" spc="-140">
                <a:solidFill>
                  <a:srgbClr val="FFFFFF"/>
                </a:solidFill>
              </a:rPr>
              <a:t> </a:t>
            </a:r>
            <a:r>
              <a:rPr sz="4400" u="none" spc="-170">
                <a:solidFill>
                  <a:srgbClr val="FFFFFF"/>
                </a:solidFill>
              </a:rPr>
              <a:t>–</a:t>
            </a:r>
            <a:r>
              <a:rPr sz="4400" u="none" spc="-145">
                <a:solidFill>
                  <a:srgbClr val="FFFFFF"/>
                </a:solidFill>
              </a:rPr>
              <a:t> </a:t>
            </a:r>
            <a:r>
              <a:rPr lang="en-US" sz="4400" u="none" spc="210">
                <a:solidFill>
                  <a:srgbClr val="FFFFFF"/>
                </a:solidFill>
              </a:rPr>
              <a:t>City 8</a:t>
            </a:r>
            <a:endParaRPr sz="4400"/>
          </a:p>
        </p:txBody>
      </p:sp>
    </p:spTree>
    <p:extLst>
      <p:ext uri="{BB962C8B-B14F-4D97-AF65-F5344CB8AC3E}">
        <p14:creationId xmlns:p14="http://schemas.microsoft.com/office/powerpoint/2010/main" val="7054114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16939" y="235300"/>
            <a:ext cx="7388861" cy="689932"/>
          </a:xfrm>
          <a:prstGeom prst="rect">
            <a:avLst/>
          </a:prstGeom>
        </p:spPr>
        <p:txBody>
          <a:bodyPr vert="horz" wrap="square" lIns="0" tIns="12700" rIns="0" bIns="0" rtlCol="0">
            <a:spAutoFit/>
          </a:bodyPr>
          <a:lstStyle/>
          <a:p>
            <a:pPr marL="12700">
              <a:lnSpc>
                <a:spcPct val="100000"/>
              </a:lnSpc>
              <a:spcBef>
                <a:spcPts val="100"/>
              </a:spcBef>
            </a:pPr>
            <a:r>
              <a:rPr lang="en-US" sz="4400" spc="45">
                <a:solidFill>
                  <a:srgbClr val="FFFFFF"/>
                </a:solidFill>
                <a:latin typeface="Calibri"/>
                <a:cs typeface="Calibri"/>
              </a:rPr>
              <a:t>Conceptual Layout-</a:t>
            </a:r>
            <a:r>
              <a:rPr lang="en-US" sz="4400" spc="-45">
                <a:solidFill>
                  <a:srgbClr val="FFFFFF"/>
                </a:solidFill>
                <a:latin typeface="Calibri"/>
                <a:cs typeface="Calibri"/>
              </a:rPr>
              <a:t>City 8 Basin</a:t>
            </a:r>
            <a:endParaRPr sz="4400">
              <a:latin typeface="Calibri"/>
              <a:cs typeface="Calibri"/>
            </a:endParaRPr>
          </a:p>
        </p:txBody>
      </p:sp>
      <p:sp>
        <p:nvSpPr>
          <p:cNvPr id="6" name="object 6"/>
          <p:cNvSpPr txBox="1"/>
          <p:nvPr/>
        </p:nvSpPr>
        <p:spPr>
          <a:xfrm>
            <a:off x="1475452" y="1371600"/>
            <a:ext cx="1471295" cy="482600"/>
          </a:xfrm>
          <a:prstGeom prst="rect">
            <a:avLst/>
          </a:prstGeom>
        </p:spPr>
        <p:txBody>
          <a:bodyPr vert="horz" wrap="square" lIns="0" tIns="12700" rIns="0" bIns="0" rtlCol="0">
            <a:spAutoFit/>
          </a:bodyPr>
          <a:lstStyle/>
          <a:p>
            <a:pPr marL="12700">
              <a:lnSpc>
                <a:spcPct val="100000"/>
              </a:lnSpc>
              <a:spcBef>
                <a:spcPts val="100"/>
              </a:spcBef>
            </a:pPr>
            <a:r>
              <a:rPr sz="3000" b="1" spc="265">
                <a:solidFill>
                  <a:srgbClr val="E48546"/>
                </a:solidFill>
                <a:latin typeface="Calibri"/>
                <a:cs typeface="Calibri"/>
              </a:rPr>
              <a:t>L</a:t>
            </a:r>
            <a:r>
              <a:rPr sz="3000" b="1" spc="185">
                <a:solidFill>
                  <a:srgbClr val="E48546"/>
                </a:solidFill>
                <a:latin typeface="Calibri"/>
                <a:cs typeface="Calibri"/>
              </a:rPr>
              <a:t>E</a:t>
            </a:r>
            <a:r>
              <a:rPr sz="3000" b="1" spc="270">
                <a:solidFill>
                  <a:srgbClr val="E48546"/>
                </a:solidFill>
                <a:latin typeface="Calibri"/>
                <a:cs typeface="Calibri"/>
              </a:rPr>
              <a:t>G</a:t>
            </a:r>
            <a:r>
              <a:rPr sz="3000" b="1" spc="250">
                <a:solidFill>
                  <a:srgbClr val="E48546"/>
                </a:solidFill>
                <a:latin typeface="Calibri"/>
                <a:cs typeface="Calibri"/>
              </a:rPr>
              <a:t>E</a:t>
            </a:r>
            <a:r>
              <a:rPr sz="3000" b="1" spc="190">
                <a:solidFill>
                  <a:srgbClr val="E48546"/>
                </a:solidFill>
                <a:latin typeface="Calibri"/>
                <a:cs typeface="Calibri"/>
              </a:rPr>
              <a:t>N</a:t>
            </a:r>
            <a:r>
              <a:rPr sz="3000" b="1" spc="229">
                <a:solidFill>
                  <a:srgbClr val="E48546"/>
                </a:solidFill>
                <a:latin typeface="Calibri"/>
                <a:cs typeface="Calibri"/>
              </a:rPr>
              <a:t>D</a:t>
            </a:r>
            <a:endParaRPr sz="3000">
              <a:latin typeface="Calibri"/>
              <a:cs typeface="Calibri"/>
            </a:endParaRPr>
          </a:p>
        </p:txBody>
      </p:sp>
      <p:pic>
        <p:nvPicPr>
          <p:cNvPr id="4" name="Picture 3">
            <a:extLst>
              <a:ext uri="{FF2B5EF4-FFF2-40B4-BE49-F238E27FC236}">
                <a16:creationId xmlns:a16="http://schemas.microsoft.com/office/drawing/2014/main" id="{0D9CD570-19D2-162B-59AB-34FBDEF876FD}"/>
              </a:ext>
            </a:extLst>
          </p:cNvPr>
          <p:cNvPicPr>
            <a:picLocks noChangeAspect="1"/>
          </p:cNvPicPr>
          <p:nvPr/>
        </p:nvPicPr>
        <p:blipFill>
          <a:blip r:embed="rId2" cstate="print">
            <a:extLst>
              <a:ext uri="{28A0092B-C50C-407E-A947-70E740481C1C}">
                <a14:useLocalDpi xmlns:a14="http://schemas.microsoft.com/office/drawing/2010/main" val="0"/>
              </a:ext>
            </a:extLst>
          </a:blip>
          <a:srcRect l="7429" r="7429"/>
          <a:stretch/>
        </p:blipFill>
        <p:spPr>
          <a:xfrm>
            <a:off x="6863136" y="917303"/>
            <a:ext cx="3886069" cy="5940696"/>
          </a:xfrm>
          <a:prstGeom prst="rect">
            <a:avLst/>
          </a:prstGeom>
          <a:ln>
            <a:solidFill>
              <a:schemeClr val="tx1"/>
            </a:solidFill>
          </a:ln>
        </p:spPr>
      </p:pic>
      <p:pic>
        <p:nvPicPr>
          <p:cNvPr id="7" name="Picture 6">
            <a:extLst>
              <a:ext uri="{FF2B5EF4-FFF2-40B4-BE49-F238E27FC236}">
                <a16:creationId xmlns:a16="http://schemas.microsoft.com/office/drawing/2014/main" id="{46AE9CD1-3CAE-A137-D9D7-73E21E9D819C}"/>
              </a:ext>
            </a:extLst>
          </p:cNvPr>
          <p:cNvPicPr>
            <a:picLocks noChangeAspect="1"/>
          </p:cNvPicPr>
          <p:nvPr/>
        </p:nvPicPr>
        <p:blipFill>
          <a:blip r:embed="rId3" cstate="print">
            <a:extLst>
              <a:ext uri="{28A0092B-C50C-407E-A947-70E740481C1C}">
                <a14:useLocalDpi xmlns:a14="http://schemas.microsoft.com/office/drawing/2010/main" val="0"/>
              </a:ext>
            </a:extLst>
          </a:blip>
          <a:srcRect r="60706"/>
          <a:stretch>
            <a:fillRect/>
          </a:stretch>
        </p:blipFill>
        <p:spPr>
          <a:xfrm>
            <a:off x="609914" y="1946314"/>
            <a:ext cx="3886069" cy="1195013"/>
          </a:xfrm>
          <a:prstGeom prst="rect">
            <a:avLst/>
          </a:prstGeom>
        </p:spPr>
      </p:pic>
      <p:pic>
        <p:nvPicPr>
          <p:cNvPr id="8" name="Picture 7">
            <a:extLst>
              <a:ext uri="{FF2B5EF4-FFF2-40B4-BE49-F238E27FC236}">
                <a16:creationId xmlns:a16="http://schemas.microsoft.com/office/drawing/2014/main" id="{0D6A9CF8-7974-EA70-EF46-7383DC19C9D9}"/>
              </a:ext>
            </a:extLst>
          </p:cNvPr>
          <p:cNvPicPr>
            <a:picLocks noChangeAspect="1"/>
          </p:cNvPicPr>
          <p:nvPr/>
        </p:nvPicPr>
        <p:blipFill>
          <a:blip r:embed="rId3" cstate="print">
            <a:extLst>
              <a:ext uri="{28A0092B-C50C-407E-A947-70E740481C1C}">
                <a14:useLocalDpi xmlns:a14="http://schemas.microsoft.com/office/drawing/2010/main" val="0"/>
              </a:ext>
            </a:extLst>
          </a:blip>
          <a:srcRect l="40958" r="27037"/>
          <a:stretch>
            <a:fillRect/>
          </a:stretch>
        </p:blipFill>
        <p:spPr>
          <a:xfrm>
            <a:off x="609914" y="2831493"/>
            <a:ext cx="3165136" cy="1195013"/>
          </a:xfrm>
          <a:prstGeom prst="rect">
            <a:avLst/>
          </a:prstGeom>
        </p:spPr>
      </p:pic>
      <p:pic>
        <p:nvPicPr>
          <p:cNvPr id="9" name="Picture 8">
            <a:extLst>
              <a:ext uri="{FF2B5EF4-FFF2-40B4-BE49-F238E27FC236}">
                <a16:creationId xmlns:a16="http://schemas.microsoft.com/office/drawing/2014/main" id="{E6891372-A565-ED7A-D37A-8C2EFC314B51}"/>
              </a:ext>
            </a:extLst>
          </p:cNvPr>
          <p:cNvPicPr>
            <a:picLocks noChangeAspect="1"/>
          </p:cNvPicPr>
          <p:nvPr/>
        </p:nvPicPr>
        <p:blipFill>
          <a:blip r:embed="rId3" cstate="print">
            <a:extLst>
              <a:ext uri="{28A0092B-C50C-407E-A947-70E740481C1C}">
                <a14:useLocalDpi xmlns:a14="http://schemas.microsoft.com/office/drawing/2010/main" val="0"/>
              </a:ext>
            </a:extLst>
          </a:blip>
          <a:srcRect l="73898" r="-5903"/>
          <a:stretch>
            <a:fillRect/>
          </a:stretch>
        </p:blipFill>
        <p:spPr>
          <a:xfrm>
            <a:off x="609914" y="4134473"/>
            <a:ext cx="3165136" cy="1195013"/>
          </a:xfrm>
          <a:prstGeom prst="rect">
            <a:avLst/>
          </a:prstGeom>
        </p:spPr>
      </p:pic>
    </p:spTree>
    <p:extLst>
      <p:ext uri="{BB962C8B-B14F-4D97-AF65-F5344CB8AC3E}">
        <p14:creationId xmlns:p14="http://schemas.microsoft.com/office/powerpoint/2010/main" val="84665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235300"/>
            <a:ext cx="7498715" cy="696595"/>
          </a:xfrm>
          <a:prstGeom prst="rect">
            <a:avLst/>
          </a:prstGeom>
        </p:spPr>
        <p:txBody>
          <a:bodyPr vert="horz" wrap="square" lIns="0" tIns="12700" rIns="0" bIns="0" rtlCol="0">
            <a:spAutoFit/>
          </a:bodyPr>
          <a:lstStyle/>
          <a:p>
            <a:pPr marL="12700">
              <a:lnSpc>
                <a:spcPct val="100000"/>
              </a:lnSpc>
              <a:spcBef>
                <a:spcPts val="100"/>
              </a:spcBef>
            </a:pPr>
            <a:r>
              <a:rPr lang="en-US" sz="4400" u="none" spc="210">
                <a:solidFill>
                  <a:srgbClr val="FFFFFF"/>
                </a:solidFill>
              </a:rPr>
              <a:t>City 8</a:t>
            </a:r>
            <a:r>
              <a:rPr sz="4400" u="none" spc="-140">
                <a:solidFill>
                  <a:srgbClr val="FFFFFF"/>
                </a:solidFill>
              </a:rPr>
              <a:t> </a:t>
            </a:r>
            <a:r>
              <a:rPr sz="4400" u="none" spc="-170">
                <a:solidFill>
                  <a:srgbClr val="FFFFFF"/>
                </a:solidFill>
              </a:rPr>
              <a:t>–</a:t>
            </a:r>
            <a:r>
              <a:rPr sz="4400" u="none" spc="-155">
                <a:solidFill>
                  <a:srgbClr val="FFFFFF"/>
                </a:solidFill>
              </a:rPr>
              <a:t> </a:t>
            </a:r>
            <a:r>
              <a:rPr sz="4400" u="none" spc="35">
                <a:solidFill>
                  <a:srgbClr val="FFFFFF"/>
                </a:solidFill>
              </a:rPr>
              <a:t>P</a:t>
            </a:r>
            <a:r>
              <a:rPr sz="4400" u="none" spc="-85">
                <a:solidFill>
                  <a:srgbClr val="FFFFFF"/>
                </a:solidFill>
              </a:rPr>
              <a:t>u</a:t>
            </a:r>
            <a:r>
              <a:rPr sz="4400" u="none" spc="10">
                <a:solidFill>
                  <a:srgbClr val="FFFFFF"/>
                </a:solidFill>
              </a:rPr>
              <a:t>m</a:t>
            </a:r>
            <a:r>
              <a:rPr sz="4400" u="none" spc="-30">
                <a:solidFill>
                  <a:srgbClr val="FFFFFF"/>
                </a:solidFill>
              </a:rPr>
              <a:t>p</a:t>
            </a:r>
            <a:r>
              <a:rPr sz="4400" u="none" spc="-145">
                <a:solidFill>
                  <a:srgbClr val="FFFFFF"/>
                </a:solidFill>
              </a:rPr>
              <a:t> </a:t>
            </a:r>
            <a:r>
              <a:rPr sz="4400" u="none" spc="135">
                <a:solidFill>
                  <a:srgbClr val="FFFFFF"/>
                </a:solidFill>
              </a:rPr>
              <a:t>S</a:t>
            </a:r>
            <a:r>
              <a:rPr sz="4400" u="none" spc="80">
                <a:solidFill>
                  <a:srgbClr val="FFFFFF"/>
                </a:solidFill>
              </a:rPr>
              <a:t>t</a:t>
            </a:r>
            <a:r>
              <a:rPr sz="4400" u="none" spc="10">
                <a:solidFill>
                  <a:srgbClr val="FFFFFF"/>
                </a:solidFill>
              </a:rPr>
              <a:t>a</a:t>
            </a:r>
            <a:r>
              <a:rPr sz="4400" u="none" spc="-150">
                <a:solidFill>
                  <a:srgbClr val="FFFFFF"/>
                </a:solidFill>
              </a:rPr>
              <a:t>t</a:t>
            </a:r>
            <a:r>
              <a:rPr sz="4400" u="none" spc="-90">
                <a:solidFill>
                  <a:srgbClr val="FFFFFF"/>
                </a:solidFill>
              </a:rPr>
              <a:t>i</a:t>
            </a:r>
            <a:r>
              <a:rPr sz="4400" u="none" spc="-80">
                <a:solidFill>
                  <a:srgbClr val="FFFFFF"/>
                </a:solidFill>
              </a:rPr>
              <a:t>o</a:t>
            </a:r>
            <a:r>
              <a:rPr sz="4400" u="none" spc="-75">
                <a:solidFill>
                  <a:srgbClr val="FFFFFF"/>
                </a:solidFill>
              </a:rPr>
              <a:t>n</a:t>
            </a:r>
            <a:r>
              <a:rPr sz="4400" u="none" spc="-165">
                <a:solidFill>
                  <a:srgbClr val="FFFFFF"/>
                </a:solidFill>
              </a:rPr>
              <a:t> </a:t>
            </a:r>
            <a:r>
              <a:rPr sz="4400" u="none" spc="290">
                <a:solidFill>
                  <a:srgbClr val="FFFFFF"/>
                </a:solidFill>
              </a:rPr>
              <a:t>L</a:t>
            </a:r>
            <a:r>
              <a:rPr sz="4400" u="none" spc="130">
                <a:solidFill>
                  <a:srgbClr val="FFFFFF"/>
                </a:solidFill>
              </a:rPr>
              <a:t>o</a:t>
            </a:r>
            <a:r>
              <a:rPr sz="4400" u="none" spc="80">
                <a:solidFill>
                  <a:srgbClr val="FFFFFF"/>
                </a:solidFill>
              </a:rPr>
              <a:t>c</a:t>
            </a:r>
            <a:r>
              <a:rPr sz="4400" u="none" spc="10">
                <a:solidFill>
                  <a:srgbClr val="FFFFFF"/>
                </a:solidFill>
              </a:rPr>
              <a:t>a</a:t>
            </a:r>
            <a:r>
              <a:rPr sz="4400" u="none" spc="-150">
                <a:solidFill>
                  <a:srgbClr val="FFFFFF"/>
                </a:solidFill>
              </a:rPr>
              <a:t>t</a:t>
            </a:r>
            <a:r>
              <a:rPr sz="4400" u="none" spc="-90">
                <a:solidFill>
                  <a:srgbClr val="FFFFFF"/>
                </a:solidFill>
              </a:rPr>
              <a:t>i</a:t>
            </a:r>
            <a:r>
              <a:rPr sz="4400" u="none" spc="-80">
                <a:solidFill>
                  <a:srgbClr val="FFFFFF"/>
                </a:solidFill>
              </a:rPr>
              <a:t>on</a:t>
            </a:r>
            <a:endParaRPr sz="4400"/>
          </a:p>
        </p:txBody>
      </p:sp>
      <p:sp>
        <p:nvSpPr>
          <p:cNvPr id="3" name="object 3"/>
          <p:cNvSpPr txBox="1"/>
          <p:nvPr/>
        </p:nvSpPr>
        <p:spPr>
          <a:xfrm>
            <a:off x="6292597" y="5281724"/>
            <a:ext cx="5546090" cy="843821"/>
          </a:xfrm>
          <a:prstGeom prst="rect">
            <a:avLst/>
          </a:prstGeom>
        </p:spPr>
        <p:txBody>
          <a:bodyPr vert="horz" wrap="square" lIns="0" tIns="12700" rIns="0" bIns="0" rtlCol="0">
            <a:spAutoFit/>
          </a:bodyPr>
          <a:lstStyle/>
          <a:p>
            <a:pPr marL="298450" marR="5080" indent="-286385" algn="just">
              <a:lnSpc>
                <a:spcPct val="100000"/>
              </a:lnSpc>
              <a:spcBef>
                <a:spcPts val="100"/>
              </a:spcBef>
              <a:buFont typeface="Arial"/>
              <a:buChar char="•"/>
              <a:tabLst>
                <a:tab pos="299720" algn="l"/>
              </a:tabLst>
            </a:pPr>
            <a:r>
              <a:rPr sz="1800" spc="50">
                <a:latin typeface="Calibri"/>
                <a:cs typeface="Calibri"/>
              </a:rPr>
              <a:t>Th</a:t>
            </a:r>
            <a:r>
              <a:rPr lang="en-US" sz="1800" spc="50">
                <a:latin typeface="Calibri"/>
                <a:cs typeface="Calibri"/>
              </a:rPr>
              <a:t>e proposed pump station is located at an existing </a:t>
            </a:r>
            <a:r>
              <a:rPr lang="en-US" sz="1800" b="1" spc="60">
                <a:solidFill>
                  <a:srgbClr val="E97031"/>
                </a:solidFill>
                <a:latin typeface="Calibri"/>
                <a:cs typeface="Calibri"/>
              </a:rPr>
              <a:t>P</a:t>
            </a:r>
            <a:r>
              <a:rPr lang="en-US" b="1" spc="60">
                <a:solidFill>
                  <a:srgbClr val="E97031"/>
                </a:solidFill>
                <a:latin typeface="Calibri"/>
                <a:cs typeface="Calibri"/>
              </a:rPr>
              <a:t>rivate Pump Station (PVT) </a:t>
            </a:r>
            <a:r>
              <a:rPr lang="en-US" sz="1800" spc="65">
                <a:latin typeface="Calibri"/>
                <a:cs typeface="Calibri"/>
              </a:rPr>
              <a:t>location and will be rehabilitated.</a:t>
            </a:r>
            <a:endParaRPr sz="1800">
              <a:latin typeface="Calibri"/>
              <a:cs typeface="Calibri"/>
            </a:endParaRPr>
          </a:p>
        </p:txBody>
      </p:sp>
      <p:grpSp>
        <p:nvGrpSpPr>
          <p:cNvPr id="4" name="object 4"/>
          <p:cNvGrpSpPr/>
          <p:nvPr/>
        </p:nvGrpSpPr>
        <p:grpSpPr>
          <a:xfrm>
            <a:off x="101231" y="5022646"/>
            <a:ext cx="2758440" cy="1233805"/>
            <a:chOff x="101231" y="5022646"/>
            <a:chExt cx="2758440" cy="1233805"/>
          </a:xfrm>
        </p:grpSpPr>
        <p:pic>
          <p:nvPicPr>
            <p:cNvPr id="5" name="object 5"/>
            <p:cNvPicPr/>
            <p:nvPr/>
          </p:nvPicPr>
          <p:blipFill>
            <a:blip r:embed="rId2" cstate="print"/>
            <a:stretch>
              <a:fillRect/>
            </a:stretch>
          </p:blipFill>
          <p:spPr>
            <a:xfrm>
              <a:off x="542513" y="5194074"/>
              <a:ext cx="2010340" cy="769056"/>
            </a:xfrm>
            <a:prstGeom prst="rect">
              <a:avLst/>
            </a:prstGeom>
          </p:spPr>
        </p:pic>
        <p:sp>
          <p:nvSpPr>
            <p:cNvPr id="6" name="object 6"/>
            <p:cNvSpPr/>
            <p:nvPr/>
          </p:nvSpPr>
          <p:spPr>
            <a:xfrm>
              <a:off x="105994" y="5027409"/>
              <a:ext cx="2748915" cy="1224280"/>
            </a:xfrm>
            <a:custGeom>
              <a:avLst/>
              <a:gdLst/>
              <a:ahLst/>
              <a:cxnLst/>
              <a:rect l="l" t="t" r="r" b="b"/>
              <a:pathLst>
                <a:path w="2748915" h="1224279">
                  <a:moveTo>
                    <a:pt x="0" y="0"/>
                  </a:moveTo>
                  <a:lnTo>
                    <a:pt x="2748445" y="0"/>
                  </a:lnTo>
                  <a:lnTo>
                    <a:pt x="2748445" y="1223822"/>
                  </a:lnTo>
                  <a:lnTo>
                    <a:pt x="0" y="1223822"/>
                  </a:lnTo>
                  <a:lnTo>
                    <a:pt x="0" y="0"/>
                  </a:lnTo>
                  <a:close/>
                </a:path>
              </a:pathLst>
            </a:custGeom>
            <a:ln w="9525">
              <a:solidFill>
                <a:srgbClr val="000000"/>
              </a:solidFill>
            </a:ln>
          </p:spPr>
          <p:txBody>
            <a:bodyPr wrap="square" lIns="0" tIns="0" rIns="0" bIns="0" rtlCol="0"/>
            <a:lstStyle/>
            <a:p>
              <a:endParaRPr/>
            </a:p>
          </p:txBody>
        </p:sp>
      </p:grpSp>
      <p:pic>
        <p:nvPicPr>
          <p:cNvPr id="7" name="Picture 6">
            <a:extLst>
              <a:ext uri="{FF2B5EF4-FFF2-40B4-BE49-F238E27FC236}">
                <a16:creationId xmlns:a16="http://schemas.microsoft.com/office/drawing/2014/main" id="{7A62699C-25C8-E3A9-CED4-0F8C8B761911}"/>
              </a:ext>
            </a:extLst>
          </p:cNvPr>
          <p:cNvPicPr>
            <a:picLocks noChangeAspect="1"/>
          </p:cNvPicPr>
          <p:nvPr/>
        </p:nvPicPr>
        <p:blipFill>
          <a:blip r:embed="rId3" cstate="print">
            <a:extLst>
              <a:ext uri="{28A0092B-C50C-407E-A947-70E740481C1C}">
                <a14:useLocalDpi xmlns:a14="http://schemas.microsoft.com/office/drawing/2010/main" val="0"/>
              </a:ext>
            </a:extLst>
          </a:blip>
          <a:srcRect l="757" r="757"/>
          <a:stretch/>
        </p:blipFill>
        <p:spPr>
          <a:xfrm>
            <a:off x="272413" y="1533715"/>
            <a:ext cx="5978275" cy="3343085"/>
          </a:xfrm>
          <a:prstGeom prst="rect">
            <a:avLst/>
          </a:prstGeom>
          <a:ln w="12700">
            <a:solidFill>
              <a:schemeClr val="tx1"/>
            </a:solidFill>
          </a:ln>
        </p:spPr>
      </p:pic>
      <p:pic>
        <p:nvPicPr>
          <p:cNvPr id="8" name="Picture 7">
            <a:extLst>
              <a:ext uri="{FF2B5EF4-FFF2-40B4-BE49-F238E27FC236}">
                <a16:creationId xmlns:a16="http://schemas.microsoft.com/office/drawing/2014/main" id="{7B022893-387A-CB90-3111-56A6762DBB7F}"/>
              </a:ext>
            </a:extLst>
          </p:cNvPr>
          <p:cNvPicPr>
            <a:picLocks noChangeAspect="1"/>
          </p:cNvPicPr>
          <p:nvPr/>
        </p:nvPicPr>
        <p:blipFill>
          <a:blip r:embed="rId4">
            <a:extLst>
              <a:ext uri="{28A0092B-C50C-407E-A947-70E740481C1C}">
                <a14:useLocalDpi xmlns:a14="http://schemas.microsoft.com/office/drawing/2010/main" val="0"/>
              </a:ext>
            </a:extLst>
          </a:blip>
          <a:srcRect t="11150" b="11150"/>
          <a:stretch/>
        </p:blipFill>
        <p:spPr>
          <a:xfrm>
            <a:off x="6414208" y="1638489"/>
            <a:ext cx="5624563" cy="3145287"/>
          </a:xfrm>
          <a:prstGeom prst="rect">
            <a:avLst/>
          </a:prstGeom>
          <a:ln w="12700">
            <a:solidFill>
              <a:schemeClr val="tx1"/>
            </a:solidFill>
          </a:ln>
        </p:spPr>
      </p:pic>
    </p:spTree>
    <p:extLst>
      <p:ext uri="{BB962C8B-B14F-4D97-AF65-F5344CB8AC3E}">
        <p14:creationId xmlns:p14="http://schemas.microsoft.com/office/powerpoint/2010/main" val="7405563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235300"/>
            <a:ext cx="5855335" cy="696595"/>
          </a:xfrm>
          <a:prstGeom prst="rect">
            <a:avLst/>
          </a:prstGeom>
        </p:spPr>
        <p:txBody>
          <a:bodyPr vert="horz" wrap="square" lIns="0" tIns="12700" rIns="0" bIns="0" rtlCol="0">
            <a:spAutoFit/>
          </a:bodyPr>
          <a:lstStyle/>
          <a:p>
            <a:pPr marL="12700">
              <a:lnSpc>
                <a:spcPct val="100000"/>
              </a:lnSpc>
              <a:spcBef>
                <a:spcPts val="100"/>
              </a:spcBef>
            </a:pPr>
            <a:r>
              <a:rPr sz="4400" b="1" u="none" spc="60">
                <a:solidFill>
                  <a:srgbClr val="FFFFFF"/>
                </a:solidFill>
                <a:latin typeface="Calibri"/>
                <a:cs typeface="Calibri"/>
              </a:rPr>
              <a:t>Proposed</a:t>
            </a:r>
            <a:r>
              <a:rPr sz="4400" b="1" u="none" spc="-245">
                <a:solidFill>
                  <a:srgbClr val="FFFFFF"/>
                </a:solidFill>
                <a:latin typeface="Calibri"/>
                <a:cs typeface="Calibri"/>
              </a:rPr>
              <a:t> </a:t>
            </a:r>
            <a:r>
              <a:rPr sz="4400" b="1" u="none" spc="35">
                <a:solidFill>
                  <a:srgbClr val="FFFFFF"/>
                </a:solidFill>
                <a:latin typeface="Calibri"/>
                <a:cs typeface="Calibri"/>
              </a:rPr>
              <a:t>Improvements</a:t>
            </a:r>
            <a:endParaRPr sz="4400">
              <a:latin typeface="Calibri"/>
              <a:cs typeface="Calibri"/>
            </a:endParaRPr>
          </a:p>
        </p:txBody>
      </p:sp>
      <p:sp>
        <p:nvSpPr>
          <p:cNvPr id="3" name="object 3"/>
          <p:cNvSpPr txBox="1"/>
          <p:nvPr/>
        </p:nvSpPr>
        <p:spPr>
          <a:xfrm>
            <a:off x="1028233" y="3439159"/>
            <a:ext cx="2499360" cy="1122680"/>
          </a:xfrm>
          <a:prstGeom prst="rect">
            <a:avLst/>
          </a:prstGeom>
        </p:spPr>
        <p:txBody>
          <a:bodyPr vert="horz" wrap="square" lIns="0" tIns="12700" rIns="0" bIns="0" rtlCol="0">
            <a:spAutoFit/>
          </a:bodyPr>
          <a:lstStyle/>
          <a:p>
            <a:pPr marL="12700" marR="5080" indent="706755">
              <a:lnSpc>
                <a:spcPct val="100000"/>
              </a:lnSpc>
              <a:spcBef>
                <a:spcPts val="100"/>
              </a:spcBef>
            </a:pPr>
            <a:r>
              <a:rPr sz="2400" b="1" spc="160">
                <a:solidFill>
                  <a:srgbClr val="E48546"/>
                </a:solidFill>
                <a:latin typeface="Calibri"/>
                <a:cs typeface="Calibri"/>
              </a:rPr>
              <a:t>Sample </a:t>
            </a:r>
            <a:r>
              <a:rPr sz="2400" b="1" spc="165">
                <a:solidFill>
                  <a:srgbClr val="E48546"/>
                </a:solidFill>
                <a:latin typeface="Calibri"/>
                <a:cs typeface="Calibri"/>
              </a:rPr>
              <a:t> </a:t>
            </a:r>
            <a:r>
              <a:rPr sz="2400" b="1" spc="130">
                <a:solidFill>
                  <a:srgbClr val="E48546"/>
                </a:solidFill>
                <a:latin typeface="Calibri"/>
                <a:cs typeface="Calibri"/>
              </a:rPr>
              <a:t>Pump</a:t>
            </a:r>
            <a:r>
              <a:rPr sz="2400" b="1" spc="-75">
                <a:solidFill>
                  <a:srgbClr val="E48546"/>
                </a:solidFill>
                <a:latin typeface="Calibri"/>
                <a:cs typeface="Calibri"/>
              </a:rPr>
              <a:t> </a:t>
            </a:r>
            <a:r>
              <a:rPr sz="2400" b="1" spc="95">
                <a:solidFill>
                  <a:srgbClr val="E48546"/>
                </a:solidFill>
                <a:latin typeface="Calibri"/>
                <a:cs typeface="Calibri"/>
              </a:rPr>
              <a:t>Station</a:t>
            </a:r>
            <a:r>
              <a:rPr sz="2400" b="1" spc="-105">
                <a:solidFill>
                  <a:srgbClr val="E48546"/>
                </a:solidFill>
                <a:latin typeface="Calibri"/>
                <a:cs typeface="Calibri"/>
              </a:rPr>
              <a:t> </a:t>
            </a:r>
            <a:r>
              <a:rPr sz="2400" b="1" spc="95">
                <a:solidFill>
                  <a:srgbClr val="E48546"/>
                </a:solidFill>
                <a:latin typeface="Calibri"/>
                <a:cs typeface="Calibri"/>
              </a:rPr>
              <a:t>(PS)</a:t>
            </a:r>
            <a:endParaRPr sz="2400">
              <a:latin typeface="Calibri"/>
              <a:cs typeface="Calibri"/>
            </a:endParaRPr>
          </a:p>
          <a:p>
            <a:pPr marL="782320">
              <a:lnSpc>
                <a:spcPct val="100000"/>
              </a:lnSpc>
            </a:pPr>
            <a:r>
              <a:rPr sz="2400" b="1" spc="100">
                <a:solidFill>
                  <a:srgbClr val="E48546"/>
                </a:solidFill>
                <a:latin typeface="Calibri"/>
                <a:cs typeface="Calibri"/>
              </a:rPr>
              <a:t>Layout</a:t>
            </a:r>
            <a:endParaRPr sz="2400">
              <a:latin typeface="Calibri"/>
              <a:cs typeface="Calibri"/>
            </a:endParaRPr>
          </a:p>
        </p:txBody>
      </p:sp>
      <p:grpSp>
        <p:nvGrpSpPr>
          <p:cNvPr id="4" name="object 4"/>
          <p:cNvGrpSpPr/>
          <p:nvPr/>
        </p:nvGrpSpPr>
        <p:grpSpPr>
          <a:xfrm>
            <a:off x="8375789" y="1428419"/>
            <a:ext cx="3309620" cy="5387975"/>
            <a:chOff x="8375789" y="1428419"/>
            <a:chExt cx="3309620" cy="5387975"/>
          </a:xfrm>
        </p:grpSpPr>
        <p:pic>
          <p:nvPicPr>
            <p:cNvPr id="5" name="object 5"/>
            <p:cNvPicPr/>
            <p:nvPr/>
          </p:nvPicPr>
          <p:blipFill>
            <a:blip r:embed="rId2" cstate="print"/>
            <a:stretch>
              <a:fillRect/>
            </a:stretch>
          </p:blipFill>
          <p:spPr>
            <a:xfrm>
              <a:off x="8404364" y="1456995"/>
              <a:ext cx="3250780" cy="2586240"/>
            </a:xfrm>
            <a:prstGeom prst="rect">
              <a:avLst/>
            </a:prstGeom>
          </p:spPr>
        </p:pic>
        <p:sp>
          <p:nvSpPr>
            <p:cNvPr id="6" name="object 6"/>
            <p:cNvSpPr/>
            <p:nvPr/>
          </p:nvSpPr>
          <p:spPr>
            <a:xfrm>
              <a:off x="8390077" y="1442707"/>
              <a:ext cx="3281045" cy="2614930"/>
            </a:xfrm>
            <a:custGeom>
              <a:avLst/>
              <a:gdLst/>
              <a:ahLst/>
              <a:cxnLst/>
              <a:rect l="l" t="t" r="r" b="b"/>
              <a:pathLst>
                <a:path w="3281045" h="2614929">
                  <a:moveTo>
                    <a:pt x="0" y="0"/>
                  </a:moveTo>
                  <a:lnTo>
                    <a:pt x="3280600" y="0"/>
                  </a:lnTo>
                  <a:lnTo>
                    <a:pt x="3280600" y="2614815"/>
                  </a:lnTo>
                  <a:lnTo>
                    <a:pt x="0" y="2614815"/>
                  </a:lnTo>
                  <a:lnTo>
                    <a:pt x="0" y="0"/>
                  </a:lnTo>
                  <a:close/>
                </a:path>
              </a:pathLst>
            </a:custGeom>
            <a:ln w="28574">
              <a:solidFill>
                <a:srgbClr val="000000"/>
              </a:solidFill>
            </a:ln>
          </p:spPr>
          <p:txBody>
            <a:bodyPr wrap="square" lIns="0" tIns="0" rIns="0" bIns="0" rtlCol="0"/>
            <a:lstStyle/>
            <a:p>
              <a:endParaRPr/>
            </a:p>
          </p:txBody>
        </p:sp>
        <p:pic>
          <p:nvPicPr>
            <p:cNvPr id="7" name="object 7"/>
            <p:cNvPicPr/>
            <p:nvPr/>
          </p:nvPicPr>
          <p:blipFill>
            <a:blip r:embed="rId3" cstate="print"/>
            <a:stretch>
              <a:fillRect/>
            </a:stretch>
          </p:blipFill>
          <p:spPr>
            <a:xfrm>
              <a:off x="8432622" y="4137501"/>
              <a:ext cx="3223768" cy="2650140"/>
            </a:xfrm>
            <a:prstGeom prst="rect">
              <a:avLst/>
            </a:prstGeom>
          </p:spPr>
        </p:pic>
        <p:sp>
          <p:nvSpPr>
            <p:cNvPr id="8" name="object 8"/>
            <p:cNvSpPr/>
            <p:nvPr/>
          </p:nvSpPr>
          <p:spPr>
            <a:xfrm>
              <a:off x="8418334" y="4123220"/>
              <a:ext cx="3252470" cy="2679065"/>
            </a:xfrm>
            <a:custGeom>
              <a:avLst/>
              <a:gdLst/>
              <a:ahLst/>
              <a:cxnLst/>
              <a:rect l="l" t="t" r="r" b="b"/>
              <a:pathLst>
                <a:path w="3252470" h="2679065">
                  <a:moveTo>
                    <a:pt x="0" y="0"/>
                  </a:moveTo>
                  <a:lnTo>
                    <a:pt x="3252343" y="0"/>
                  </a:lnTo>
                  <a:lnTo>
                    <a:pt x="3252343" y="2678722"/>
                  </a:lnTo>
                  <a:lnTo>
                    <a:pt x="0" y="2678722"/>
                  </a:lnTo>
                  <a:lnTo>
                    <a:pt x="0" y="0"/>
                  </a:lnTo>
                  <a:close/>
                </a:path>
              </a:pathLst>
            </a:custGeom>
            <a:ln w="28575">
              <a:solidFill>
                <a:srgbClr val="000000"/>
              </a:solidFill>
            </a:ln>
          </p:spPr>
          <p:txBody>
            <a:bodyPr wrap="square" lIns="0" tIns="0" rIns="0" bIns="0" rtlCol="0"/>
            <a:lstStyle/>
            <a:p>
              <a:endParaRPr/>
            </a:p>
          </p:txBody>
        </p:sp>
      </p:grpSp>
      <p:grpSp>
        <p:nvGrpSpPr>
          <p:cNvPr id="9" name="object 9"/>
          <p:cNvGrpSpPr/>
          <p:nvPr/>
        </p:nvGrpSpPr>
        <p:grpSpPr>
          <a:xfrm>
            <a:off x="4552950" y="1428419"/>
            <a:ext cx="3505835" cy="5324475"/>
            <a:chOff x="4552950" y="1428419"/>
            <a:chExt cx="3505835" cy="5324475"/>
          </a:xfrm>
        </p:grpSpPr>
        <p:pic>
          <p:nvPicPr>
            <p:cNvPr id="10" name="object 10"/>
            <p:cNvPicPr/>
            <p:nvPr/>
          </p:nvPicPr>
          <p:blipFill>
            <a:blip r:embed="rId4" cstate="print"/>
            <a:stretch>
              <a:fillRect/>
            </a:stretch>
          </p:blipFill>
          <p:spPr>
            <a:xfrm>
              <a:off x="4581525" y="1456994"/>
              <a:ext cx="3448323" cy="2586242"/>
            </a:xfrm>
            <a:prstGeom prst="rect">
              <a:avLst/>
            </a:prstGeom>
          </p:spPr>
        </p:pic>
        <p:sp>
          <p:nvSpPr>
            <p:cNvPr id="11" name="object 11"/>
            <p:cNvSpPr/>
            <p:nvPr/>
          </p:nvSpPr>
          <p:spPr>
            <a:xfrm>
              <a:off x="4567237" y="1442707"/>
              <a:ext cx="3477260" cy="2614930"/>
            </a:xfrm>
            <a:custGeom>
              <a:avLst/>
              <a:gdLst/>
              <a:ahLst/>
              <a:cxnLst/>
              <a:rect l="l" t="t" r="r" b="b"/>
              <a:pathLst>
                <a:path w="3477259" h="2614929">
                  <a:moveTo>
                    <a:pt x="0" y="0"/>
                  </a:moveTo>
                  <a:lnTo>
                    <a:pt x="3476904" y="0"/>
                  </a:lnTo>
                  <a:lnTo>
                    <a:pt x="3476904" y="2614815"/>
                  </a:lnTo>
                  <a:lnTo>
                    <a:pt x="0" y="2614815"/>
                  </a:lnTo>
                  <a:lnTo>
                    <a:pt x="0" y="0"/>
                  </a:lnTo>
                  <a:close/>
                </a:path>
              </a:pathLst>
            </a:custGeom>
            <a:ln w="28574">
              <a:solidFill>
                <a:srgbClr val="000000"/>
              </a:solidFill>
            </a:ln>
          </p:spPr>
          <p:txBody>
            <a:bodyPr wrap="square" lIns="0" tIns="0" rIns="0" bIns="0" rtlCol="0"/>
            <a:lstStyle/>
            <a:p>
              <a:endParaRPr/>
            </a:p>
          </p:txBody>
        </p:sp>
        <p:pic>
          <p:nvPicPr>
            <p:cNvPr id="12" name="object 12"/>
            <p:cNvPicPr/>
            <p:nvPr/>
          </p:nvPicPr>
          <p:blipFill>
            <a:blip r:embed="rId5" cstate="print"/>
            <a:stretch>
              <a:fillRect/>
            </a:stretch>
          </p:blipFill>
          <p:spPr>
            <a:xfrm>
              <a:off x="4581525" y="4137507"/>
              <a:ext cx="3448323" cy="2586237"/>
            </a:xfrm>
            <a:prstGeom prst="rect">
              <a:avLst/>
            </a:prstGeom>
          </p:spPr>
        </p:pic>
        <p:sp>
          <p:nvSpPr>
            <p:cNvPr id="13" name="object 13"/>
            <p:cNvSpPr/>
            <p:nvPr/>
          </p:nvSpPr>
          <p:spPr>
            <a:xfrm>
              <a:off x="4567237" y="4123220"/>
              <a:ext cx="3477260" cy="2614930"/>
            </a:xfrm>
            <a:custGeom>
              <a:avLst/>
              <a:gdLst/>
              <a:ahLst/>
              <a:cxnLst/>
              <a:rect l="l" t="t" r="r" b="b"/>
              <a:pathLst>
                <a:path w="3477259" h="2614929">
                  <a:moveTo>
                    <a:pt x="0" y="0"/>
                  </a:moveTo>
                  <a:lnTo>
                    <a:pt x="3476904" y="0"/>
                  </a:lnTo>
                  <a:lnTo>
                    <a:pt x="3476904" y="2614815"/>
                  </a:lnTo>
                  <a:lnTo>
                    <a:pt x="0" y="2614815"/>
                  </a:lnTo>
                  <a:lnTo>
                    <a:pt x="0" y="0"/>
                  </a:lnTo>
                  <a:close/>
                </a:path>
              </a:pathLst>
            </a:custGeom>
            <a:ln w="28574">
              <a:solidFill>
                <a:srgbClr val="000000"/>
              </a:solidFill>
            </a:ln>
          </p:spPr>
          <p:txBody>
            <a:bodyPr wrap="square" lIns="0" tIns="0" rIns="0" bIns="0" rtlCol="0"/>
            <a:lstStyle/>
            <a:p>
              <a:endParaRPr/>
            </a:p>
          </p:txBody>
        </p:sp>
      </p:grpSp>
      <p:sp>
        <p:nvSpPr>
          <p:cNvPr id="14" name="object 14"/>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lang="en-US" spc="30"/>
              <a:t>26</a:t>
            </a:r>
            <a:endParaRPr spc="3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823490" y="3605545"/>
            <a:ext cx="6714096" cy="800188"/>
          </a:xfrm>
          <a:prstGeom prst="rect">
            <a:avLst/>
          </a:prstGeom>
        </p:spPr>
      </p:pic>
      <p:sp>
        <p:nvSpPr>
          <p:cNvPr id="3" name="object 3"/>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lang="en-US" spc="30"/>
              <a:t>27</a:t>
            </a:r>
            <a:endParaRPr spc="3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4644" y="255670"/>
            <a:ext cx="6609080" cy="696595"/>
          </a:xfrm>
          <a:prstGeom prst="rect">
            <a:avLst/>
          </a:prstGeom>
        </p:spPr>
        <p:txBody>
          <a:bodyPr vert="horz" wrap="square" lIns="0" tIns="12700" rIns="0" bIns="0" rtlCol="0">
            <a:spAutoFit/>
          </a:bodyPr>
          <a:lstStyle/>
          <a:p>
            <a:pPr marL="12700">
              <a:lnSpc>
                <a:spcPct val="100000"/>
              </a:lnSpc>
              <a:spcBef>
                <a:spcPts val="100"/>
              </a:spcBef>
            </a:pPr>
            <a:r>
              <a:rPr sz="4400" u="none" spc="10">
                <a:solidFill>
                  <a:srgbClr val="FFFFFF"/>
                </a:solidFill>
              </a:rPr>
              <a:t>Estimated</a:t>
            </a:r>
            <a:r>
              <a:rPr sz="4400" u="none" spc="-180">
                <a:solidFill>
                  <a:srgbClr val="FFFFFF"/>
                </a:solidFill>
              </a:rPr>
              <a:t> </a:t>
            </a:r>
            <a:r>
              <a:rPr sz="4400" u="none" spc="185">
                <a:solidFill>
                  <a:srgbClr val="FFFFFF"/>
                </a:solidFill>
              </a:rPr>
              <a:t>Costs</a:t>
            </a:r>
            <a:r>
              <a:rPr sz="4400" u="none" spc="-200">
                <a:solidFill>
                  <a:srgbClr val="FFFFFF"/>
                </a:solidFill>
              </a:rPr>
              <a:t> </a:t>
            </a:r>
            <a:r>
              <a:rPr sz="4400" u="none" spc="-20">
                <a:solidFill>
                  <a:srgbClr val="FFFFFF"/>
                </a:solidFill>
              </a:rPr>
              <a:t>and</a:t>
            </a:r>
            <a:r>
              <a:rPr sz="4400" u="none" spc="-190">
                <a:solidFill>
                  <a:srgbClr val="FFFFFF"/>
                </a:solidFill>
              </a:rPr>
              <a:t> </a:t>
            </a:r>
            <a:r>
              <a:rPr sz="4400" u="none" spc="-45">
                <a:solidFill>
                  <a:srgbClr val="FFFFFF"/>
                </a:solidFill>
              </a:rPr>
              <a:t>Funding</a:t>
            </a:r>
            <a:endParaRPr sz="4400"/>
          </a:p>
        </p:txBody>
      </p:sp>
      <p:sp>
        <p:nvSpPr>
          <p:cNvPr id="3" name="object 3"/>
          <p:cNvSpPr txBox="1"/>
          <p:nvPr/>
        </p:nvSpPr>
        <p:spPr>
          <a:xfrm>
            <a:off x="379424" y="1752600"/>
            <a:ext cx="3887775" cy="1951816"/>
          </a:xfrm>
          <a:prstGeom prst="rect">
            <a:avLst/>
          </a:prstGeom>
        </p:spPr>
        <p:txBody>
          <a:bodyPr vert="horz" wrap="square" lIns="0" tIns="111760" rIns="0" bIns="0" rtlCol="0">
            <a:spAutoFit/>
          </a:bodyPr>
          <a:lstStyle/>
          <a:p>
            <a:pPr marL="12700">
              <a:lnSpc>
                <a:spcPct val="100000"/>
              </a:lnSpc>
              <a:spcBef>
                <a:spcPts val="880"/>
              </a:spcBef>
            </a:pPr>
            <a:r>
              <a:rPr lang="en-US" b="1" spc="55">
                <a:solidFill>
                  <a:srgbClr val="E48546"/>
                </a:solidFill>
                <a:latin typeface="Calibri"/>
                <a:cs typeface="Calibri"/>
              </a:rPr>
              <a:t>City 4 Expansion</a:t>
            </a:r>
            <a:r>
              <a:rPr sz="1800" b="1" spc="-60">
                <a:solidFill>
                  <a:srgbClr val="E48546"/>
                </a:solidFill>
                <a:latin typeface="Calibri"/>
                <a:cs typeface="Calibri"/>
              </a:rPr>
              <a:t> </a:t>
            </a:r>
            <a:r>
              <a:rPr sz="1800" b="1" spc="45">
                <a:solidFill>
                  <a:srgbClr val="E48546"/>
                </a:solidFill>
                <a:latin typeface="Calibri"/>
                <a:cs typeface="Calibri"/>
              </a:rPr>
              <a:t>(New</a:t>
            </a:r>
            <a:r>
              <a:rPr sz="1800" b="1" spc="-50">
                <a:solidFill>
                  <a:srgbClr val="E48546"/>
                </a:solidFill>
                <a:latin typeface="Calibri"/>
                <a:cs typeface="Calibri"/>
              </a:rPr>
              <a:t> </a:t>
            </a:r>
            <a:r>
              <a:rPr sz="1800" b="1" spc="80">
                <a:solidFill>
                  <a:srgbClr val="E48546"/>
                </a:solidFill>
                <a:latin typeface="Calibri"/>
                <a:cs typeface="Calibri"/>
              </a:rPr>
              <a:t>Bas</a:t>
            </a:r>
            <a:r>
              <a:rPr lang="en-US" sz="1800" b="1" spc="80">
                <a:solidFill>
                  <a:srgbClr val="E48546"/>
                </a:solidFill>
                <a:latin typeface="Calibri"/>
                <a:cs typeface="Calibri"/>
              </a:rPr>
              <a:t>in)</a:t>
            </a:r>
            <a:endParaRPr sz="1800">
              <a:latin typeface="Calibri"/>
              <a:cs typeface="Calibri"/>
            </a:endParaRPr>
          </a:p>
          <a:p>
            <a:pPr marL="240665" marR="607695" indent="-228600">
              <a:lnSpc>
                <a:spcPts val="1939"/>
              </a:lnSpc>
              <a:spcBef>
                <a:spcPts val="1025"/>
              </a:spcBef>
              <a:buFont typeface="Arial"/>
              <a:buChar char="•"/>
              <a:tabLst>
                <a:tab pos="240665" algn="l"/>
                <a:tab pos="241300" algn="l"/>
              </a:tabLst>
            </a:pPr>
            <a:r>
              <a:rPr sz="1800" spc="35">
                <a:latin typeface="Calibri"/>
                <a:cs typeface="Calibri"/>
              </a:rPr>
              <a:t>Preliminary</a:t>
            </a:r>
            <a:r>
              <a:rPr sz="1800" spc="-105">
                <a:latin typeface="Calibri"/>
                <a:cs typeface="Calibri"/>
              </a:rPr>
              <a:t> </a:t>
            </a:r>
            <a:r>
              <a:rPr sz="1800" spc="55">
                <a:latin typeface="Calibri"/>
                <a:cs typeface="Calibri"/>
              </a:rPr>
              <a:t>Rough</a:t>
            </a:r>
            <a:r>
              <a:rPr sz="1800" spc="-85">
                <a:latin typeface="Calibri"/>
                <a:cs typeface="Calibri"/>
              </a:rPr>
              <a:t> </a:t>
            </a:r>
            <a:r>
              <a:rPr sz="1800" spc="30">
                <a:latin typeface="Calibri"/>
                <a:cs typeface="Calibri"/>
              </a:rPr>
              <a:t>Order</a:t>
            </a:r>
            <a:r>
              <a:rPr sz="1800" spc="-70">
                <a:latin typeface="Calibri"/>
                <a:cs typeface="Calibri"/>
              </a:rPr>
              <a:t> </a:t>
            </a:r>
            <a:r>
              <a:rPr sz="1800" spc="15">
                <a:latin typeface="Calibri"/>
                <a:cs typeface="Calibri"/>
              </a:rPr>
              <a:t>of </a:t>
            </a:r>
            <a:r>
              <a:rPr sz="1800" spc="-390">
                <a:latin typeface="Calibri"/>
                <a:cs typeface="Calibri"/>
              </a:rPr>
              <a:t> </a:t>
            </a:r>
            <a:r>
              <a:rPr sz="1800" spc="20">
                <a:latin typeface="Calibri"/>
                <a:cs typeface="Calibri"/>
              </a:rPr>
              <a:t>Magnitude</a:t>
            </a:r>
            <a:r>
              <a:rPr sz="1800" spc="-60">
                <a:latin typeface="Calibri"/>
                <a:cs typeface="Calibri"/>
              </a:rPr>
              <a:t> </a:t>
            </a:r>
            <a:r>
              <a:rPr sz="1800" spc="114">
                <a:latin typeface="Calibri"/>
                <a:cs typeface="Calibri"/>
              </a:rPr>
              <a:t>Cost</a:t>
            </a:r>
            <a:r>
              <a:rPr sz="1800" spc="-65">
                <a:latin typeface="Calibri"/>
                <a:cs typeface="Calibri"/>
              </a:rPr>
              <a:t> </a:t>
            </a:r>
            <a:r>
              <a:rPr sz="1800" spc="50">
                <a:latin typeface="Calibri"/>
                <a:cs typeface="Calibri"/>
              </a:rPr>
              <a:t>Estimate:</a:t>
            </a:r>
            <a:endParaRPr sz="1800">
              <a:latin typeface="Calibri"/>
              <a:cs typeface="Calibri"/>
            </a:endParaRPr>
          </a:p>
          <a:p>
            <a:pPr marL="698500" lvl="1" indent="-228600">
              <a:lnSpc>
                <a:spcPct val="100000"/>
              </a:lnSpc>
              <a:spcBef>
                <a:spcPts val="265"/>
              </a:spcBef>
              <a:buFont typeface="Arial"/>
              <a:buChar char="•"/>
              <a:tabLst>
                <a:tab pos="697865" algn="l"/>
                <a:tab pos="698500" algn="l"/>
              </a:tabLst>
            </a:pPr>
            <a:r>
              <a:rPr sz="1800" i="1" spc="-10">
                <a:latin typeface="Calibri"/>
                <a:cs typeface="Calibri"/>
              </a:rPr>
              <a:t>Total</a:t>
            </a:r>
            <a:r>
              <a:rPr sz="1800" i="1" spc="-75">
                <a:latin typeface="Calibri"/>
                <a:cs typeface="Calibri"/>
              </a:rPr>
              <a:t> </a:t>
            </a:r>
            <a:r>
              <a:rPr sz="1800" i="1" spc="125">
                <a:latin typeface="Calibri"/>
                <a:cs typeface="Calibri"/>
              </a:rPr>
              <a:t>Cost</a:t>
            </a:r>
            <a:r>
              <a:rPr sz="1800" i="1" spc="-85">
                <a:latin typeface="Calibri"/>
                <a:cs typeface="Calibri"/>
              </a:rPr>
              <a:t> </a:t>
            </a:r>
            <a:r>
              <a:rPr sz="1800" i="1" spc="-5">
                <a:latin typeface="Calibri"/>
                <a:cs typeface="Calibri"/>
              </a:rPr>
              <a:t>for</a:t>
            </a:r>
            <a:r>
              <a:rPr sz="1800" i="1" spc="-70">
                <a:latin typeface="Calibri"/>
                <a:cs typeface="Calibri"/>
              </a:rPr>
              <a:t> </a:t>
            </a:r>
            <a:r>
              <a:rPr sz="1800" i="1" spc="70">
                <a:latin typeface="Calibri"/>
                <a:cs typeface="Calibri"/>
              </a:rPr>
              <a:t>Basin:</a:t>
            </a:r>
            <a:r>
              <a:rPr sz="1800" i="1" spc="280">
                <a:latin typeface="Calibri"/>
                <a:cs typeface="Calibri"/>
              </a:rPr>
              <a:t> </a:t>
            </a:r>
            <a:r>
              <a:rPr sz="1800" b="1" spc="20">
                <a:latin typeface="Calibri"/>
                <a:cs typeface="Calibri"/>
              </a:rPr>
              <a:t>$</a:t>
            </a:r>
            <a:r>
              <a:rPr lang="en-US" b="1" spc="20">
                <a:latin typeface="Calibri"/>
                <a:cs typeface="Calibri"/>
              </a:rPr>
              <a:t>56.3</a:t>
            </a:r>
            <a:r>
              <a:rPr sz="1800" b="1" spc="20">
                <a:latin typeface="Calibri"/>
                <a:cs typeface="Calibri"/>
              </a:rPr>
              <a:t>M</a:t>
            </a:r>
            <a:endParaRPr sz="1800">
              <a:latin typeface="Calibri"/>
              <a:cs typeface="Calibri"/>
            </a:endParaRPr>
          </a:p>
          <a:p>
            <a:pPr marL="698500" lvl="1" indent="-228600">
              <a:lnSpc>
                <a:spcPct val="100000"/>
              </a:lnSpc>
              <a:spcBef>
                <a:spcPts val="275"/>
              </a:spcBef>
              <a:buFont typeface="Arial"/>
              <a:buChar char="•"/>
              <a:tabLst>
                <a:tab pos="697865" algn="l"/>
                <a:tab pos="698500" algn="l"/>
              </a:tabLst>
            </a:pPr>
            <a:r>
              <a:rPr sz="1800" i="1" spc="70">
                <a:latin typeface="Calibri"/>
                <a:cs typeface="Calibri"/>
              </a:rPr>
              <a:t>Number</a:t>
            </a:r>
            <a:r>
              <a:rPr sz="1800" i="1" spc="-65">
                <a:latin typeface="Calibri"/>
                <a:cs typeface="Calibri"/>
              </a:rPr>
              <a:t> </a:t>
            </a:r>
            <a:r>
              <a:rPr sz="1800" i="1" spc="15">
                <a:latin typeface="Calibri"/>
                <a:cs typeface="Calibri"/>
              </a:rPr>
              <a:t>of</a:t>
            </a:r>
            <a:r>
              <a:rPr sz="1800" i="1" spc="-55">
                <a:latin typeface="Calibri"/>
                <a:cs typeface="Calibri"/>
              </a:rPr>
              <a:t> </a:t>
            </a:r>
            <a:r>
              <a:rPr sz="1800" i="1" spc="75">
                <a:latin typeface="Calibri"/>
                <a:cs typeface="Calibri"/>
              </a:rPr>
              <a:t>Parcels:</a:t>
            </a:r>
            <a:r>
              <a:rPr sz="1800" i="1" spc="-75">
                <a:latin typeface="Calibri"/>
                <a:cs typeface="Calibri"/>
              </a:rPr>
              <a:t> </a:t>
            </a:r>
            <a:r>
              <a:rPr lang="en-US" b="1" i="1" spc="40">
                <a:latin typeface="Calibri"/>
                <a:cs typeface="Calibri"/>
              </a:rPr>
              <a:t>1,231</a:t>
            </a:r>
            <a:endParaRPr sz="1800">
              <a:latin typeface="Calibri"/>
              <a:cs typeface="Calibri"/>
            </a:endParaRPr>
          </a:p>
          <a:p>
            <a:pPr marL="698500" lvl="1" indent="-228600">
              <a:lnSpc>
                <a:spcPct val="100000"/>
              </a:lnSpc>
              <a:spcBef>
                <a:spcPts val="290"/>
              </a:spcBef>
              <a:buFont typeface="Arial"/>
              <a:buChar char="•"/>
              <a:tabLst>
                <a:tab pos="697865" algn="l"/>
                <a:tab pos="698500" algn="l"/>
              </a:tabLst>
            </a:pPr>
            <a:r>
              <a:rPr sz="1800" i="1" spc="125">
                <a:latin typeface="Calibri"/>
                <a:cs typeface="Calibri"/>
              </a:rPr>
              <a:t>Cost</a:t>
            </a:r>
            <a:r>
              <a:rPr sz="1800" i="1" spc="-75">
                <a:latin typeface="Calibri"/>
                <a:cs typeface="Calibri"/>
              </a:rPr>
              <a:t> </a:t>
            </a:r>
            <a:r>
              <a:rPr sz="1800" i="1" spc="50">
                <a:latin typeface="Calibri"/>
                <a:cs typeface="Calibri"/>
              </a:rPr>
              <a:t>per</a:t>
            </a:r>
            <a:r>
              <a:rPr sz="1800" i="1" spc="-65">
                <a:latin typeface="Calibri"/>
                <a:cs typeface="Calibri"/>
              </a:rPr>
              <a:t> </a:t>
            </a:r>
            <a:r>
              <a:rPr sz="1800" i="1" spc="60">
                <a:latin typeface="Calibri"/>
                <a:cs typeface="Calibri"/>
              </a:rPr>
              <a:t>Parcel:</a:t>
            </a:r>
            <a:r>
              <a:rPr sz="1800" i="1" spc="290">
                <a:latin typeface="Calibri"/>
                <a:cs typeface="Calibri"/>
              </a:rPr>
              <a:t> </a:t>
            </a:r>
            <a:r>
              <a:rPr sz="1800" b="1" spc="60">
                <a:latin typeface="Calibri"/>
                <a:cs typeface="Calibri"/>
              </a:rPr>
              <a:t>$</a:t>
            </a:r>
            <a:r>
              <a:rPr lang="en-US" b="1" spc="60">
                <a:latin typeface="Calibri"/>
                <a:cs typeface="Calibri"/>
              </a:rPr>
              <a:t>45.7</a:t>
            </a:r>
            <a:r>
              <a:rPr sz="1800" b="1" spc="60">
                <a:latin typeface="Calibri"/>
                <a:cs typeface="Calibri"/>
              </a:rPr>
              <a:t>K</a:t>
            </a:r>
            <a:endParaRPr sz="1800">
              <a:latin typeface="Calibri"/>
              <a:cs typeface="Calibri"/>
            </a:endParaRPr>
          </a:p>
        </p:txBody>
      </p:sp>
      <p:sp>
        <p:nvSpPr>
          <p:cNvPr id="9" name="object 9"/>
          <p:cNvSpPr txBox="1"/>
          <p:nvPr/>
        </p:nvSpPr>
        <p:spPr>
          <a:xfrm>
            <a:off x="379425" y="4885461"/>
            <a:ext cx="5457190" cy="1400810"/>
          </a:xfrm>
          <a:prstGeom prst="rect">
            <a:avLst/>
          </a:prstGeom>
          <a:ln w="9525">
            <a:solidFill>
              <a:srgbClr val="EB9269"/>
            </a:solidFill>
          </a:ln>
        </p:spPr>
        <p:txBody>
          <a:bodyPr vert="horz" wrap="square" lIns="0" tIns="29845" rIns="0" bIns="0" rtlCol="0">
            <a:spAutoFit/>
          </a:bodyPr>
          <a:lstStyle/>
          <a:p>
            <a:pPr marL="185420" marR="177165" indent="-3175" algn="just">
              <a:lnSpc>
                <a:spcPct val="100000"/>
              </a:lnSpc>
              <a:spcBef>
                <a:spcPts val="235"/>
              </a:spcBef>
            </a:pPr>
            <a:r>
              <a:rPr sz="1600" b="1" i="1" spc="-10">
                <a:solidFill>
                  <a:srgbClr val="E48546"/>
                </a:solidFill>
                <a:latin typeface="Trebuchet MS"/>
                <a:cs typeface="Trebuchet MS"/>
              </a:rPr>
              <a:t>*</a:t>
            </a:r>
            <a:r>
              <a:rPr sz="1600" b="1" i="1" spc="-160">
                <a:solidFill>
                  <a:srgbClr val="E48546"/>
                </a:solidFill>
                <a:latin typeface="Trebuchet MS"/>
                <a:cs typeface="Trebuchet MS"/>
              </a:rPr>
              <a:t> </a:t>
            </a:r>
            <a:r>
              <a:rPr sz="1600" spc="75">
                <a:latin typeface="Calibri"/>
                <a:cs typeface="Calibri"/>
              </a:rPr>
              <a:t>Please</a:t>
            </a:r>
            <a:r>
              <a:rPr sz="1600" spc="-50">
                <a:latin typeface="Calibri"/>
                <a:cs typeface="Calibri"/>
              </a:rPr>
              <a:t> </a:t>
            </a:r>
            <a:r>
              <a:rPr sz="1600" spc="15">
                <a:latin typeface="Calibri"/>
                <a:cs typeface="Calibri"/>
              </a:rPr>
              <a:t>note</a:t>
            </a:r>
            <a:r>
              <a:rPr sz="1600" spc="-10">
                <a:latin typeface="Calibri"/>
                <a:cs typeface="Calibri"/>
              </a:rPr>
              <a:t> </a:t>
            </a:r>
            <a:r>
              <a:rPr sz="1600" spc="15">
                <a:latin typeface="Calibri"/>
                <a:cs typeface="Calibri"/>
              </a:rPr>
              <a:t>that</a:t>
            </a:r>
            <a:r>
              <a:rPr sz="1600" spc="-40">
                <a:latin typeface="Calibri"/>
                <a:cs typeface="Calibri"/>
              </a:rPr>
              <a:t> </a:t>
            </a:r>
            <a:r>
              <a:rPr sz="1600" spc="55">
                <a:latin typeface="Calibri"/>
                <a:cs typeface="Calibri"/>
              </a:rPr>
              <a:t>all</a:t>
            </a:r>
            <a:r>
              <a:rPr sz="1600" spc="-45">
                <a:latin typeface="Calibri"/>
                <a:cs typeface="Calibri"/>
              </a:rPr>
              <a:t> </a:t>
            </a:r>
            <a:r>
              <a:rPr sz="1600" spc="40">
                <a:latin typeface="Calibri"/>
                <a:cs typeface="Calibri"/>
              </a:rPr>
              <a:t>estimated</a:t>
            </a:r>
            <a:r>
              <a:rPr sz="1600" spc="-40">
                <a:latin typeface="Calibri"/>
                <a:cs typeface="Calibri"/>
              </a:rPr>
              <a:t> </a:t>
            </a:r>
            <a:r>
              <a:rPr sz="1600" spc="85">
                <a:latin typeface="Calibri"/>
                <a:cs typeface="Calibri"/>
              </a:rPr>
              <a:t>costs</a:t>
            </a:r>
            <a:r>
              <a:rPr sz="1600" spc="-25">
                <a:latin typeface="Calibri"/>
                <a:cs typeface="Calibri"/>
              </a:rPr>
              <a:t> </a:t>
            </a:r>
            <a:r>
              <a:rPr sz="1600" spc="20">
                <a:latin typeface="Calibri"/>
                <a:cs typeface="Calibri"/>
              </a:rPr>
              <a:t>are</a:t>
            </a:r>
            <a:r>
              <a:rPr sz="1600" spc="-35">
                <a:latin typeface="Calibri"/>
                <a:cs typeface="Calibri"/>
              </a:rPr>
              <a:t> </a:t>
            </a:r>
            <a:r>
              <a:rPr sz="1600" spc="75">
                <a:latin typeface="Calibri"/>
                <a:cs typeface="Calibri"/>
              </a:rPr>
              <a:t>based</a:t>
            </a:r>
            <a:r>
              <a:rPr sz="1600" spc="-30">
                <a:latin typeface="Calibri"/>
                <a:cs typeface="Calibri"/>
              </a:rPr>
              <a:t> </a:t>
            </a:r>
            <a:r>
              <a:rPr sz="1600" spc="35">
                <a:latin typeface="Calibri"/>
                <a:cs typeface="Calibri"/>
              </a:rPr>
              <a:t>on</a:t>
            </a:r>
            <a:r>
              <a:rPr sz="1600" spc="-20">
                <a:latin typeface="Calibri"/>
                <a:cs typeface="Calibri"/>
              </a:rPr>
              <a:t> </a:t>
            </a:r>
            <a:r>
              <a:rPr sz="1600" spc="20">
                <a:latin typeface="Calibri"/>
                <a:cs typeface="Calibri"/>
              </a:rPr>
              <a:t>current </a:t>
            </a:r>
            <a:r>
              <a:rPr sz="1600" spc="-350">
                <a:latin typeface="Calibri"/>
                <a:cs typeface="Calibri"/>
              </a:rPr>
              <a:t> </a:t>
            </a:r>
            <a:r>
              <a:rPr sz="1600" spc="50">
                <a:latin typeface="Calibri"/>
                <a:cs typeface="Calibri"/>
              </a:rPr>
              <a:t>dollars</a:t>
            </a:r>
            <a:r>
              <a:rPr sz="1600" spc="-35">
                <a:latin typeface="Calibri"/>
                <a:cs typeface="Calibri"/>
              </a:rPr>
              <a:t> </a:t>
            </a:r>
            <a:r>
              <a:rPr sz="1600" spc="55">
                <a:latin typeface="Calibri"/>
                <a:cs typeface="Calibri"/>
              </a:rPr>
              <a:t>and</a:t>
            </a:r>
            <a:r>
              <a:rPr sz="1600" spc="-20">
                <a:latin typeface="Calibri"/>
                <a:cs typeface="Calibri"/>
              </a:rPr>
              <a:t> </a:t>
            </a:r>
            <a:r>
              <a:rPr sz="1600" spc="20">
                <a:latin typeface="Calibri"/>
                <a:cs typeface="Calibri"/>
              </a:rPr>
              <a:t>are</a:t>
            </a:r>
            <a:r>
              <a:rPr sz="1600" spc="-35">
                <a:latin typeface="Calibri"/>
                <a:cs typeface="Calibri"/>
              </a:rPr>
              <a:t> </a:t>
            </a:r>
            <a:r>
              <a:rPr sz="1600" spc="60">
                <a:latin typeface="Calibri"/>
                <a:cs typeface="Calibri"/>
              </a:rPr>
              <a:t>subject</a:t>
            </a:r>
            <a:r>
              <a:rPr sz="1600" spc="-25">
                <a:latin typeface="Calibri"/>
                <a:cs typeface="Calibri"/>
              </a:rPr>
              <a:t> </a:t>
            </a:r>
            <a:r>
              <a:rPr sz="1600">
                <a:latin typeface="Calibri"/>
                <a:cs typeface="Calibri"/>
              </a:rPr>
              <a:t>to</a:t>
            </a:r>
            <a:r>
              <a:rPr sz="1600" spc="-30">
                <a:latin typeface="Calibri"/>
                <a:cs typeface="Calibri"/>
              </a:rPr>
              <a:t> </a:t>
            </a:r>
            <a:r>
              <a:rPr sz="1600" spc="55">
                <a:latin typeface="Calibri"/>
                <a:cs typeface="Calibri"/>
              </a:rPr>
              <a:t>change</a:t>
            </a:r>
            <a:r>
              <a:rPr sz="1600" spc="-10">
                <a:latin typeface="Calibri"/>
                <a:cs typeface="Calibri"/>
              </a:rPr>
              <a:t> </a:t>
            </a:r>
            <a:r>
              <a:rPr sz="1600" spc="45">
                <a:latin typeface="Calibri"/>
                <a:cs typeface="Calibri"/>
              </a:rPr>
              <a:t>due</a:t>
            </a:r>
            <a:r>
              <a:rPr sz="1600" spc="-30">
                <a:latin typeface="Calibri"/>
                <a:cs typeface="Calibri"/>
              </a:rPr>
              <a:t> </a:t>
            </a:r>
            <a:r>
              <a:rPr sz="1600">
                <a:latin typeface="Calibri"/>
                <a:cs typeface="Calibri"/>
              </a:rPr>
              <a:t>to</a:t>
            </a:r>
            <a:r>
              <a:rPr sz="1600" spc="-30">
                <a:latin typeface="Calibri"/>
                <a:cs typeface="Calibri"/>
              </a:rPr>
              <a:t> </a:t>
            </a:r>
            <a:r>
              <a:rPr sz="1600" spc="25">
                <a:latin typeface="Calibri"/>
                <a:cs typeface="Calibri"/>
              </a:rPr>
              <a:t>inflation,</a:t>
            </a:r>
            <a:r>
              <a:rPr sz="1600">
                <a:latin typeface="Calibri"/>
                <a:cs typeface="Calibri"/>
              </a:rPr>
              <a:t> </a:t>
            </a:r>
            <a:r>
              <a:rPr sz="1600" spc="30">
                <a:latin typeface="Calibri"/>
                <a:cs typeface="Calibri"/>
              </a:rPr>
              <a:t>material </a:t>
            </a:r>
            <a:r>
              <a:rPr sz="1600" spc="-350">
                <a:latin typeface="Calibri"/>
                <a:cs typeface="Calibri"/>
              </a:rPr>
              <a:t> </a:t>
            </a:r>
            <a:r>
              <a:rPr sz="1600" spc="80">
                <a:latin typeface="Calibri"/>
                <a:cs typeface="Calibri"/>
              </a:rPr>
              <a:t>costs,</a:t>
            </a:r>
            <a:r>
              <a:rPr sz="1600" spc="-30">
                <a:latin typeface="Calibri"/>
                <a:cs typeface="Calibri"/>
              </a:rPr>
              <a:t> </a:t>
            </a:r>
            <a:r>
              <a:rPr sz="1600" spc="35">
                <a:latin typeface="Calibri"/>
                <a:cs typeface="Calibri"/>
              </a:rPr>
              <a:t>labor</a:t>
            </a:r>
            <a:r>
              <a:rPr sz="1600" spc="-35">
                <a:latin typeface="Calibri"/>
                <a:cs typeface="Calibri"/>
              </a:rPr>
              <a:t> </a:t>
            </a:r>
            <a:r>
              <a:rPr sz="1600" spc="30">
                <a:latin typeface="Calibri"/>
                <a:cs typeface="Calibri"/>
              </a:rPr>
              <a:t>rates,</a:t>
            </a:r>
            <a:r>
              <a:rPr sz="1600" spc="-35">
                <a:latin typeface="Calibri"/>
                <a:cs typeface="Calibri"/>
              </a:rPr>
              <a:t> </a:t>
            </a:r>
            <a:r>
              <a:rPr sz="1600" spc="55">
                <a:latin typeface="Calibri"/>
                <a:cs typeface="Calibri"/>
              </a:rPr>
              <a:t>and</a:t>
            </a:r>
            <a:r>
              <a:rPr sz="1600" spc="-25">
                <a:latin typeface="Calibri"/>
                <a:cs typeface="Calibri"/>
              </a:rPr>
              <a:t> </a:t>
            </a:r>
            <a:r>
              <a:rPr sz="1600" spc="10">
                <a:latin typeface="Calibri"/>
                <a:cs typeface="Calibri"/>
              </a:rPr>
              <a:t>other</a:t>
            </a:r>
            <a:r>
              <a:rPr sz="1600" spc="-20">
                <a:latin typeface="Calibri"/>
                <a:cs typeface="Calibri"/>
              </a:rPr>
              <a:t> </a:t>
            </a:r>
            <a:r>
              <a:rPr sz="1600" spc="65">
                <a:latin typeface="Calibri"/>
                <a:cs typeface="Calibri"/>
              </a:rPr>
              <a:t>economic</a:t>
            </a:r>
            <a:r>
              <a:rPr sz="1600">
                <a:latin typeface="Calibri"/>
                <a:cs typeface="Calibri"/>
              </a:rPr>
              <a:t> </a:t>
            </a:r>
            <a:r>
              <a:rPr sz="1600" spc="40">
                <a:latin typeface="Calibri"/>
                <a:cs typeface="Calibri"/>
              </a:rPr>
              <a:t>factors.</a:t>
            </a:r>
            <a:r>
              <a:rPr sz="1600" spc="-5">
                <a:latin typeface="Calibri"/>
                <a:cs typeface="Calibri"/>
              </a:rPr>
              <a:t> </a:t>
            </a:r>
            <a:r>
              <a:rPr sz="1600" spc="50">
                <a:latin typeface="Calibri"/>
                <a:cs typeface="Calibri"/>
              </a:rPr>
              <a:t>Final</a:t>
            </a:r>
            <a:r>
              <a:rPr sz="1600" spc="-35">
                <a:latin typeface="Calibri"/>
                <a:cs typeface="Calibri"/>
              </a:rPr>
              <a:t> </a:t>
            </a:r>
            <a:r>
              <a:rPr sz="1600" spc="85">
                <a:latin typeface="Calibri"/>
                <a:cs typeface="Calibri"/>
              </a:rPr>
              <a:t>costs</a:t>
            </a:r>
            <a:endParaRPr sz="1600">
              <a:latin typeface="Calibri"/>
              <a:cs typeface="Calibri"/>
            </a:endParaRPr>
          </a:p>
          <a:p>
            <a:pPr marL="476884" algn="just">
              <a:lnSpc>
                <a:spcPct val="100000"/>
              </a:lnSpc>
            </a:pPr>
            <a:r>
              <a:rPr sz="1600" spc="50">
                <a:latin typeface="Calibri"/>
                <a:cs typeface="Calibri"/>
              </a:rPr>
              <a:t>may</a:t>
            </a:r>
            <a:r>
              <a:rPr sz="1600" spc="-35">
                <a:latin typeface="Calibri"/>
                <a:cs typeface="Calibri"/>
              </a:rPr>
              <a:t> </a:t>
            </a:r>
            <a:r>
              <a:rPr sz="1600" spc="15">
                <a:latin typeface="Calibri"/>
                <a:cs typeface="Calibri"/>
              </a:rPr>
              <a:t>vary</a:t>
            </a:r>
            <a:r>
              <a:rPr sz="1600" spc="-30">
                <a:latin typeface="Calibri"/>
                <a:cs typeface="Calibri"/>
              </a:rPr>
              <a:t> </a:t>
            </a:r>
            <a:r>
              <a:rPr sz="1600" spc="35">
                <a:latin typeface="Calibri"/>
                <a:cs typeface="Calibri"/>
              </a:rPr>
              <a:t>depending</a:t>
            </a:r>
            <a:r>
              <a:rPr sz="1600" spc="-25">
                <a:latin typeface="Calibri"/>
                <a:cs typeface="Calibri"/>
              </a:rPr>
              <a:t> </a:t>
            </a:r>
            <a:r>
              <a:rPr sz="1600" spc="35">
                <a:latin typeface="Calibri"/>
                <a:cs typeface="Calibri"/>
              </a:rPr>
              <a:t>on</a:t>
            </a:r>
            <a:r>
              <a:rPr sz="1600" spc="-20">
                <a:latin typeface="Calibri"/>
                <a:cs typeface="Calibri"/>
              </a:rPr>
              <a:t> </a:t>
            </a:r>
            <a:r>
              <a:rPr sz="1600" spc="15">
                <a:latin typeface="Calibri"/>
                <a:cs typeface="Calibri"/>
              </a:rPr>
              <a:t>the</a:t>
            </a:r>
            <a:r>
              <a:rPr sz="1600" spc="-30">
                <a:latin typeface="Calibri"/>
                <a:cs typeface="Calibri"/>
              </a:rPr>
              <a:t> </a:t>
            </a:r>
            <a:r>
              <a:rPr sz="1600" spc="30">
                <a:latin typeface="Calibri"/>
                <a:cs typeface="Calibri"/>
              </a:rPr>
              <a:t>timeline</a:t>
            </a:r>
            <a:r>
              <a:rPr sz="1600" spc="-35">
                <a:latin typeface="Calibri"/>
                <a:cs typeface="Calibri"/>
              </a:rPr>
              <a:t> </a:t>
            </a:r>
            <a:r>
              <a:rPr sz="1600" spc="10">
                <a:latin typeface="Calibri"/>
                <a:cs typeface="Calibri"/>
              </a:rPr>
              <a:t>of</a:t>
            </a:r>
            <a:r>
              <a:rPr sz="1600" spc="-30">
                <a:latin typeface="Calibri"/>
                <a:cs typeface="Calibri"/>
              </a:rPr>
              <a:t> </a:t>
            </a:r>
            <a:r>
              <a:rPr sz="1600" spc="80">
                <a:latin typeface="Calibri"/>
                <a:cs typeface="Calibri"/>
              </a:rPr>
              <a:t>each</a:t>
            </a:r>
            <a:r>
              <a:rPr sz="1600" spc="-30">
                <a:latin typeface="Calibri"/>
                <a:cs typeface="Calibri"/>
              </a:rPr>
              <a:t> </a:t>
            </a:r>
            <a:r>
              <a:rPr sz="1600" spc="30">
                <a:latin typeface="Calibri"/>
                <a:cs typeface="Calibri"/>
              </a:rPr>
              <a:t>project.</a:t>
            </a:r>
            <a:endParaRPr sz="1600">
              <a:latin typeface="Calibri"/>
              <a:cs typeface="Calibri"/>
            </a:endParaRPr>
          </a:p>
        </p:txBody>
      </p:sp>
      <p:grpSp>
        <p:nvGrpSpPr>
          <p:cNvPr id="10" name="object 10"/>
          <p:cNvGrpSpPr/>
          <p:nvPr/>
        </p:nvGrpSpPr>
        <p:grpSpPr>
          <a:xfrm>
            <a:off x="6355891" y="4577491"/>
            <a:ext cx="5318125" cy="1862455"/>
            <a:chOff x="6355891" y="4577491"/>
            <a:chExt cx="5318125" cy="1862455"/>
          </a:xfrm>
        </p:grpSpPr>
        <p:sp>
          <p:nvSpPr>
            <p:cNvPr id="11" name="object 11"/>
            <p:cNvSpPr/>
            <p:nvPr/>
          </p:nvSpPr>
          <p:spPr>
            <a:xfrm>
              <a:off x="8285346" y="4753900"/>
              <a:ext cx="1510030" cy="1510030"/>
            </a:xfrm>
            <a:custGeom>
              <a:avLst/>
              <a:gdLst/>
              <a:ahLst/>
              <a:cxnLst/>
              <a:rect l="l" t="t" r="r" b="b"/>
              <a:pathLst>
                <a:path w="1510029" h="1510029">
                  <a:moveTo>
                    <a:pt x="754799" y="0"/>
                  </a:moveTo>
                  <a:lnTo>
                    <a:pt x="0" y="754799"/>
                  </a:lnTo>
                  <a:lnTo>
                    <a:pt x="754799" y="1509598"/>
                  </a:lnTo>
                  <a:lnTo>
                    <a:pt x="1509585" y="754799"/>
                  </a:lnTo>
                  <a:lnTo>
                    <a:pt x="754799" y="0"/>
                  </a:lnTo>
                  <a:close/>
                </a:path>
              </a:pathLst>
            </a:custGeom>
            <a:solidFill>
              <a:srgbClr val="B8B8B8"/>
            </a:solidFill>
          </p:spPr>
          <p:txBody>
            <a:bodyPr wrap="square" lIns="0" tIns="0" rIns="0" bIns="0" rtlCol="0"/>
            <a:lstStyle/>
            <a:p>
              <a:endParaRPr/>
            </a:p>
          </p:txBody>
        </p:sp>
        <p:sp>
          <p:nvSpPr>
            <p:cNvPr id="12" name="object 12"/>
            <p:cNvSpPr/>
            <p:nvPr/>
          </p:nvSpPr>
          <p:spPr>
            <a:xfrm>
              <a:off x="8884753" y="5216587"/>
              <a:ext cx="313055" cy="415290"/>
            </a:xfrm>
            <a:custGeom>
              <a:avLst/>
              <a:gdLst/>
              <a:ahLst/>
              <a:cxnLst/>
              <a:rect l="l" t="t" r="r" b="b"/>
              <a:pathLst>
                <a:path w="313054" h="415289">
                  <a:moveTo>
                    <a:pt x="220751" y="0"/>
                  </a:moveTo>
                  <a:lnTo>
                    <a:pt x="90157" y="0"/>
                  </a:lnTo>
                  <a:lnTo>
                    <a:pt x="93790" y="10534"/>
                  </a:lnTo>
                  <a:lnTo>
                    <a:pt x="97569" y="21045"/>
                  </a:lnTo>
                  <a:lnTo>
                    <a:pt x="109047" y="52387"/>
                  </a:lnTo>
                  <a:lnTo>
                    <a:pt x="112884" y="62733"/>
                  </a:lnTo>
                  <a:lnTo>
                    <a:pt x="116673" y="73062"/>
                  </a:lnTo>
                  <a:lnTo>
                    <a:pt x="120332" y="83375"/>
                  </a:lnTo>
                  <a:lnTo>
                    <a:pt x="190169" y="83375"/>
                  </a:lnTo>
                  <a:lnTo>
                    <a:pt x="205778" y="42024"/>
                  </a:lnTo>
                  <a:lnTo>
                    <a:pt x="217086" y="10532"/>
                  </a:lnTo>
                  <a:lnTo>
                    <a:pt x="220751" y="0"/>
                  </a:lnTo>
                  <a:close/>
                </a:path>
                <a:path w="313054" h="415289">
                  <a:moveTo>
                    <a:pt x="192557" y="115150"/>
                  </a:moveTo>
                  <a:lnTo>
                    <a:pt x="117525" y="115150"/>
                  </a:lnTo>
                  <a:lnTo>
                    <a:pt x="94087" y="143015"/>
                  </a:lnTo>
                  <a:lnTo>
                    <a:pt x="70850" y="170410"/>
                  </a:lnTo>
                  <a:lnTo>
                    <a:pt x="28194" y="230289"/>
                  </a:lnTo>
                  <a:lnTo>
                    <a:pt x="4716" y="283504"/>
                  </a:lnTo>
                  <a:lnTo>
                    <a:pt x="0" y="304126"/>
                  </a:lnTo>
                  <a:lnTo>
                    <a:pt x="1560" y="348548"/>
                  </a:lnTo>
                  <a:lnTo>
                    <a:pt x="51749" y="401624"/>
                  </a:lnTo>
                  <a:lnTo>
                    <a:pt x="92100" y="412127"/>
                  </a:lnTo>
                  <a:lnTo>
                    <a:pt x="140261" y="414932"/>
                  </a:lnTo>
                  <a:lnTo>
                    <a:pt x="166166" y="414758"/>
                  </a:lnTo>
                  <a:lnTo>
                    <a:pt x="192557" y="414108"/>
                  </a:lnTo>
                  <a:lnTo>
                    <a:pt x="236375" y="408608"/>
                  </a:lnTo>
                  <a:lnTo>
                    <a:pt x="274040" y="393652"/>
                  </a:lnTo>
                  <a:lnTo>
                    <a:pt x="299825" y="368858"/>
                  </a:lnTo>
                  <a:lnTo>
                    <a:pt x="147294" y="368858"/>
                  </a:lnTo>
                  <a:lnTo>
                    <a:pt x="147294" y="345414"/>
                  </a:lnTo>
                  <a:lnTo>
                    <a:pt x="111975" y="335102"/>
                  </a:lnTo>
                  <a:lnTo>
                    <a:pt x="117525" y="319608"/>
                  </a:lnTo>
                  <a:lnTo>
                    <a:pt x="173804" y="319608"/>
                  </a:lnTo>
                  <a:lnTo>
                    <a:pt x="176639" y="316039"/>
                  </a:lnTo>
                  <a:lnTo>
                    <a:pt x="178663" y="306920"/>
                  </a:lnTo>
                  <a:lnTo>
                    <a:pt x="176986" y="298160"/>
                  </a:lnTo>
                  <a:lnTo>
                    <a:pt x="172007" y="290833"/>
                  </a:lnTo>
                  <a:lnTo>
                    <a:pt x="163806" y="284596"/>
                  </a:lnTo>
                  <a:lnTo>
                    <a:pt x="152463" y="279107"/>
                  </a:lnTo>
                  <a:lnTo>
                    <a:pt x="136452" y="271768"/>
                  </a:lnTo>
                  <a:lnTo>
                    <a:pt x="124321" y="263156"/>
                  </a:lnTo>
                  <a:lnTo>
                    <a:pt x="116632" y="252497"/>
                  </a:lnTo>
                  <a:lnTo>
                    <a:pt x="113944" y="239013"/>
                  </a:lnTo>
                  <a:lnTo>
                    <a:pt x="116433" y="225539"/>
                  </a:lnTo>
                  <a:lnTo>
                    <a:pt x="123493" y="214431"/>
                  </a:lnTo>
                  <a:lnTo>
                    <a:pt x="134513" y="206283"/>
                  </a:lnTo>
                  <a:lnTo>
                    <a:pt x="148882" y="201688"/>
                  </a:lnTo>
                  <a:lnTo>
                    <a:pt x="148882" y="178269"/>
                  </a:lnTo>
                  <a:lnTo>
                    <a:pt x="245406" y="178269"/>
                  </a:lnTo>
                  <a:lnTo>
                    <a:pt x="229347" y="159246"/>
                  </a:lnTo>
                  <a:lnTo>
                    <a:pt x="210668" y="137479"/>
                  </a:lnTo>
                  <a:lnTo>
                    <a:pt x="192557" y="115150"/>
                  </a:lnTo>
                  <a:close/>
                </a:path>
                <a:path w="313054" h="415289">
                  <a:moveTo>
                    <a:pt x="158407" y="215988"/>
                  </a:moveTo>
                  <a:lnTo>
                    <a:pt x="147022" y="217812"/>
                  </a:lnTo>
                  <a:lnTo>
                    <a:pt x="139399" y="222540"/>
                  </a:lnTo>
                  <a:lnTo>
                    <a:pt x="135127" y="229056"/>
                  </a:lnTo>
                  <a:lnTo>
                    <a:pt x="133794" y="236245"/>
                  </a:lnTo>
                  <a:lnTo>
                    <a:pt x="135483" y="244186"/>
                  </a:lnTo>
                  <a:lnTo>
                    <a:pt x="140714" y="250761"/>
                  </a:lnTo>
                  <a:lnTo>
                    <a:pt x="149733" y="256726"/>
                  </a:lnTo>
                  <a:lnTo>
                    <a:pt x="162788" y="262839"/>
                  </a:lnTo>
                  <a:lnTo>
                    <a:pt x="178520" y="270627"/>
                  </a:lnTo>
                  <a:lnTo>
                    <a:pt x="189815" y="279790"/>
                  </a:lnTo>
                  <a:lnTo>
                    <a:pt x="196626" y="290996"/>
                  </a:lnTo>
                  <a:lnTo>
                    <a:pt x="198907" y="304914"/>
                  </a:lnTo>
                  <a:lnTo>
                    <a:pt x="196503" y="318439"/>
                  </a:lnTo>
                  <a:lnTo>
                    <a:pt x="189420" y="330347"/>
                  </a:lnTo>
                  <a:lnTo>
                    <a:pt x="177851" y="339466"/>
                  </a:lnTo>
                  <a:lnTo>
                    <a:pt x="161988" y="344627"/>
                  </a:lnTo>
                  <a:lnTo>
                    <a:pt x="161988" y="368858"/>
                  </a:lnTo>
                  <a:lnTo>
                    <a:pt x="299825" y="368858"/>
                  </a:lnTo>
                  <a:lnTo>
                    <a:pt x="300942" y="367785"/>
                  </a:lnTo>
                  <a:lnTo>
                    <a:pt x="312470" y="329552"/>
                  </a:lnTo>
                  <a:lnTo>
                    <a:pt x="312394" y="318439"/>
                  </a:lnTo>
                  <a:lnTo>
                    <a:pt x="305717" y="285133"/>
                  </a:lnTo>
                  <a:lnTo>
                    <a:pt x="295148" y="255252"/>
                  </a:lnTo>
                  <a:lnTo>
                    <a:pt x="281491" y="228450"/>
                  </a:lnTo>
                  <a:lnTo>
                    <a:pt x="278787" y="224320"/>
                  </a:lnTo>
                  <a:lnTo>
                    <a:pt x="187794" y="224320"/>
                  </a:lnTo>
                  <a:lnTo>
                    <a:pt x="183236" y="221850"/>
                  </a:lnTo>
                  <a:lnTo>
                    <a:pt x="176849" y="219116"/>
                  </a:lnTo>
                  <a:lnTo>
                    <a:pt x="168587" y="216901"/>
                  </a:lnTo>
                  <a:lnTo>
                    <a:pt x="158407" y="215988"/>
                  </a:lnTo>
                  <a:close/>
                </a:path>
                <a:path w="313054" h="415289">
                  <a:moveTo>
                    <a:pt x="173804" y="319608"/>
                  </a:moveTo>
                  <a:lnTo>
                    <a:pt x="117525" y="319608"/>
                  </a:lnTo>
                  <a:lnTo>
                    <a:pt x="124336" y="323422"/>
                  </a:lnTo>
                  <a:lnTo>
                    <a:pt x="132372" y="326590"/>
                  </a:lnTo>
                  <a:lnTo>
                    <a:pt x="141321" y="328752"/>
                  </a:lnTo>
                  <a:lnTo>
                    <a:pt x="150876" y="329552"/>
                  </a:lnTo>
                  <a:lnTo>
                    <a:pt x="162172" y="327877"/>
                  </a:lnTo>
                  <a:lnTo>
                    <a:pt x="170951" y="323199"/>
                  </a:lnTo>
                  <a:lnTo>
                    <a:pt x="173804" y="319608"/>
                  </a:lnTo>
                  <a:close/>
                </a:path>
                <a:path w="313054" h="415289">
                  <a:moveTo>
                    <a:pt x="245406" y="178269"/>
                  </a:moveTo>
                  <a:lnTo>
                    <a:pt x="163576" y="178269"/>
                  </a:lnTo>
                  <a:lnTo>
                    <a:pt x="163576" y="200901"/>
                  </a:lnTo>
                  <a:lnTo>
                    <a:pt x="170421" y="201129"/>
                  </a:lnTo>
                  <a:lnTo>
                    <a:pt x="176225" y="202133"/>
                  </a:lnTo>
                  <a:lnTo>
                    <a:pt x="186156" y="205003"/>
                  </a:lnTo>
                  <a:lnTo>
                    <a:pt x="190258" y="206870"/>
                  </a:lnTo>
                  <a:lnTo>
                    <a:pt x="193751" y="208838"/>
                  </a:lnTo>
                  <a:lnTo>
                    <a:pt x="187794" y="224320"/>
                  </a:lnTo>
                  <a:lnTo>
                    <a:pt x="278787" y="224320"/>
                  </a:lnTo>
                  <a:lnTo>
                    <a:pt x="265480" y="204000"/>
                  </a:lnTo>
                  <a:lnTo>
                    <a:pt x="247862" y="181178"/>
                  </a:lnTo>
                  <a:lnTo>
                    <a:pt x="245406" y="178269"/>
                  </a:lnTo>
                  <a:close/>
                </a:path>
              </a:pathLst>
            </a:custGeom>
            <a:solidFill>
              <a:srgbClr val="FFFFFF"/>
            </a:solidFill>
          </p:spPr>
          <p:txBody>
            <a:bodyPr wrap="square" lIns="0" tIns="0" rIns="0" bIns="0" rtlCol="0"/>
            <a:lstStyle/>
            <a:p>
              <a:endParaRPr/>
            </a:p>
          </p:txBody>
        </p:sp>
        <p:sp>
          <p:nvSpPr>
            <p:cNvPr id="13" name="object 13"/>
            <p:cNvSpPr/>
            <p:nvPr/>
          </p:nvSpPr>
          <p:spPr>
            <a:xfrm>
              <a:off x="9040136" y="4577491"/>
              <a:ext cx="1862455" cy="931544"/>
            </a:xfrm>
            <a:custGeom>
              <a:avLst/>
              <a:gdLst/>
              <a:ahLst/>
              <a:cxnLst/>
              <a:rect l="l" t="t" r="r" b="b"/>
              <a:pathLst>
                <a:path w="1862454" h="931545">
                  <a:moveTo>
                    <a:pt x="930897" y="0"/>
                  </a:moveTo>
                  <a:lnTo>
                    <a:pt x="0" y="0"/>
                  </a:lnTo>
                  <a:lnTo>
                    <a:pt x="930897" y="931202"/>
                  </a:lnTo>
                  <a:lnTo>
                    <a:pt x="1862137" y="931202"/>
                  </a:lnTo>
                  <a:lnTo>
                    <a:pt x="930897" y="0"/>
                  </a:lnTo>
                  <a:close/>
                </a:path>
              </a:pathLst>
            </a:custGeom>
            <a:solidFill>
              <a:srgbClr val="7DC3ED"/>
            </a:solidFill>
          </p:spPr>
          <p:txBody>
            <a:bodyPr wrap="square" lIns="0" tIns="0" rIns="0" bIns="0" rtlCol="0"/>
            <a:lstStyle/>
            <a:p>
              <a:endParaRPr/>
            </a:p>
          </p:txBody>
        </p:sp>
        <p:sp>
          <p:nvSpPr>
            <p:cNvPr id="14" name="object 14"/>
            <p:cNvSpPr/>
            <p:nvPr/>
          </p:nvSpPr>
          <p:spPr>
            <a:xfrm>
              <a:off x="9040136" y="5508706"/>
              <a:ext cx="1862455" cy="931544"/>
            </a:xfrm>
            <a:custGeom>
              <a:avLst/>
              <a:gdLst/>
              <a:ahLst/>
              <a:cxnLst/>
              <a:rect l="l" t="t" r="r" b="b"/>
              <a:pathLst>
                <a:path w="1862454" h="931545">
                  <a:moveTo>
                    <a:pt x="1862137" y="0"/>
                  </a:moveTo>
                  <a:lnTo>
                    <a:pt x="930897" y="0"/>
                  </a:lnTo>
                  <a:lnTo>
                    <a:pt x="0" y="931202"/>
                  </a:lnTo>
                  <a:lnTo>
                    <a:pt x="930897" y="931202"/>
                  </a:lnTo>
                  <a:lnTo>
                    <a:pt x="1862137" y="0"/>
                  </a:lnTo>
                  <a:close/>
                </a:path>
              </a:pathLst>
            </a:custGeom>
            <a:solidFill>
              <a:srgbClr val="71AFD6"/>
            </a:solidFill>
          </p:spPr>
          <p:txBody>
            <a:bodyPr wrap="square" lIns="0" tIns="0" rIns="0" bIns="0" rtlCol="0"/>
            <a:lstStyle/>
            <a:p>
              <a:endParaRPr/>
            </a:p>
          </p:txBody>
        </p:sp>
        <p:sp>
          <p:nvSpPr>
            <p:cNvPr id="15" name="object 15"/>
            <p:cNvSpPr/>
            <p:nvPr/>
          </p:nvSpPr>
          <p:spPr>
            <a:xfrm>
              <a:off x="10215531" y="5368306"/>
              <a:ext cx="230504" cy="283845"/>
            </a:xfrm>
            <a:custGeom>
              <a:avLst/>
              <a:gdLst/>
              <a:ahLst/>
              <a:cxnLst/>
              <a:rect l="l" t="t" r="r" b="b"/>
              <a:pathLst>
                <a:path w="230504" h="283845">
                  <a:moveTo>
                    <a:pt x="226237" y="0"/>
                  </a:moveTo>
                  <a:lnTo>
                    <a:pt x="3962" y="0"/>
                  </a:lnTo>
                  <a:lnTo>
                    <a:pt x="0" y="3962"/>
                  </a:lnTo>
                  <a:lnTo>
                    <a:pt x="0" y="13741"/>
                  </a:lnTo>
                  <a:lnTo>
                    <a:pt x="3962" y="17703"/>
                  </a:lnTo>
                  <a:lnTo>
                    <a:pt x="226237" y="17703"/>
                  </a:lnTo>
                  <a:lnTo>
                    <a:pt x="230212" y="13741"/>
                  </a:lnTo>
                  <a:lnTo>
                    <a:pt x="230212" y="3962"/>
                  </a:lnTo>
                  <a:lnTo>
                    <a:pt x="226237" y="0"/>
                  </a:lnTo>
                  <a:close/>
                </a:path>
                <a:path w="230504" h="283845">
                  <a:moveTo>
                    <a:pt x="221348" y="26555"/>
                  </a:moveTo>
                  <a:lnTo>
                    <a:pt x="8851" y="26555"/>
                  </a:lnTo>
                  <a:lnTo>
                    <a:pt x="8851" y="203644"/>
                  </a:lnTo>
                  <a:lnTo>
                    <a:pt x="221348" y="203644"/>
                  </a:lnTo>
                  <a:lnTo>
                    <a:pt x="221348" y="177088"/>
                  </a:lnTo>
                  <a:lnTo>
                    <a:pt x="35407" y="177088"/>
                  </a:lnTo>
                  <a:lnTo>
                    <a:pt x="35407" y="141668"/>
                  </a:lnTo>
                  <a:lnTo>
                    <a:pt x="79679" y="141668"/>
                  </a:lnTo>
                  <a:lnTo>
                    <a:pt x="79679" y="88544"/>
                  </a:lnTo>
                  <a:lnTo>
                    <a:pt x="168236" y="88544"/>
                  </a:lnTo>
                  <a:lnTo>
                    <a:pt x="168236" y="53124"/>
                  </a:lnTo>
                  <a:lnTo>
                    <a:pt x="221348" y="53124"/>
                  </a:lnTo>
                  <a:lnTo>
                    <a:pt x="221348" y="26555"/>
                  </a:lnTo>
                  <a:close/>
                </a:path>
                <a:path w="230504" h="283845">
                  <a:moveTo>
                    <a:pt x="79679" y="141668"/>
                  </a:moveTo>
                  <a:lnTo>
                    <a:pt x="61963" y="141668"/>
                  </a:lnTo>
                  <a:lnTo>
                    <a:pt x="61963" y="177088"/>
                  </a:lnTo>
                  <a:lnTo>
                    <a:pt x="79679" y="177088"/>
                  </a:lnTo>
                  <a:lnTo>
                    <a:pt x="79679" y="141668"/>
                  </a:lnTo>
                  <a:close/>
                </a:path>
                <a:path w="230504" h="283845">
                  <a:moveTo>
                    <a:pt x="168236" y="88544"/>
                  </a:moveTo>
                  <a:lnTo>
                    <a:pt x="106235" y="88544"/>
                  </a:lnTo>
                  <a:lnTo>
                    <a:pt x="106235" y="177088"/>
                  </a:lnTo>
                  <a:lnTo>
                    <a:pt x="123964" y="177088"/>
                  </a:lnTo>
                  <a:lnTo>
                    <a:pt x="123964" y="115112"/>
                  </a:lnTo>
                  <a:lnTo>
                    <a:pt x="168236" y="115112"/>
                  </a:lnTo>
                  <a:lnTo>
                    <a:pt x="168236" y="88544"/>
                  </a:lnTo>
                  <a:close/>
                </a:path>
                <a:path w="230504" h="283845">
                  <a:moveTo>
                    <a:pt x="168236" y="115112"/>
                  </a:moveTo>
                  <a:lnTo>
                    <a:pt x="150520" y="115112"/>
                  </a:lnTo>
                  <a:lnTo>
                    <a:pt x="150520" y="177088"/>
                  </a:lnTo>
                  <a:lnTo>
                    <a:pt x="168236" y="177088"/>
                  </a:lnTo>
                  <a:lnTo>
                    <a:pt x="168236" y="115112"/>
                  </a:lnTo>
                  <a:close/>
                </a:path>
                <a:path w="230504" h="283845">
                  <a:moveTo>
                    <a:pt x="221348" y="53124"/>
                  </a:moveTo>
                  <a:lnTo>
                    <a:pt x="194792" y="53124"/>
                  </a:lnTo>
                  <a:lnTo>
                    <a:pt x="194792" y="177088"/>
                  </a:lnTo>
                  <a:lnTo>
                    <a:pt x="221348" y="177088"/>
                  </a:lnTo>
                  <a:lnTo>
                    <a:pt x="221348" y="53124"/>
                  </a:lnTo>
                  <a:close/>
                </a:path>
                <a:path w="230504" h="283845">
                  <a:moveTo>
                    <a:pt x="53124" y="212509"/>
                  </a:moveTo>
                  <a:lnTo>
                    <a:pt x="35407" y="212509"/>
                  </a:lnTo>
                  <a:lnTo>
                    <a:pt x="17703" y="283337"/>
                  </a:lnTo>
                  <a:lnTo>
                    <a:pt x="35407" y="283337"/>
                  </a:lnTo>
                  <a:lnTo>
                    <a:pt x="53124" y="212509"/>
                  </a:lnTo>
                  <a:close/>
                </a:path>
                <a:path w="230504" h="283845">
                  <a:moveTo>
                    <a:pt x="123964" y="212509"/>
                  </a:moveTo>
                  <a:lnTo>
                    <a:pt x="106248" y="212509"/>
                  </a:lnTo>
                  <a:lnTo>
                    <a:pt x="106248" y="283337"/>
                  </a:lnTo>
                  <a:lnTo>
                    <a:pt x="123786" y="283337"/>
                  </a:lnTo>
                  <a:lnTo>
                    <a:pt x="123964" y="212509"/>
                  </a:lnTo>
                  <a:close/>
                </a:path>
                <a:path w="230504" h="283845">
                  <a:moveTo>
                    <a:pt x="194792" y="212509"/>
                  </a:moveTo>
                  <a:lnTo>
                    <a:pt x="177076" y="212509"/>
                  </a:lnTo>
                  <a:lnTo>
                    <a:pt x="194792" y="283337"/>
                  </a:lnTo>
                  <a:lnTo>
                    <a:pt x="212496" y="283337"/>
                  </a:lnTo>
                  <a:lnTo>
                    <a:pt x="194792" y="212509"/>
                  </a:lnTo>
                  <a:close/>
                </a:path>
              </a:pathLst>
            </a:custGeom>
            <a:solidFill>
              <a:srgbClr val="FFFFFF"/>
            </a:solidFill>
          </p:spPr>
          <p:txBody>
            <a:bodyPr wrap="square" lIns="0" tIns="0" rIns="0" bIns="0" rtlCol="0"/>
            <a:lstStyle/>
            <a:p>
              <a:endParaRPr/>
            </a:p>
          </p:txBody>
        </p:sp>
        <p:sp>
          <p:nvSpPr>
            <p:cNvPr id="16" name="object 16"/>
            <p:cNvSpPr/>
            <p:nvPr/>
          </p:nvSpPr>
          <p:spPr>
            <a:xfrm>
              <a:off x="10332513" y="4838142"/>
              <a:ext cx="1341120" cy="670560"/>
            </a:xfrm>
            <a:custGeom>
              <a:avLst/>
              <a:gdLst/>
              <a:ahLst/>
              <a:cxnLst/>
              <a:rect l="l" t="t" r="r" b="b"/>
              <a:pathLst>
                <a:path w="1341120" h="670560">
                  <a:moveTo>
                    <a:pt x="670331" y="0"/>
                  </a:moveTo>
                  <a:lnTo>
                    <a:pt x="0" y="0"/>
                  </a:lnTo>
                  <a:lnTo>
                    <a:pt x="670331" y="670560"/>
                  </a:lnTo>
                  <a:lnTo>
                    <a:pt x="1340916" y="670560"/>
                  </a:lnTo>
                  <a:lnTo>
                    <a:pt x="670331" y="0"/>
                  </a:lnTo>
                  <a:close/>
                </a:path>
              </a:pathLst>
            </a:custGeom>
            <a:solidFill>
              <a:srgbClr val="71AFD6"/>
            </a:solidFill>
          </p:spPr>
          <p:txBody>
            <a:bodyPr wrap="square" lIns="0" tIns="0" rIns="0" bIns="0" rtlCol="0"/>
            <a:lstStyle/>
            <a:p>
              <a:endParaRPr/>
            </a:p>
          </p:txBody>
        </p:sp>
        <p:sp>
          <p:nvSpPr>
            <p:cNvPr id="17" name="object 17"/>
            <p:cNvSpPr/>
            <p:nvPr/>
          </p:nvSpPr>
          <p:spPr>
            <a:xfrm>
              <a:off x="10332513" y="5508699"/>
              <a:ext cx="1341120" cy="670560"/>
            </a:xfrm>
            <a:custGeom>
              <a:avLst/>
              <a:gdLst/>
              <a:ahLst/>
              <a:cxnLst/>
              <a:rect l="l" t="t" r="r" b="b"/>
              <a:pathLst>
                <a:path w="1341120" h="670560">
                  <a:moveTo>
                    <a:pt x="1340916" y="0"/>
                  </a:moveTo>
                  <a:lnTo>
                    <a:pt x="670331" y="0"/>
                  </a:lnTo>
                  <a:lnTo>
                    <a:pt x="0" y="670560"/>
                  </a:lnTo>
                  <a:lnTo>
                    <a:pt x="670331" y="670560"/>
                  </a:lnTo>
                  <a:lnTo>
                    <a:pt x="1340916" y="0"/>
                  </a:lnTo>
                  <a:close/>
                </a:path>
              </a:pathLst>
            </a:custGeom>
            <a:solidFill>
              <a:srgbClr val="639ABB"/>
            </a:solidFill>
          </p:spPr>
          <p:txBody>
            <a:bodyPr wrap="square" lIns="0" tIns="0" rIns="0" bIns="0" rtlCol="0"/>
            <a:lstStyle/>
            <a:p>
              <a:endParaRPr/>
            </a:p>
          </p:txBody>
        </p:sp>
        <p:pic>
          <p:nvPicPr>
            <p:cNvPr id="18" name="object 18"/>
            <p:cNvPicPr/>
            <p:nvPr/>
          </p:nvPicPr>
          <p:blipFill>
            <a:blip r:embed="rId2" cstate="print"/>
            <a:stretch>
              <a:fillRect/>
            </a:stretch>
          </p:blipFill>
          <p:spPr>
            <a:xfrm>
              <a:off x="11141402" y="5381510"/>
              <a:ext cx="224815" cy="200910"/>
            </a:xfrm>
            <a:prstGeom prst="rect">
              <a:avLst/>
            </a:prstGeom>
          </p:spPr>
        </p:pic>
        <p:sp>
          <p:nvSpPr>
            <p:cNvPr id="19" name="object 19"/>
            <p:cNvSpPr/>
            <p:nvPr/>
          </p:nvSpPr>
          <p:spPr>
            <a:xfrm>
              <a:off x="6355891" y="4838142"/>
              <a:ext cx="1341120" cy="670560"/>
            </a:xfrm>
            <a:custGeom>
              <a:avLst/>
              <a:gdLst/>
              <a:ahLst/>
              <a:cxnLst/>
              <a:rect l="l" t="t" r="r" b="b"/>
              <a:pathLst>
                <a:path w="1341120" h="670560">
                  <a:moveTo>
                    <a:pt x="1340916" y="0"/>
                  </a:moveTo>
                  <a:lnTo>
                    <a:pt x="670585" y="0"/>
                  </a:lnTo>
                  <a:lnTo>
                    <a:pt x="0" y="670560"/>
                  </a:lnTo>
                  <a:lnTo>
                    <a:pt x="670585" y="670560"/>
                  </a:lnTo>
                  <a:lnTo>
                    <a:pt x="1340916" y="0"/>
                  </a:lnTo>
                  <a:close/>
                </a:path>
              </a:pathLst>
            </a:custGeom>
            <a:solidFill>
              <a:srgbClr val="3096DF"/>
            </a:solidFill>
          </p:spPr>
          <p:txBody>
            <a:bodyPr wrap="square" lIns="0" tIns="0" rIns="0" bIns="0" rtlCol="0"/>
            <a:lstStyle/>
            <a:p>
              <a:endParaRPr/>
            </a:p>
          </p:txBody>
        </p:sp>
        <p:sp>
          <p:nvSpPr>
            <p:cNvPr id="20" name="object 20"/>
            <p:cNvSpPr/>
            <p:nvPr/>
          </p:nvSpPr>
          <p:spPr>
            <a:xfrm>
              <a:off x="6355891" y="5508699"/>
              <a:ext cx="1341120" cy="670560"/>
            </a:xfrm>
            <a:custGeom>
              <a:avLst/>
              <a:gdLst/>
              <a:ahLst/>
              <a:cxnLst/>
              <a:rect l="l" t="t" r="r" b="b"/>
              <a:pathLst>
                <a:path w="1341120" h="670560">
                  <a:moveTo>
                    <a:pt x="670585" y="0"/>
                  </a:moveTo>
                  <a:lnTo>
                    <a:pt x="0" y="0"/>
                  </a:lnTo>
                  <a:lnTo>
                    <a:pt x="670585" y="670560"/>
                  </a:lnTo>
                  <a:lnTo>
                    <a:pt x="1340916" y="670560"/>
                  </a:lnTo>
                  <a:lnTo>
                    <a:pt x="670585" y="0"/>
                  </a:lnTo>
                  <a:close/>
                </a:path>
              </a:pathLst>
            </a:custGeom>
            <a:solidFill>
              <a:srgbClr val="3484C8"/>
            </a:solidFill>
          </p:spPr>
          <p:txBody>
            <a:bodyPr wrap="square" lIns="0" tIns="0" rIns="0" bIns="0" rtlCol="0"/>
            <a:lstStyle/>
            <a:p>
              <a:endParaRPr/>
            </a:p>
          </p:txBody>
        </p:sp>
        <p:pic>
          <p:nvPicPr>
            <p:cNvPr id="21" name="object 21"/>
            <p:cNvPicPr/>
            <p:nvPr/>
          </p:nvPicPr>
          <p:blipFill>
            <a:blip r:embed="rId3" cstate="print"/>
            <a:stretch>
              <a:fillRect/>
            </a:stretch>
          </p:blipFill>
          <p:spPr>
            <a:xfrm>
              <a:off x="6635588" y="5424071"/>
              <a:ext cx="253555" cy="196953"/>
            </a:xfrm>
            <a:prstGeom prst="rect">
              <a:avLst/>
            </a:prstGeom>
          </p:spPr>
        </p:pic>
        <p:sp>
          <p:nvSpPr>
            <p:cNvPr id="22" name="object 22"/>
            <p:cNvSpPr/>
            <p:nvPr/>
          </p:nvSpPr>
          <p:spPr>
            <a:xfrm>
              <a:off x="7127045" y="4577491"/>
              <a:ext cx="1862455" cy="931544"/>
            </a:xfrm>
            <a:custGeom>
              <a:avLst/>
              <a:gdLst/>
              <a:ahLst/>
              <a:cxnLst/>
              <a:rect l="l" t="t" r="r" b="b"/>
              <a:pathLst>
                <a:path w="1862454" h="931545">
                  <a:moveTo>
                    <a:pt x="1862137" y="0"/>
                  </a:moveTo>
                  <a:lnTo>
                    <a:pt x="931240" y="0"/>
                  </a:lnTo>
                  <a:lnTo>
                    <a:pt x="0" y="931202"/>
                  </a:lnTo>
                  <a:lnTo>
                    <a:pt x="931240" y="931202"/>
                  </a:lnTo>
                  <a:lnTo>
                    <a:pt x="1862137" y="0"/>
                  </a:lnTo>
                  <a:close/>
                </a:path>
              </a:pathLst>
            </a:custGeom>
            <a:solidFill>
              <a:srgbClr val="37A8F9"/>
            </a:solidFill>
          </p:spPr>
          <p:txBody>
            <a:bodyPr wrap="square" lIns="0" tIns="0" rIns="0" bIns="0" rtlCol="0"/>
            <a:lstStyle/>
            <a:p>
              <a:endParaRPr/>
            </a:p>
          </p:txBody>
        </p:sp>
        <p:sp>
          <p:nvSpPr>
            <p:cNvPr id="23" name="object 23"/>
            <p:cNvSpPr/>
            <p:nvPr/>
          </p:nvSpPr>
          <p:spPr>
            <a:xfrm>
              <a:off x="7127045" y="5508706"/>
              <a:ext cx="1862455" cy="931544"/>
            </a:xfrm>
            <a:custGeom>
              <a:avLst/>
              <a:gdLst/>
              <a:ahLst/>
              <a:cxnLst/>
              <a:rect l="l" t="t" r="r" b="b"/>
              <a:pathLst>
                <a:path w="1862454" h="931545">
                  <a:moveTo>
                    <a:pt x="931240" y="0"/>
                  </a:moveTo>
                  <a:lnTo>
                    <a:pt x="0" y="0"/>
                  </a:lnTo>
                  <a:lnTo>
                    <a:pt x="931240" y="931202"/>
                  </a:lnTo>
                  <a:lnTo>
                    <a:pt x="1862137" y="931202"/>
                  </a:lnTo>
                  <a:lnTo>
                    <a:pt x="931240" y="0"/>
                  </a:lnTo>
                  <a:close/>
                </a:path>
              </a:pathLst>
            </a:custGeom>
            <a:solidFill>
              <a:srgbClr val="3096DF"/>
            </a:solidFill>
          </p:spPr>
          <p:txBody>
            <a:bodyPr wrap="square" lIns="0" tIns="0" rIns="0" bIns="0" rtlCol="0"/>
            <a:lstStyle/>
            <a:p>
              <a:endParaRPr/>
            </a:p>
          </p:txBody>
        </p:sp>
        <p:sp>
          <p:nvSpPr>
            <p:cNvPr id="24" name="object 24"/>
            <p:cNvSpPr/>
            <p:nvPr/>
          </p:nvSpPr>
          <p:spPr>
            <a:xfrm>
              <a:off x="7551642" y="5366479"/>
              <a:ext cx="286385" cy="284480"/>
            </a:xfrm>
            <a:custGeom>
              <a:avLst/>
              <a:gdLst/>
              <a:ahLst/>
              <a:cxnLst/>
              <a:rect l="l" t="t" r="r" b="b"/>
              <a:pathLst>
                <a:path w="286384" h="284479">
                  <a:moveTo>
                    <a:pt x="144602" y="0"/>
                  </a:moveTo>
                  <a:lnTo>
                    <a:pt x="101353" y="6350"/>
                  </a:lnTo>
                  <a:lnTo>
                    <a:pt x="63182" y="24130"/>
                  </a:lnTo>
                  <a:lnTo>
                    <a:pt x="16665" y="74930"/>
                  </a:lnTo>
                  <a:lnTo>
                    <a:pt x="0" y="143510"/>
                  </a:lnTo>
                  <a:lnTo>
                    <a:pt x="7654" y="186690"/>
                  </a:lnTo>
                  <a:lnTo>
                    <a:pt x="27063" y="224790"/>
                  </a:lnTo>
                  <a:lnTo>
                    <a:pt x="55812" y="255270"/>
                  </a:lnTo>
                  <a:lnTo>
                    <a:pt x="91490" y="275590"/>
                  </a:lnTo>
                  <a:lnTo>
                    <a:pt x="131685" y="284480"/>
                  </a:lnTo>
                  <a:lnTo>
                    <a:pt x="173984" y="283210"/>
                  </a:lnTo>
                  <a:lnTo>
                    <a:pt x="208977" y="270510"/>
                  </a:lnTo>
                  <a:lnTo>
                    <a:pt x="136588" y="270510"/>
                  </a:lnTo>
                  <a:lnTo>
                    <a:pt x="133629" y="269240"/>
                  </a:lnTo>
                  <a:lnTo>
                    <a:pt x="124866" y="269240"/>
                  </a:lnTo>
                  <a:lnTo>
                    <a:pt x="122047" y="267970"/>
                  </a:lnTo>
                  <a:lnTo>
                    <a:pt x="119240" y="267970"/>
                  </a:lnTo>
                  <a:lnTo>
                    <a:pt x="116142" y="261620"/>
                  </a:lnTo>
                  <a:lnTo>
                    <a:pt x="97815" y="261620"/>
                  </a:lnTo>
                  <a:lnTo>
                    <a:pt x="90893" y="259080"/>
                  </a:lnTo>
                  <a:lnTo>
                    <a:pt x="84239" y="255270"/>
                  </a:lnTo>
                  <a:lnTo>
                    <a:pt x="71526" y="247650"/>
                  </a:lnTo>
                  <a:lnTo>
                    <a:pt x="65519" y="242570"/>
                  </a:lnTo>
                  <a:lnTo>
                    <a:pt x="59969" y="237490"/>
                  </a:lnTo>
                  <a:lnTo>
                    <a:pt x="63741" y="234950"/>
                  </a:lnTo>
                  <a:lnTo>
                    <a:pt x="67602" y="233680"/>
                  </a:lnTo>
                  <a:lnTo>
                    <a:pt x="75565" y="228600"/>
                  </a:lnTo>
                  <a:lnTo>
                    <a:pt x="79629" y="227330"/>
                  </a:lnTo>
                  <a:lnTo>
                    <a:pt x="81711" y="226060"/>
                  </a:lnTo>
                  <a:lnTo>
                    <a:pt x="47091" y="226060"/>
                  </a:lnTo>
                  <a:lnTo>
                    <a:pt x="40601" y="218440"/>
                  </a:lnTo>
                  <a:lnTo>
                    <a:pt x="22121" y="181610"/>
                  </a:lnTo>
                  <a:lnTo>
                    <a:pt x="16408" y="151130"/>
                  </a:lnTo>
                  <a:lnTo>
                    <a:pt x="285357" y="151130"/>
                  </a:lnTo>
                  <a:lnTo>
                    <a:pt x="286372" y="143510"/>
                  </a:lnTo>
                  <a:lnTo>
                    <a:pt x="285613" y="134620"/>
                  </a:lnTo>
                  <a:lnTo>
                    <a:pt x="16459" y="134620"/>
                  </a:lnTo>
                  <a:lnTo>
                    <a:pt x="17529" y="124460"/>
                  </a:lnTo>
                  <a:lnTo>
                    <a:pt x="29881" y="86360"/>
                  </a:lnTo>
                  <a:lnTo>
                    <a:pt x="47167" y="59690"/>
                  </a:lnTo>
                  <a:lnTo>
                    <a:pt x="79667" y="59690"/>
                  </a:lnTo>
                  <a:lnTo>
                    <a:pt x="75577" y="57150"/>
                  </a:lnTo>
                  <a:lnTo>
                    <a:pt x="67576" y="53340"/>
                  </a:lnTo>
                  <a:lnTo>
                    <a:pt x="63677" y="50800"/>
                  </a:lnTo>
                  <a:lnTo>
                    <a:pt x="59880" y="48260"/>
                  </a:lnTo>
                  <a:lnTo>
                    <a:pt x="65417" y="43180"/>
                  </a:lnTo>
                  <a:lnTo>
                    <a:pt x="71424" y="39370"/>
                  </a:lnTo>
                  <a:lnTo>
                    <a:pt x="84137" y="31750"/>
                  </a:lnTo>
                  <a:lnTo>
                    <a:pt x="90830" y="27940"/>
                  </a:lnTo>
                  <a:lnTo>
                    <a:pt x="97790" y="25400"/>
                  </a:lnTo>
                  <a:lnTo>
                    <a:pt x="115357" y="25400"/>
                  </a:lnTo>
                  <a:lnTo>
                    <a:pt x="115939" y="24130"/>
                  </a:lnTo>
                  <a:lnTo>
                    <a:pt x="118999" y="19050"/>
                  </a:lnTo>
                  <a:lnTo>
                    <a:pt x="121894" y="17780"/>
                  </a:lnTo>
                  <a:lnTo>
                    <a:pt x="124828" y="17780"/>
                  </a:lnTo>
                  <a:lnTo>
                    <a:pt x="130708" y="16510"/>
                  </a:lnTo>
                  <a:lnTo>
                    <a:pt x="208860" y="16510"/>
                  </a:lnTo>
                  <a:lnTo>
                    <a:pt x="204519" y="13970"/>
                  </a:lnTo>
                  <a:lnTo>
                    <a:pt x="175547" y="3810"/>
                  </a:lnTo>
                  <a:lnTo>
                    <a:pt x="144602" y="0"/>
                  </a:lnTo>
                  <a:close/>
                </a:path>
                <a:path w="286384" h="284479">
                  <a:moveTo>
                    <a:pt x="152641" y="213360"/>
                  </a:moveTo>
                  <a:lnTo>
                    <a:pt x="136525" y="213360"/>
                  </a:lnTo>
                  <a:lnTo>
                    <a:pt x="136588" y="270510"/>
                  </a:lnTo>
                  <a:lnTo>
                    <a:pt x="152539" y="270510"/>
                  </a:lnTo>
                  <a:lnTo>
                    <a:pt x="152641" y="213360"/>
                  </a:lnTo>
                  <a:close/>
                </a:path>
                <a:path w="286384" h="284479">
                  <a:moveTo>
                    <a:pt x="218478" y="213360"/>
                  </a:moveTo>
                  <a:lnTo>
                    <a:pt x="164503" y="213360"/>
                  </a:lnTo>
                  <a:lnTo>
                    <a:pt x="181978" y="217170"/>
                  </a:lnTo>
                  <a:lnTo>
                    <a:pt x="187655" y="219710"/>
                  </a:lnTo>
                  <a:lnTo>
                    <a:pt x="185648" y="226060"/>
                  </a:lnTo>
                  <a:lnTo>
                    <a:pt x="183475" y="232410"/>
                  </a:lnTo>
                  <a:lnTo>
                    <a:pt x="181138" y="237490"/>
                  </a:lnTo>
                  <a:lnTo>
                    <a:pt x="178638" y="243840"/>
                  </a:lnTo>
                  <a:lnTo>
                    <a:pt x="164617" y="269240"/>
                  </a:lnTo>
                  <a:lnTo>
                    <a:pt x="157340" y="269240"/>
                  </a:lnTo>
                  <a:lnTo>
                    <a:pt x="154940" y="270510"/>
                  </a:lnTo>
                  <a:lnTo>
                    <a:pt x="208977" y="270510"/>
                  </a:lnTo>
                  <a:lnTo>
                    <a:pt x="215976" y="267970"/>
                  </a:lnTo>
                  <a:lnTo>
                    <a:pt x="222161" y="262890"/>
                  </a:lnTo>
                  <a:lnTo>
                    <a:pt x="188023" y="262890"/>
                  </a:lnTo>
                  <a:lnTo>
                    <a:pt x="190944" y="256540"/>
                  </a:lnTo>
                  <a:lnTo>
                    <a:pt x="193649" y="250190"/>
                  </a:lnTo>
                  <a:lnTo>
                    <a:pt x="198564" y="237490"/>
                  </a:lnTo>
                  <a:lnTo>
                    <a:pt x="200787" y="231140"/>
                  </a:lnTo>
                  <a:lnTo>
                    <a:pt x="202793" y="224790"/>
                  </a:lnTo>
                  <a:lnTo>
                    <a:pt x="238036" y="224790"/>
                  </a:lnTo>
                  <a:lnTo>
                    <a:pt x="234632" y="222250"/>
                  </a:lnTo>
                  <a:lnTo>
                    <a:pt x="229349" y="219710"/>
                  </a:lnTo>
                  <a:lnTo>
                    <a:pt x="218478" y="213360"/>
                  </a:lnTo>
                  <a:close/>
                </a:path>
                <a:path w="286384" h="284479">
                  <a:moveTo>
                    <a:pt x="238036" y="224790"/>
                  </a:moveTo>
                  <a:lnTo>
                    <a:pt x="202793" y="224790"/>
                  </a:lnTo>
                  <a:lnTo>
                    <a:pt x="207302" y="226060"/>
                  </a:lnTo>
                  <a:lnTo>
                    <a:pt x="211721" y="228600"/>
                  </a:lnTo>
                  <a:lnTo>
                    <a:pt x="220332" y="233680"/>
                  </a:lnTo>
                  <a:lnTo>
                    <a:pt x="224523" y="236220"/>
                  </a:lnTo>
                  <a:lnTo>
                    <a:pt x="228574" y="238760"/>
                  </a:lnTo>
                  <a:lnTo>
                    <a:pt x="223675" y="242570"/>
                  </a:lnTo>
                  <a:lnTo>
                    <a:pt x="218584" y="246380"/>
                  </a:lnTo>
                  <a:lnTo>
                    <a:pt x="213310" y="250190"/>
                  </a:lnTo>
                  <a:lnTo>
                    <a:pt x="207860" y="252730"/>
                  </a:lnTo>
                  <a:lnTo>
                    <a:pt x="201523" y="256540"/>
                  </a:lnTo>
                  <a:lnTo>
                    <a:pt x="194894" y="260350"/>
                  </a:lnTo>
                  <a:lnTo>
                    <a:pt x="188023" y="262890"/>
                  </a:lnTo>
                  <a:lnTo>
                    <a:pt x="222161" y="262890"/>
                  </a:lnTo>
                  <a:lnTo>
                    <a:pt x="245356" y="243840"/>
                  </a:lnTo>
                  <a:lnTo>
                    <a:pt x="258829" y="226060"/>
                  </a:lnTo>
                  <a:lnTo>
                    <a:pt x="239737" y="226060"/>
                  </a:lnTo>
                  <a:lnTo>
                    <a:pt x="238036" y="224790"/>
                  </a:lnTo>
                  <a:close/>
                </a:path>
                <a:path w="286384" h="284479">
                  <a:moveTo>
                    <a:pt x="100425" y="224790"/>
                  </a:moveTo>
                  <a:lnTo>
                    <a:pt x="83794" y="224790"/>
                  </a:lnTo>
                  <a:lnTo>
                    <a:pt x="85674" y="231140"/>
                  </a:lnTo>
                  <a:lnTo>
                    <a:pt x="87782" y="237490"/>
                  </a:lnTo>
                  <a:lnTo>
                    <a:pt x="92456" y="250190"/>
                  </a:lnTo>
                  <a:lnTo>
                    <a:pt x="95021" y="255270"/>
                  </a:lnTo>
                  <a:lnTo>
                    <a:pt x="97815" y="261620"/>
                  </a:lnTo>
                  <a:lnTo>
                    <a:pt x="116142" y="261620"/>
                  </a:lnTo>
                  <a:lnTo>
                    <a:pt x="113193" y="256540"/>
                  </a:lnTo>
                  <a:lnTo>
                    <a:pt x="110394" y="250190"/>
                  </a:lnTo>
                  <a:lnTo>
                    <a:pt x="107746" y="243840"/>
                  </a:lnTo>
                  <a:lnTo>
                    <a:pt x="105282" y="237490"/>
                  </a:lnTo>
                  <a:lnTo>
                    <a:pt x="102974" y="232410"/>
                  </a:lnTo>
                  <a:lnTo>
                    <a:pt x="100824" y="226060"/>
                  </a:lnTo>
                  <a:lnTo>
                    <a:pt x="100425" y="224790"/>
                  </a:lnTo>
                  <a:close/>
                </a:path>
                <a:path w="286384" h="284479">
                  <a:moveTo>
                    <a:pt x="87464" y="151130"/>
                  </a:moveTo>
                  <a:lnTo>
                    <a:pt x="71628" y="151130"/>
                  </a:lnTo>
                  <a:lnTo>
                    <a:pt x="71875" y="158750"/>
                  </a:lnTo>
                  <a:lnTo>
                    <a:pt x="76173" y="194310"/>
                  </a:lnTo>
                  <a:lnTo>
                    <a:pt x="77631" y="201930"/>
                  </a:lnTo>
                  <a:lnTo>
                    <a:pt x="79286" y="209550"/>
                  </a:lnTo>
                  <a:lnTo>
                    <a:pt x="72047" y="212090"/>
                  </a:lnTo>
                  <a:lnTo>
                    <a:pt x="65036" y="215900"/>
                  </a:lnTo>
                  <a:lnTo>
                    <a:pt x="54470" y="220980"/>
                  </a:lnTo>
                  <a:lnTo>
                    <a:pt x="50723" y="223520"/>
                  </a:lnTo>
                  <a:lnTo>
                    <a:pt x="47091" y="226060"/>
                  </a:lnTo>
                  <a:lnTo>
                    <a:pt x="81711" y="226060"/>
                  </a:lnTo>
                  <a:lnTo>
                    <a:pt x="83794" y="224790"/>
                  </a:lnTo>
                  <a:lnTo>
                    <a:pt x="100425" y="224790"/>
                  </a:lnTo>
                  <a:lnTo>
                    <a:pt x="98831" y="219710"/>
                  </a:lnTo>
                  <a:lnTo>
                    <a:pt x="104965" y="217170"/>
                  </a:lnTo>
                  <a:lnTo>
                    <a:pt x="123825" y="213360"/>
                  </a:lnTo>
                  <a:lnTo>
                    <a:pt x="218478" y="213360"/>
                  </a:lnTo>
                  <a:lnTo>
                    <a:pt x="207238" y="208280"/>
                  </a:lnTo>
                  <a:lnTo>
                    <a:pt x="208528" y="203200"/>
                  </a:lnTo>
                  <a:lnTo>
                    <a:pt x="94538" y="203200"/>
                  </a:lnTo>
                  <a:lnTo>
                    <a:pt x="93128" y="196850"/>
                  </a:lnTo>
                  <a:lnTo>
                    <a:pt x="87824" y="157480"/>
                  </a:lnTo>
                  <a:lnTo>
                    <a:pt x="87464" y="151130"/>
                  </a:lnTo>
                  <a:close/>
                </a:path>
                <a:path w="286384" h="284479">
                  <a:moveTo>
                    <a:pt x="285357" y="151130"/>
                  </a:moveTo>
                  <a:lnTo>
                    <a:pt x="269900" y="151130"/>
                  </a:lnTo>
                  <a:lnTo>
                    <a:pt x="268876" y="161290"/>
                  </a:lnTo>
                  <a:lnTo>
                    <a:pt x="267031" y="171450"/>
                  </a:lnTo>
                  <a:lnTo>
                    <a:pt x="251793" y="209550"/>
                  </a:lnTo>
                  <a:lnTo>
                    <a:pt x="246132" y="217170"/>
                  </a:lnTo>
                  <a:lnTo>
                    <a:pt x="239737" y="226060"/>
                  </a:lnTo>
                  <a:lnTo>
                    <a:pt x="258829" y="226060"/>
                  </a:lnTo>
                  <a:lnTo>
                    <a:pt x="267490" y="214630"/>
                  </a:lnTo>
                  <a:lnTo>
                    <a:pt x="281466" y="180340"/>
                  </a:lnTo>
                  <a:lnTo>
                    <a:pt x="285357" y="151130"/>
                  </a:lnTo>
                  <a:close/>
                </a:path>
                <a:path w="286384" h="284479">
                  <a:moveTo>
                    <a:pt x="159283" y="196850"/>
                  </a:moveTo>
                  <a:lnTo>
                    <a:pt x="129336" y="196850"/>
                  </a:lnTo>
                  <a:lnTo>
                    <a:pt x="94538" y="203200"/>
                  </a:lnTo>
                  <a:lnTo>
                    <a:pt x="191909" y="203200"/>
                  </a:lnTo>
                  <a:lnTo>
                    <a:pt x="185547" y="201930"/>
                  </a:lnTo>
                  <a:lnTo>
                    <a:pt x="179082" y="199390"/>
                  </a:lnTo>
                  <a:lnTo>
                    <a:pt x="165950" y="198120"/>
                  </a:lnTo>
                  <a:lnTo>
                    <a:pt x="159283" y="196850"/>
                  </a:lnTo>
                  <a:close/>
                </a:path>
                <a:path w="286384" h="284479">
                  <a:moveTo>
                    <a:pt x="214960" y="151130"/>
                  </a:moveTo>
                  <a:lnTo>
                    <a:pt x="198843" y="151130"/>
                  </a:lnTo>
                  <a:lnTo>
                    <a:pt x="198554" y="157480"/>
                  </a:lnTo>
                  <a:lnTo>
                    <a:pt x="197898" y="166370"/>
                  </a:lnTo>
                  <a:lnTo>
                    <a:pt x="191909" y="203200"/>
                  </a:lnTo>
                  <a:lnTo>
                    <a:pt x="208528" y="203200"/>
                  </a:lnTo>
                  <a:lnTo>
                    <a:pt x="208851" y="201930"/>
                  </a:lnTo>
                  <a:lnTo>
                    <a:pt x="210280" y="194310"/>
                  </a:lnTo>
                  <a:lnTo>
                    <a:pt x="211528" y="186690"/>
                  </a:lnTo>
                  <a:lnTo>
                    <a:pt x="212598" y="180340"/>
                  </a:lnTo>
                  <a:lnTo>
                    <a:pt x="213461" y="172720"/>
                  </a:lnTo>
                  <a:lnTo>
                    <a:pt x="214245" y="163830"/>
                  </a:lnTo>
                  <a:lnTo>
                    <a:pt x="214646" y="158750"/>
                  </a:lnTo>
                  <a:lnTo>
                    <a:pt x="214960" y="151130"/>
                  </a:lnTo>
                  <a:close/>
                </a:path>
                <a:path w="286384" h="284479">
                  <a:moveTo>
                    <a:pt x="152565" y="151130"/>
                  </a:moveTo>
                  <a:lnTo>
                    <a:pt x="136461" y="151130"/>
                  </a:lnTo>
                  <a:lnTo>
                    <a:pt x="136474" y="196850"/>
                  </a:lnTo>
                  <a:lnTo>
                    <a:pt x="152590" y="196850"/>
                  </a:lnTo>
                  <a:lnTo>
                    <a:pt x="152565" y="151130"/>
                  </a:lnTo>
                  <a:close/>
                </a:path>
                <a:path w="286384" h="284479">
                  <a:moveTo>
                    <a:pt x="79667" y="59690"/>
                  </a:moveTo>
                  <a:lnTo>
                    <a:pt x="47167" y="59690"/>
                  </a:lnTo>
                  <a:lnTo>
                    <a:pt x="52184" y="63500"/>
                  </a:lnTo>
                  <a:lnTo>
                    <a:pt x="57378" y="67310"/>
                  </a:lnTo>
                  <a:lnTo>
                    <a:pt x="68097" y="72390"/>
                  </a:lnTo>
                  <a:lnTo>
                    <a:pt x="73583" y="74930"/>
                  </a:lnTo>
                  <a:lnTo>
                    <a:pt x="79222" y="77470"/>
                  </a:lnTo>
                  <a:lnTo>
                    <a:pt x="77600" y="85090"/>
                  </a:lnTo>
                  <a:lnTo>
                    <a:pt x="71810" y="128270"/>
                  </a:lnTo>
                  <a:lnTo>
                    <a:pt x="71513" y="134620"/>
                  </a:lnTo>
                  <a:lnTo>
                    <a:pt x="87528" y="134620"/>
                  </a:lnTo>
                  <a:lnTo>
                    <a:pt x="87887" y="128270"/>
                  </a:lnTo>
                  <a:lnTo>
                    <a:pt x="88395" y="121920"/>
                  </a:lnTo>
                  <a:lnTo>
                    <a:pt x="89050" y="115570"/>
                  </a:lnTo>
                  <a:lnTo>
                    <a:pt x="89852" y="109220"/>
                  </a:lnTo>
                  <a:lnTo>
                    <a:pt x="90802" y="102870"/>
                  </a:lnTo>
                  <a:lnTo>
                    <a:pt x="91900" y="95250"/>
                  </a:lnTo>
                  <a:lnTo>
                    <a:pt x="93145" y="88900"/>
                  </a:lnTo>
                  <a:lnTo>
                    <a:pt x="94538" y="82550"/>
                  </a:lnTo>
                  <a:lnTo>
                    <a:pt x="208274" y="82550"/>
                  </a:lnTo>
                  <a:lnTo>
                    <a:pt x="207200" y="77470"/>
                  </a:lnTo>
                  <a:lnTo>
                    <a:pt x="214744" y="74930"/>
                  </a:lnTo>
                  <a:lnTo>
                    <a:pt x="217233" y="73660"/>
                  </a:lnTo>
                  <a:lnTo>
                    <a:pt x="130162" y="73660"/>
                  </a:lnTo>
                  <a:lnTo>
                    <a:pt x="98793" y="67310"/>
                  </a:lnTo>
                  <a:lnTo>
                    <a:pt x="100776" y="60960"/>
                  </a:lnTo>
                  <a:lnTo>
                    <a:pt x="83832" y="60960"/>
                  </a:lnTo>
                  <a:lnTo>
                    <a:pt x="79667" y="59690"/>
                  </a:lnTo>
                  <a:close/>
                </a:path>
                <a:path w="286384" h="284479">
                  <a:moveTo>
                    <a:pt x="159156" y="88900"/>
                  </a:moveTo>
                  <a:lnTo>
                    <a:pt x="129387" y="88900"/>
                  </a:lnTo>
                  <a:lnTo>
                    <a:pt x="136486" y="90170"/>
                  </a:lnTo>
                  <a:lnTo>
                    <a:pt x="136512" y="134620"/>
                  </a:lnTo>
                  <a:lnTo>
                    <a:pt x="152628" y="134620"/>
                  </a:lnTo>
                  <a:lnTo>
                    <a:pt x="152501" y="90170"/>
                  </a:lnTo>
                  <a:lnTo>
                    <a:pt x="159156" y="88900"/>
                  </a:lnTo>
                  <a:close/>
                </a:path>
                <a:path w="286384" h="284479">
                  <a:moveTo>
                    <a:pt x="208542" y="83820"/>
                  </a:moveTo>
                  <a:lnTo>
                    <a:pt x="191973" y="83820"/>
                  </a:lnTo>
                  <a:lnTo>
                    <a:pt x="193423" y="90170"/>
                  </a:lnTo>
                  <a:lnTo>
                    <a:pt x="194706" y="96520"/>
                  </a:lnTo>
                  <a:lnTo>
                    <a:pt x="198907" y="134620"/>
                  </a:lnTo>
                  <a:lnTo>
                    <a:pt x="215023" y="134620"/>
                  </a:lnTo>
                  <a:lnTo>
                    <a:pt x="210235" y="92710"/>
                  </a:lnTo>
                  <a:lnTo>
                    <a:pt x="208811" y="85090"/>
                  </a:lnTo>
                  <a:lnTo>
                    <a:pt x="208542" y="83820"/>
                  </a:lnTo>
                  <a:close/>
                </a:path>
                <a:path w="286384" h="284479">
                  <a:moveTo>
                    <a:pt x="259957" y="60960"/>
                  </a:moveTo>
                  <a:lnTo>
                    <a:pt x="239699" y="60960"/>
                  </a:lnTo>
                  <a:lnTo>
                    <a:pt x="246100" y="68580"/>
                  </a:lnTo>
                  <a:lnTo>
                    <a:pt x="251798" y="77470"/>
                  </a:lnTo>
                  <a:lnTo>
                    <a:pt x="267063" y="114300"/>
                  </a:lnTo>
                  <a:lnTo>
                    <a:pt x="269963" y="134620"/>
                  </a:lnTo>
                  <a:lnTo>
                    <a:pt x="285613" y="134620"/>
                  </a:lnTo>
                  <a:lnTo>
                    <a:pt x="284205" y="118110"/>
                  </a:lnTo>
                  <a:lnTo>
                    <a:pt x="277742" y="93980"/>
                  </a:lnTo>
                  <a:lnTo>
                    <a:pt x="267184" y="71120"/>
                  </a:lnTo>
                  <a:lnTo>
                    <a:pt x="259957" y="60960"/>
                  </a:lnTo>
                  <a:close/>
                </a:path>
                <a:path w="286384" h="284479">
                  <a:moveTo>
                    <a:pt x="208274" y="82550"/>
                  </a:moveTo>
                  <a:lnTo>
                    <a:pt x="94538" y="82550"/>
                  </a:lnTo>
                  <a:lnTo>
                    <a:pt x="101346" y="85090"/>
                  </a:lnTo>
                  <a:lnTo>
                    <a:pt x="122326" y="88900"/>
                  </a:lnTo>
                  <a:lnTo>
                    <a:pt x="165798" y="88900"/>
                  </a:lnTo>
                  <a:lnTo>
                    <a:pt x="191973" y="83820"/>
                  </a:lnTo>
                  <a:lnTo>
                    <a:pt x="208542" y="83820"/>
                  </a:lnTo>
                  <a:lnTo>
                    <a:pt x="208274" y="82550"/>
                  </a:lnTo>
                  <a:close/>
                </a:path>
                <a:path w="286384" h="284479">
                  <a:moveTo>
                    <a:pt x="152666" y="16510"/>
                  </a:moveTo>
                  <a:lnTo>
                    <a:pt x="136664" y="16510"/>
                  </a:lnTo>
                  <a:lnTo>
                    <a:pt x="136550" y="73660"/>
                  </a:lnTo>
                  <a:lnTo>
                    <a:pt x="152565" y="73660"/>
                  </a:lnTo>
                  <a:lnTo>
                    <a:pt x="152666" y="16510"/>
                  </a:lnTo>
                  <a:close/>
                </a:path>
                <a:path w="286384" h="284479">
                  <a:moveTo>
                    <a:pt x="208860" y="16510"/>
                  </a:moveTo>
                  <a:lnTo>
                    <a:pt x="157416" y="16510"/>
                  </a:lnTo>
                  <a:lnTo>
                    <a:pt x="162242" y="17780"/>
                  </a:lnTo>
                  <a:lnTo>
                    <a:pt x="167106" y="17780"/>
                  </a:lnTo>
                  <a:lnTo>
                    <a:pt x="170213" y="24130"/>
                  </a:lnTo>
                  <a:lnTo>
                    <a:pt x="173170" y="30480"/>
                  </a:lnTo>
                  <a:lnTo>
                    <a:pt x="175975" y="35560"/>
                  </a:lnTo>
                  <a:lnTo>
                    <a:pt x="178625" y="41910"/>
                  </a:lnTo>
                  <a:lnTo>
                    <a:pt x="181099" y="48260"/>
                  </a:lnTo>
                  <a:lnTo>
                    <a:pt x="183414" y="54610"/>
                  </a:lnTo>
                  <a:lnTo>
                    <a:pt x="185571" y="60960"/>
                  </a:lnTo>
                  <a:lnTo>
                    <a:pt x="187566" y="67310"/>
                  </a:lnTo>
                  <a:lnTo>
                    <a:pt x="158508" y="73660"/>
                  </a:lnTo>
                  <a:lnTo>
                    <a:pt x="217233" y="73660"/>
                  </a:lnTo>
                  <a:lnTo>
                    <a:pt x="222211" y="71120"/>
                  </a:lnTo>
                  <a:lnTo>
                    <a:pt x="225958" y="69850"/>
                  </a:lnTo>
                  <a:lnTo>
                    <a:pt x="233070" y="64770"/>
                  </a:lnTo>
                  <a:lnTo>
                    <a:pt x="236334" y="63500"/>
                  </a:lnTo>
                  <a:lnTo>
                    <a:pt x="238017" y="62230"/>
                  </a:lnTo>
                  <a:lnTo>
                    <a:pt x="202704" y="62230"/>
                  </a:lnTo>
                  <a:lnTo>
                    <a:pt x="200748" y="55880"/>
                  </a:lnTo>
                  <a:lnTo>
                    <a:pt x="198526" y="48260"/>
                  </a:lnTo>
                  <a:lnTo>
                    <a:pt x="193586" y="35560"/>
                  </a:lnTo>
                  <a:lnTo>
                    <a:pt x="190893" y="30480"/>
                  </a:lnTo>
                  <a:lnTo>
                    <a:pt x="187947" y="24130"/>
                  </a:lnTo>
                  <a:lnTo>
                    <a:pt x="221882" y="24130"/>
                  </a:lnTo>
                  <a:lnTo>
                    <a:pt x="208860" y="16510"/>
                  </a:lnTo>
                  <a:close/>
                </a:path>
                <a:path w="286384" h="284479">
                  <a:moveTo>
                    <a:pt x="221882" y="24130"/>
                  </a:moveTo>
                  <a:lnTo>
                    <a:pt x="187947" y="24130"/>
                  </a:lnTo>
                  <a:lnTo>
                    <a:pt x="195376" y="26670"/>
                  </a:lnTo>
                  <a:lnTo>
                    <a:pt x="202539" y="29210"/>
                  </a:lnTo>
                  <a:lnTo>
                    <a:pt x="216166" y="38100"/>
                  </a:lnTo>
                  <a:lnTo>
                    <a:pt x="222592" y="43180"/>
                  </a:lnTo>
                  <a:lnTo>
                    <a:pt x="228498" y="48260"/>
                  </a:lnTo>
                  <a:lnTo>
                    <a:pt x="224434" y="50800"/>
                  </a:lnTo>
                  <a:lnTo>
                    <a:pt x="220281" y="53340"/>
                  </a:lnTo>
                  <a:lnTo>
                    <a:pt x="211658" y="57150"/>
                  </a:lnTo>
                  <a:lnTo>
                    <a:pt x="207238" y="59690"/>
                  </a:lnTo>
                  <a:lnTo>
                    <a:pt x="202704" y="62230"/>
                  </a:lnTo>
                  <a:lnTo>
                    <a:pt x="238017" y="62230"/>
                  </a:lnTo>
                  <a:lnTo>
                    <a:pt x="239699" y="60960"/>
                  </a:lnTo>
                  <a:lnTo>
                    <a:pt x="259957" y="60960"/>
                  </a:lnTo>
                  <a:lnTo>
                    <a:pt x="252730" y="50800"/>
                  </a:lnTo>
                  <a:lnTo>
                    <a:pt x="230564" y="29210"/>
                  </a:lnTo>
                  <a:lnTo>
                    <a:pt x="221882" y="24130"/>
                  </a:lnTo>
                  <a:close/>
                </a:path>
                <a:path w="286384" h="284479">
                  <a:moveTo>
                    <a:pt x="115357" y="25400"/>
                  </a:moveTo>
                  <a:lnTo>
                    <a:pt x="97790" y="25400"/>
                  </a:lnTo>
                  <a:lnTo>
                    <a:pt x="95097" y="30480"/>
                  </a:lnTo>
                  <a:lnTo>
                    <a:pt x="92595" y="36830"/>
                  </a:lnTo>
                  <a:lnTo>
                    <a:pt x="87947" y="49530"/>
                  </a:lnTo>
                  <a:lnTo>
                    <a:pt x="85788" y="54610"/>
                  </a:lnTo>
                  <a:lnTo>
                    <a:pt x="83832" y="60960"/>
                  </a:lnTo>
                  <a:lnTo>
                    <a:pt x="100776" y="60960"/>
                  </a:lnTo>
                  <a:lnTo>
                    <a:pt x="102916" y="54610"/>
                  </a:lnTo>
                  <a:lnTo>
                    <a:pt x="105210" y="48260"/>
                  </a:lnTo>
                  <a:lnTo>
                    <a:pt x="107657" y="41910"/>
                  </a:lnTo>
                  <a:lnTo>
                    <a:pt x="110267" y="36830"/>
                  </a:lnTo>
                  <a:lnTo>
                    <a:pt x="113028" y="30480"/>
                  </a:lnTo>
                  <a:lnTo>
                    <a:pt x="115357" y="25400"/>
                  </a:lnTo>
                  <a:close/>
                </a:path>
              </a:pathLst>
            </a:custGeom>
            <a:solidFill>
              <a:srgbClr val="FFFFFF"/>
            </a:solidFill>
          </p:spPr>
          <p:txBody>
            <a:bodyPr wrap="square" lIns="0" tIns="0" rIns="0" bIns="0" rtlCol="0"/>
            <a:lstStyle/>
            <a:p>
              <a:endParaRPr/>
            </a:p>
          </p:txBody>
        </p:sp>
      </p:grpSp>
      <p:sp>
        <p:nvSpPr>
          <p:cNvPr id="25" name="object 25"/>
          <p:cNvSpPr txBox="1"/>
          <p:nvPr/>
        </p:nvSpPr>
        <p:spPr>
          <a:xfrm>
            <a:off x="379425" y="4367161"/>
            <a:ext cx="5457190" cy="339090"/>
          </a:xfrm>
          <a:prstGeom prst="rect">
            <a:avLst/>
          </a:prstGeom>
          <a:ln w="9525">
            <a:solidFill>
              <a:srgbClr val="EB9269"/>
            </a:solidFill>
          </a:ln>
        </p:spPr>
        <p:txBody>
          <a:bodyPr vert="horz" wrap="square" lIns="0" tIns="29845" rIns="0" bIns="0" rtlCol="0">
            <a:spAutoFit/>
          </a:bodyPr>
          <a:lstStyle/>
          <a:p>
            <a:pPr marL="419100">
              <a:lnSpc>
                <a:spcPct val="100000"/>
              </a:lnSpc>
              <a:spcBef>
                <a:spcPts val="235"/>
              </a:spcBef>
            </a:pPr>
            <a:r>
              <a:rPr sz="1600" b="1" i="1" spc="-10">
                <a:solidFill>
                  <a:srgbClr val="E48546"/>
                </a:solidFill>
                <a:latin typeface="Trebuchet MS"/>
                <a:cs typeface="Trebuchet MS"/>
              </a:rPr>
              <a:t>*</a:t>
            </a:r>
            <a:r>
              <a:rPr sz="1600" b="1" i="1" spc="-160">
                <a:solidFill>
                  <a:srgbClr val="E48546"/>
                </a:solidFill>
                <a:latin typeface="Trebuchet MS"/>
                <a:cs typeface="Trebuchet MS"/>
              </a:rPr>
              <a:t> </a:t>
            </a:r>
            <a:r>
              <a:rPr sz="1600" spc="45">
                <a:latin typeface="Calibri"/>
                <a:cs typeface="Calibri"/>
              </a:rPr>
              <a:t>Estimated</a:t>
            </a:r>
            <a:r>
              <a:rPr sz="1600" spc="-30">
                <a:latin typeface="Calibri"/>
                <a:cs typeface="Calibri"/>
              </a:rPr>
              <a:t> </a:t>
            </a:r>
            <a:r>
              <a:rPr sz="1600" spc="75">
                <a:latin typeface="Calibri"/>
                <a:cs typeface="Calibri"/>
              </a:rPr>
              <a:t>cost</a:t>
            </a:r>
            <a:r>
              <a:rPr sz="1600" spc="-25">
                <a:latin typeface="Calibri"/>
                <a:cs typeface="Calibri"/>
              </a:rPr>
              <a:t> </a:t>
            </a:r>
            <a:r>
              <a:rPr sz="1600" spc="-10">
                <a:latin typeface="Calibri"/>
                <a:cs typeface="Calibri"/>
              </a:rPr>
              <a:t>for</a:t>
            </a:r>
            <a:r>
              <a:rPr sz="1600" spc="-20">
                <a:latin typeface="Calibri"/>
                <a:cs typeface="Calibri"/>
              </a:rPr>
              <a:t> </a:t>
            </a:r>
            <a:r>
              <a:rPr sz="1600" spc="5">
                <a:latin typeface="Calibri"/>
                <a:cs typeface="Calibri"/>
              </a:rPr>
              <a:t>work</a:t>
            </a:r>
            <a:r>
              <a:rPr sz="1600" spc="-20">
                <a:latin typeface="Calibri"/>
                <a:cs typeface="Calibri"/>
              </a:rPr>
              <a:t> </a:t>
            </a:r>
            <a:r>
              <a:rPr sz="1600" spc="25">
                <a:latin typeface="Calibri"/>
                <a:cs typeface="Calibri"/>
              </a:rPr>
              <a:t>in</a:t>
            </a:r>
            <a:r>
              <a:rPr sz="1600" spc="-15">
                <a:latin typeface="Calibri"/>
                <a:cs typeface="Calibri"/>
              </a:rPr>
              <a:t> </a:t>
            </a:r>
            <a:r>
              <a:rPr sz="1600" spc="15">
                <a:latin typeface="Calibri"/>
                <a:cs typeface="Calibri"/>
              </a:rPr>
              <a:t>private</a:t>
            </a:r>
            <a:r>
              <a:rPr sz="1600" spc="-35">
                <a:latin typeface="Calibri"/>
                <a:cs typeface="Calibri"/>
              </a:rPr>
              <a:t> </a:t>
            </a:r>
            <a:r>
              <a:rPr sz="1600" spc="5">
                <a:latin typeface="Calibri"/>
                <a:cs typeface="Calibri"/>
              </a:rPr>
              <a:t>property:</a:t>
            </a:r>
            <a:r>
              <a:rPr sz="1600" spc="10">
                <a:latin typeface="Calibri"/>
                <a:cs typeface="Calibri"/>
              </a:rPr>
              <a:t> </a:t>
            </a:r>
            <a:r>
              <a:rPr sz="1600" spc="35">
                <a:latin typeface="Calibri"/>
                <a:cs typeface="Calibri"/>
              </a:rPr>
              <a:t>$20,000</a:t>
            </a:r>
            <a:endParaRPr sz="1600">
              <a:latin typeface="Calibri"/>
              <a:cs typeface="Calibri"/>
            </a:endParaRPr>
          </a:p>
        </p:txBody>
      </p:sp>
      <p:sp>
        <p:nvSpPr>
          <p:cNvPr id="26" name="object 26"/>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spc="30"/>
              <a:t>2</a:t>
            </a:r>
            <a:r>
              <a:rPr lang="en-US" spc="30"/>
              <a:t>8</a:t>
            </a:r>
            <a:endParaRPr spc="3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235300"/>
            <a:ext cx="6610984" cy="696595"/>
          </a:xfrm>
          <a:prstGeom prst="rect">
            <a:avLst/>
          </a:prstGeom>
        </p:spPr>
        <p:txBody>
          <a:bodyPr vert="horz" wrap="square" lIns="0" tIns="12700" rIns="0" bIns="0" rtlCol="0">
            <a:spAutoFit/>
          </a:bodyPr>
          <a:lstStyle/>
          <a:p>
            <a:pPr marL="12700">
              <a:lnSpc>
                <a:spcPct val="100000"/>
              </a:lnSpc>
              <a:spcBef>
                <a:spcPts val="100"/>
              </a:spcBef>
            </a:pPr>
            <a:r>
              <a:rPr sz="4400" u="none" spc="10">
                <a:solidFill>
                  <a:srgbClr val="FFFFFF"/>
                </a:solidFill>
              </a:rPr>
              <a:t>Estimated</a:t>
            </a:r>
            <a:r>
              <a:rPr sz="4400" u="none" spc="-180">
                <a:solidFill>
                  <a:srgbClr val="FFFFFF"/>
                </a:solidFill>
              </a:rPr>
              <a:t> </a:t>
            </a:r>
            <a:r>
              <a:rPr sz="4400" u="none" spc="185">
                <a:solidFill>
                  <a:srgbClr val="FFFFFF"/>
                </a:solidFill>
              </a:rPr>
              <a:t>Costs</a:t>
            </a:r>
            <a:r>
              <a:rPr sz="4400" u="none" spc="-185">
                <a:solidFill>
                  <a:srgbClr val="FFFFFF"/>
                </a:solidFill>
              </a:rPr>
              <a:t> </a:t>
            </a:r>
            <a:r>
              <a:rPr sz="4400" u="none" spc="-20">
                <a:solidFill>
                  <a:srgbClr val="FFFFFF"/>
                </a:solidFill>
              </a:rPr>
              <a:t>and</a:t>
            </a:r>
            <a:r>
              <a:rPr sz="4400" u="none" spc="-185">
                <a:solidFill>
                  <a:srgbClr val="FFFFFF"/>
                </a:solidFill>
              </a:rPr>
              <a:t> </a:t>
            </a:r>
            <a:r>
              <a:rPr sz="4400" u="none" spc="-45">
                <a:solidFill>
                  <a:srgbClr val="FFFFFF"/>
                </a:solidFill>
              </a:rPr>
              <a:t>Funding</a:t>
            </a:r>
            <a:endParaRPr sz="4400"/>
          </a:p>
        </p:txBody>
      </p:sp>
      <p:sp>
        <p:nvSpPr>
          <p:cNvPr id="4" name="object 4"/>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spc="30"/>
              <a:t>2</a:t>
            </a:r>
            <a:r>
              <a:rPr lang="en-US" spc="30"/>
              <a:t>9</a:t>
            </a:r>
            <a:endParaRPr spc="30"/>
          </a:p>
        </p:txBody>
      </p:sp>
      <p:sp>
        <p:nvSpPr>
          <p:cNvPr id="5" name="object 3">
            <a:extLst>
              <a:ext uri="{FF2B5EF4-FFF2-40B4-BE49-F238E27FC236}">
                <a16:creationId xmlns:a16="http://schemas.microsoft.com/office/drawing/2014/main" id="{E0D00970-0DE1-A0D8-F215-5A1D422D0EC5}"/>
              </a:ext>
            </a:extLst>
          </p:cNvPr>
          <p:cNvSpPr txBox="1"/>
          <p:nvPr/>
        </p:nvSpPr>
        <p:spPr>
          <a:xfrm>
            <a:off x="466391" y="1547875"/>
            <a:ext cx="11156281" cy="5113113"/>
          </a:xfrm>
          <a:prstGeom prst="rect">
            <a:avLst/>
          </a:prstGeom>
        </p:spPr>
        <p:txBody>
          <a:bodyPr vert="horz" wrap="square" lIns="0" tIns="47625" rIns="0" bIns="0" rtlCol="0" anchor="t">
            <a:spAutoFit/>
          </a:bodyPr>
          <a:lstStyle/>
          <a:p>
            <a:pPr marL="12700">
              <a:lnSpc>
                <a:spcPct val="100000"/>
              </a:lnSpc>
              <a:spcBef>
                <a:spcPts val="375"/>
              </a:spcBef>
            </a:pPr>
            <a:r>
              <a:rPr sz="2400" b="1" spc="135">
                <a:solidFill>
                  <a:srgbClr val="E48546"/>
                </a:solidFill>
                <a:latin typeface="Calibri"/>
                <a:cs typeface="Calibri"/>
              </a:rPr>
              <a:t>Possible</a:t>
            </a:r>
            <a:r>
              <a:rPr sz="2400" b="1" spc="-5" dirty="0">
                <a:solidFill>
                  <a:srgbClr val="E48546"/>
                </a:solidFill>
                <a:latin typeface="Calibri"/>
                <a:cs typeface="Calibri"/>
              </a:rPr>
              <a:t> </a:t>
            </a:r>
            <a:r>
              <a:rPr sz="2400" b="1" spc="110">
                <a:solidFill>
                  <a:srgbClr val="E48546"/>
                </a:solidFill>
                <a:latin typeface="Calibri"/>
                <a:cs typeface="Calibri"/>
              </a:rPr>
              <a:t>Repayment</a:t>
            </a:r>
            <a:r>
              <a:rPr sz="2400" b="1" spc="-45" dirty="0">
                <a:solidFill>
                  <a:srgbClr val="E48546"/>
                </a:solidFill>
                <a:latin typeface="Calibri"/>
                <a:cs typeface="Calibri"/>
              </a:rPr>
              <a:t> </a:t>
            </a:r>
            <a:r>
              <a:rPr sz="2400" b="1" spc="110">
                <a:solidFill>
                  <a:srgbClr val="E48546"/>
                </a:solidFill>
                <a:latin typeface="Calibri"/>
                <a:cs typeface="Calibri"/>
              </a:rPr>
              <a:t>Options</a:t>
            </a:r>
            <a:r>
              <a:rPr sz="2400" b="1" spc="-55" dirty="0">
                <a:solidFill>
                  <a:srgbClr val="E48546"/>
                </a:solidFill>
                <a:latin typeface="Calibri"/>
                <a:cs typeface="Calibri"/>
              </a:rPr>
              <a:t> </a:t>
            </a:r>
            <a:r>
              <a:rPr sz="2400" b="1" spc="50">
                <a:solidFill>
                  <a:srgbClr val="E48546"/>
                </a:solidFill>
                <a:latin typeface="Calibri"/>
                <a:cs typeface="Calibri"/>
              </a:rPr>
              <a:t>for</a:t>
            </a:r>
            <a:r>
              <a:rPr sz="2400" b="1" spc="-55" dirty="0">
                <a:solidFill>
                  <a:srgbClr val="E48546"/>
                </a:solidFill>
                <a:latin typeface="Calibri"/>
                <a:cs typeface="Calibri"/>
              </a:rPr>
              <a:t> </a:t>
            </a:r>
            <a:r>
              <a:rPr sz="2400" b="1" u="sng" spc="140">
                <a:solidFill>
                  <a:srgbClr val="E48546"/>
                </a:solidFill>
                <a:uFill>
                  <a:solidFill>
                    <a:srgbClr val="E48546"/>
                  </a:solidFill>
                </a:uFill>
                <a:latin typeface="Calibri"/>
                <a:cs typeface="Calibri"/>
              </a:rPr>
              <a:t>City</a:t>
            </a:r>
            <a:r>
              <a:rPr sz="2400" b="1" u="sng" spc="-80" dirty="0">
                <a:solidFill>
                  <a:srgbClr val="E48546"/>
                </a:solidFill>
                <a:uFill>
                  <a:solidFill>
                    <a:srgbClr val="E48546"/>
                  </a:solidFill>
                </a:uFill>
                <a:latin typeface="Calibri"/>
                <a:cs typeface="Calibri"/>
              </a:rPr>
              <a:t> </a:t>
            </a:r>
            <a:r>
              <a:rPr sz="2400" b="1" u="sng" spc="65">
                <a:solidFill>
                  <a:srgbClr val="E48546"/>
                </a:solidFill>
                <a:uFill>
                  <a:solidFill>
                    <a:srgbClr val="E48546"/>
                  </a:solidFill>
                </a:uFill>
                <a:latin typeface="Calibri"/>
                <a:cs typeface="Calibri"/>
              </a:rPr>
              <a:t>4</a:t>
            </a:r>
            <a:r>
              <a:rPr sz="2400" b="1" u="sng" spc="-30" dirty="0">
                <a:solidFill>
                  <a:srgbClr val="E48546"/>
                </a:solidFill>
                <a:uFill>
                  <a:solidFill>
                    <a:srgbClr val="E48546"/>
                  </a:solidFill>
                </a:uFill>
                <a:latin typeface="Calibri"/>
                <a:cs typeface="Calibri"/>
              </a:rPr>
              <a:t> </a:t>
            </a:r>
            <a:r>
              <a:rPr sz="2400" b="1" u="sng" spc="120">
                <a:solidFill>
                  <a:srgbClr val="E48546"/>
                </a:solidFill>
                <a:uFill>
                  <a:solidFill>
                    <a:srgbClr val="E48546"/>
                  </a:solidFill>
                </a:uFill>
                <a:latin typeface="Calibri"/>
                <a:cs typeface="Calibri"/>
              </a:rPr>
              <a:t>Expansion</a:t>
            </a:r>
            <a:r>
              <a:rPr sz="2400" b="1" u="sng" spc="-60" dirty="0">
                <a:solidFill>
                  <a:srgbClr val="E48546"/>
                </a:solidFill>
                <a:uFill>
                  <a:solidFill>
                    <a:srgbClr val="E48546"/>
                  </a:solidFill>
                </a:uFill>
                <a:latin typeface="Calibri"/>
                <a:cs typeface="Calibri"/>
              </a:rPr>
              <a:t> </a:t>
            </a:r>
            <a:r>
              <a:rPr sz="2400" b="1" u="sng" spc="170">
                <a:solidFill>
                  <a:srgbClr val="E48546"/>
                </a:solidFill>
                <a:uFill>
                  <a:solidFill>
                    <a:srgbClr val="E48546"/>
                  </a:solidFill>
                </a:uFill>
                <a:latin typeface="Calibri"/>
                <a:cs typeface="Calibri"/>
              </a:rPr>
              <a:t>Assessment</a:t>
            </a:r>
            <a:endParaRPr sz="2400">
              <a:latin typeface="Calibri"/>
              <a:cs typeface="Calibri"/>
            </a:endParaRPr>
          </a:p>
          <a:p>
            <a:pPr marL="355600" indent="-343535">
              <a:lnSpc>
                <a:spcPct val="100000"/>
              </a:lnSpc>
              <a:spcBef>
                <a:spcPts val="275"/>
              </a:spcBef>
              <a:buFont typeface="Arial"/>
              <a:buChar char="•"/>
              <a:tabLst>
                <a:tab pos="355600" algn="l"/>
                <a:tab pos="356235" algn="l"/>
              </a:tabLst>
            </a:pPr>
            <a:r>
              <a:rPr sz="2400" b="1" spc="95">
                <a:latin typeface="Calibri"/>
                <a:cs typeface="Calibri"/>
              </a:rPr>
              <a:t>Pay</a:t>
            </a:r>
            <a:r>
              <a:rPr sz="2400" b="1" spc="-85" dirty="0">
                <a:latin typeface="Calibri"/>
                <a:cs typeface="Calibri"/>
              </a:rPr>
              <a:t> </a:t>
            </a:r>
            <a:r>
              <a:rPr sz="2400" b="1" spc="70">
                <a:latin typeface="Calibri"/>
                <a:cs typeface="Calibri"/>
              </a:rPr>
              <a:t>upfront</a:t>
            </a:r>
            <a:r>
              <a:rPr sz="2400" b="1" spc="-70" dirty="0">
                <a:latin typeface="Calibri"/>
                <a:cs typeface="Calibri"/>
              </a:rPr>
              <a:t> </a:t>
            </a:r>
            <a:r>
              <a:rPr sz="2400" b="1" spc="-90">
                <a:latin typeface="Calibri"/>
                <a:cs typeface="Calibri"/>
              </a:rPr>
              <a:t>–</a:t>
            </a:r>
            <a:r>
              <a:rPr sz="2400" b="1" spc="-60" dirty="0">
                <a:latin typeface="Calibri"/>
                <a:cs typeface="Calibri"/>
              </a:rPr>
              <a:t> </a:t>
            </a:r>
            <a:r>
              <a:rPr sz="2400" spc="114">
                <a:latin typeface="Calibri"/>
                <a:cs typeface="Calibri"/>
              </a:rPr>
              <a:t>No</a:t>
            </a:r>
            <a:r>
              <a:rPr sz="2400" spc="-70" dirty="0">
                <a:latin typeface="Calibri"/>
                <a:cs typeface="Calibri"/>
              </a:rPr>
              <a:t> </a:t>
            </a:r>
            <a:r>
              <a:rPr sz="2400" spc="65">
                <a:latin typeface="Calibri"/>
                <a:cs typeface="Calibri"/>
              </a:rPr>
              <a:t>financing</a:t>
            </a:r>
            <a:r>
              <a:rPr sz="2400" spc="-60" dirty="0">
                <a:latin typeface="Calibri"/>
                <a:cs typeface="Calibri"/>
              </a:rPr>
              <a:t> </a:t>
            </a:r>
            <a:r>
              <a:rPr sz="2400" spc="-15">
                <a:latin typeface="Calibri"/>
                <a:cs typeface="Calibri"/>
              </a:rPr>
              <a:t>or</a:t>
            </a:r>
            <a:r>
              <a:rPr sz="2400" dirty="0">
                <a:latin typeface="Calibri"/>
                <a:cs typeface="Calibri"/>
              </a:rPr>
              <a:t> </a:t>
            </a:r>
            <a:r>
              <a:rPr sz="2400" spc="25">
                <a:latin typeface="Calibri"/>
                <a:cs typeface="Calibri"/>
              </a:rPr>
              <a:t>interest</a:t>
            </a:r>
            <a:r>
              <a:rPr sz="2400" spc="-50" dirty="0">
                <a:latin typeface="Calibri"/>
                <a:cs typeface="Calibri"/>
              </a:rPr>
              <a:t> </a:t>
            </a:r>
            <a:r>
              <a:rPr sz="2400" spc="95">
                <a:latin typeface="Calibri"/>
                <a:cs typeface="Calibri"/>
              </a:rPr>
              <a:t>charges</a:t>
            </a:r>
            <a:r>
              <a:rPr sz="2400" dirty="0">
                <a:latin typeface="Calibri"/>
                <a:cs typeface="Calibri"/>
              </a:rPr>
              <a:t> </a:t>
            </a:r>
            <a:r>
              <a:rPr sz="2400" spc="-90">
                <a:latin typeface="Calibri"/>
                <a:cs typeface="Calibri"/>
              </a:rPr>
              <a:t>–</a:t>
            </a:r>
            <a:r>
              <a:rPr sz="2400" spc="-60" dirty="0">
                <a:latin typeface="Calibri"/>
                <a:cs typeface="Calibri"/>
              </a:rPr>
              <a:t> </a:t>
            </a:r>
            <a:r>
              <a:rPr sz="2400" spc="35">
                <a:latin typeface="Calibri"/>
                <a:cs typeface="Calibri"/>
              </a:rPr>
              <a:t>Approximately</a:t>
            </a:r>
            <a:r>
              <a:rPr sz="2400" spc="-15" dirty="0">
                <a:latin typeface="Calibri"/>
                <a:cs typeface="Calibri"/>
              </a:rPr>
              <a:t> </a:t>
            </a:r>
            <a:r>
              <a:rPr sz="2400" b="1" spc="75">
                <a:latin typeface="Calibri"/>
                <a:cs typeface="Calibri"/>
              </a:rPr>
              <a:t>$45,750</a:t>
            </a:r>
            <a:endParaRPr sz="2400">
              <a:latin typeface="Calibri"/>
              <a:cs typeface="Calibri"/>
            </a:endParaRPr>
          </a:p>
          <a:p>
            <a:pPr marL="355600" indent="-343535">
              <a:lnSpc>
                <a:spcPts val="2755"/>
              </a:lnSpc>
              <a:spcBef>
                <a:spcPts val="350"/>
              </a:spcBef>
              <a:buFont typeface="Arial"/>
              <a:buChar char="•"/>
              <a:tabLst>
                <a:tab pos="355600" algn="l"/>
                <a:tab pos="356235" algn="l"/>
              </a:tabLst>
            </a:pPr>
            <a:r>
              <a:rPr sz="2400" b="1" spc="90">
                <a:latin typeface="Calibri"/>
                <a:cs typeface="Calibri"/>
              </a:rPr>
              <a:t>Pay</a:t>
            </a:r>
            <a:r>
              <a:rPr sz="2400" b="1" spc="-85" dirty="0">
                <a:latin typeface="Calibri"/>
                <a:cs typeface="Calibri"/>
              </a:rPr>
              <a:t> </a:t>
            </a:r>
            <a:r>
              <a:rPr sz="2400" b="1" spc="50">
                <a:latin typeface="Calibri"/>
                <a:cs typeface="Calibri"/>
              </a:rPr>
              <a:t>off</a:t>
            </a:r>
            <a:r>
              <a:rPr sz="2400" b="1" spc="-75" dirty="0">
                <a:latin typeface="Calibri"/>
                <a:cs typeface="Calibri"/>
              </a:rPr>
              <a:t> </a:t>
            </a:r>
            <a:r>
              <a:rPr sz="2400" b="1" spc="90">
                <a:latin typeface="Calibri"/>
                <a:cs typeface="Calibri"/>
              </a:rPr>
              <a:t>at</a:t>
            </a:r>
            <a:r>
              <a:rPr sz="2400" b="1" spc="-50" dirty="0">
                <a:latin typeface="Calibri"/>
                <a:cs typeface="Calibri"/>
              </a:rPr>
              <a:t> </a:t>
            </a:r>
            <a:r>
              <a:rPr sz="2400" b="1" spc="90">
                <a:latin typeface="Calibri"/>
                <a:cs typeface="Calibri"/>
              </a:rPr>
              <a:t>any</a:t>
            </a:r>
            <a:r>
              <a:rPr sz="2400" b="1" spc="-80" dirty="0">
                <a:latin typeface="Calibri"/>
                <a:cs typeface="Calibri"/>
              </a:rPr>
              <a:t> </a:t>
            </a:r>
            <a:r>
              <a:rPr sz="2400" b="1" spc="85">
                <a:latin typeface="Calibri"/>
                <a:cs typeface="Calibri"/>
              </a:rPr>
              <a:t>time</a:t>
            </a:r>
            <a:r>
              <a:rPr sz="2400" b="1" spc="5" dirty="0">
                <a:latin typeface="Calibri"/>
                <a:cs typeface="Calibri"/>
              </a:rPr>
              <a:t> </a:t>
            </a:r>
            <a:r>
              <a:rPr sz="2400" b="1" spc="-95">
                <a:latin typeface="Calibri"/>
                <a:cs typeface="Calibri"/>
              </a:rPr>
              <a:t>–</a:t>
            </a:r>
            <a:r>
              <a:rPr sz="2400" b="1" spc="-60" dirty="0">
                <a:latin typeface="Calibri"/>
                <a:cs typeface="Calibri"/>
              </a:rPr>
              <a:t> </a:t>
            </a:r>
            <a:r>
              <a:rPr sz="2400" spc="75">
                <a:latin typeface="Calibri"/>
                <a:cs typeface="Calibri"/>
              </a:rPr>
              <a:t>Incur</a:t>
            </a:r>
            <a:r>
              <a:rPr sz="2400" spc="-65" dirty="0">
                <a:latin typeface="Calibri"/>
                <a:cs typeface="Calibri"/>
              </a:rPr>
              <a:t> </a:t>
            </a:r>
            <a:r>
              <a:rPr sz="2400" spc="65">
                <a:latin typeface="Calibri"/>
                <a:cs typeface="Calibri"/>
              </a:rPr>
              <a:t>financing</a:t>
            </a:r>
            <a:r>
              <a:rPr sz="2400" spc="-55" dirty="0">
                <a:latin typeface="Calibri"/>
                <a:cs typeface="Calibri"/>
              </a:rPr>
              <a:t> </a:t>
            </a:r>
            <a:r>
              <a:rPr sz="2400" spc="105">
                <a:latin typeface="Calibri"/>
                <a:cs typeface="Calibri"/>
              </a:rPr>
              <a:t>cost</a:t>
            </a:r>
            <a:r>
              <a:rPr sz="2400" spc="-50" dirty="0">
                <a:latin typeface="Calibri"/>
                <a:cs typeface="Calibri"/>
              </a:rPr>
              <a:t> </a:t>
            </a:r>
            <a:r>
              <a:rPr sz="2400" spc="45">
                <a:latin typeface="Calibri"/>
                <a:cs typeface="Calibri"/>
              </a:rPr>
              <a:t>but</a:t>
            </a:r>
            <a:r>
              <a:rPr sz="2400" spc="-45" dirty="0">
                <a:latin typeface="Calibri"/>
                <a:cs typeface="Calibri"/>
              </a:rPr>
              <a:t> </a:t>
            </a:r>
            <a:r>
              <a:rPr sz="2400" spc="50">
                <a:latin typeface="Calibri"/>
                <a:cs typeface="Calibri"/>
              </a:rPr>
              <a:t>only</a:t>
            </a:r>
            <a:r>
              <a:rPr sz="2400" spc="-55" dirty="0">
                <a:latin typeface="Calibri"/>
                <a:cs typeface="Calibri"/>
              </a:rPr>
              <a:t> </a:t>
            </a:r>
            <a:r>
              <a:rPr sz="2400" spc="70">
                <a:latin typeface="Calibri"/>
                <a:cs typeface="Calibri"/>
              </a:rPr>
              <a:t>incur</a:t>
            </a:r>
            <a:r>
              <a:rPr sz="2400" spc="-65" dirty="0">
                <a:latin typeface="Calibri"/>
                <a:cs typeface="Calibri"/>
              </a:rPr>
              <a:t> </a:t>
            </a:r>
            <a:r>
              <a:rPr sz="2400" spc="35">
                <a:latin typeface="Calibri"/>
                <a:cs typeface="Calibri"/>
              </a:rPr>
              <a:t>interest</a:t>
            </a:r>
            <a:r>
              <a:rPr sz="2400" spc="-120" dirty="0">
                <a:latin typeface="Calibri"/>
                <a:cs typeface="Calibri"/>
              </a:rPr>
              <a:t> </a:t>
            </a:r>
            <a:r>
              <a:rPr sz="2400" spc="95">
                <a:latin typeface="Calibri"/>
                <a:cs typeface="Calibri"/>
              </a:rPr>
              <a:t>charges</a:t>
            </a:r>
            <a:r>
              <a:rPr sz="2400" spc="-65" dirty="0">
                <a:latin typeface="Calibri"/>
                <a:cs typeface="Calibri"/>
              </a:rPr>
              <a:t> </a:t>
            </a:r>
            <a:r>
              <a:rPr sz="2400" spc="80">
                <a:latin typeface="Calibri"/>
                <a:cs typeface="Calibri"/>
              </a:rPr>
              <a:t>up</a:t>
            </a:r>
            <a:endParaRPr sz="2400">
              <a:latin typeface="Calibri"/>
              <a:cs typeface="Calibri"/>
            </a:endParaRPr>
          </a:p>
          <a:p>
            <a:pPr marL="355600">
              <a:lnSpc>
                <a:spcPts val="2755"/>
              </a:lnSpc>
            </a:pPr>
            <a:r>
              <a:rPr sz="2400">
                <a:latin typeface="Calibri"/>
                <a:cs typeface="Calibri"/>
              </a:rPr>
              <a:t>to</a:t>
            </a:r>
            <a:r>
              <a:rPr sz="2400" spc="-85" dirty="0">
                <a:latin typeface="Calibri"/>
                <a:cs typeface="Calibri"/>
              </a:rPr>
              <a:t> </a:t>
            </a:r>
            <a:r>
              <a:rPr sz="2400" spc="30">
                <a:latin typeface="Calibri"/>
                <a:cs typeface="Calibri"/>
              </a:rPr>
              <a:t>the</a:t>
            </a:r>
            <a:r>
              <a:rPr sz="2400" spc="-25" dirty="0">
                <a:latin typeface="Calibri"/>
                <a:cs typeface="Calibri"/>
              </a:rPr>
              <a:t> </a:t>
            </a:r>
            <a:r>
              <a:rPr sz="2400" spc="40">
                <a:latin typeface="Calibri"/>
                <a:cs typeface="Calibri"/>
              </a:rPr>
              <a:t>time</a:t>
            </a:r>
            <a:r>
              <a:rPr sz="2400" spc="-95" dirty="0">
                <a:latin typeface="Calibri"/>
                <a:cs typeface="Calibri"/>
              </a:rPr>
              <a:t> </a:t>
            </a:r>
            <a:r>
              <a:rPr sz="2400" spc="35">
                <a:latin typeface="Calibri"/>
                <a:cs typeface="Calibri"/>
              </a:rPr>
              <a:t>of</a:t>
            </a:r>
            <a:r>
              <a:rPr sz="2400" spc="-75" dirty="0">
                <a:latin typeface="Calibri"/>
                <a:cs typeface="Calibri"/>
              </a:rPr>
              <a:t> </a:t>
            </a:r>
            <a:r>
              <a:rPr sz="2400" spc="65">
                <a:latin typeface="Calibri"/>
                <a:cs typeface="Calibri"/>
              </a:rPr>
              <a:t>pay</a:t>
            </a:r>
            <a:r>
              <a:rPr sz="2400" spc="-65" dirty="0">
                <a:latin typeface="Calibri"/>
                <a:cs typeface="Calibri"/>
              </a:rPr>
              <a:t> </a:t>
            </a:r>
            <a:r>
              <a:rPr sz="2400" spc="5">
                <a:latin typeface="Calibri"/>
                <a:cs typeface="Calibri"/>
              </a:rPr>
              <a:t>off</a:t>
            </a:r>
            <a:endParaRPr sz="2400">
              <a:latin typeface="Calibri"/>
              <a:cs typeface="Calibri"/>
            </a:endParaRPr>
          </a:p>
          <a:p>
            <a:pPr marL="355600" indent="-343535">
              <a:lnSpc>
                <a:spcPct val="100000"/>
              </a:lnSpc>
              <a:spcBef>
                <a:spcPts val="375"/>
              </a:spcBef>
              <a:buFont typeface="Arial"/>
              <a:buChar char="•"/>
              <a:tabLst>
                <a:tab pos="355600" algn="l"/>
                <a:tab pos="356235" algn="l"/>
              </a:tabLst>
            </a:pPr>
            <a:r>
              <a:rPr sz="2150" b="1" spc="105">
                <a:latin typeface="Calibri"/>
                <a:cs typeface="Calibri"/>
              </a:rPr>
              <a:t>Pay</a:t>
            </a:r>
            <a:r>
              <a:rPr sz="2150" b="1" spc="-70" dirty="0">
                <a:latin typeface="Calibri"/>
                <a:cs typeface="Calibri"/>
              </a:rPr>
              <a:t> </a:t>
            </a:r>
            <a:r>
              <a:rPr sz="2150" b="1" spc="90">
                <a:latin typeface="Calibri"/>
                <a:cs typeface="Calibri"/>
              </a:rPr>
              <a:t>over</a:t>
            </a:r>
            <a:r>
              <a:rPr sz="2150" b="1" spc="-90" dirty="0">
                <a:latin typeface="Calibri"/>
                <a:cs typeface="Calibri"/>
              </a:rPr>
              <a:t> </a:t>
            </a:r>
            <a:r>
              <a:rPr sz="2150" b="1" spc="100">
                <a:latin typeface="Calibri"/>
                <a:cs typeface="Calibri"/>
              </a:rPr>
              <a:t>life</a:t>
            </a:r>
            <a:r>
              <a:rPr sz="2150" b="1" spc="-50" dirty="0">
                <a:latin typeface="Calibri"/>
                <a:cs typeface="Calibri"/>
              </a:rPr>
              <a:t> </a:t>
            </a:r>
            <a:r>
              <a:rPr sz="2150" b="1" spc="80">
                <a:latin typeface="Calibri"/>
                <a:cs typeface="Calibri"/>
              </a:rPr>
              <a:t>of</a:t>
            </a:r>
            <a:r>
              <a:rPr sz="2150" b="1" spc="-15" dirty="0">
                <a:latin typeface="Calibri"/>
                <a:cs typeface="Calibri"/>
              </a:rPr>
              <a:t> </a:t>
            </a:r>
            <a:r>
              <a:rPr sz="2150" b="1" spc="105">
                <a:latin typeface="Calibri"/>
                <a:cs typeface="Calibri"/>
              </a:rPr>
              <a:t>loan</a:t>
            </a:r>
            <a:r>
              <a:rPr sz="2150" b="1" spc="30" dirty="0">
                <a:latin typeface="Calibri"/>
                <a:cs typeface="Calibri"/>
              </a:rPr>
              <a:t> </a:t>
            </a:r>
            <a:r>
              <a:rPr sz="2150" b="1" spc="-70">
                <a:latin typeface="Calibri"/>
                <a:cs typeface="Calibri"/>
              </a:rPr>
              <a:t>–</a:t>
            </a:r>
            <a:r>
              <a:rPr sz="2150" b="1" spc="-25" dirty="0">
                <a:latin typeface="Calibri"/>
                <a:cs typeface="Calibri"/>
              </a:rPr>
              <a:t> </a:t>
            </a:r>
            <a:r>
              <a:rPr sz="2150" spc="90">
                <a:latin typeface="Calibri"/>
                <a:cs typeface="Calibri"/>
              </a:rPr>
              <a:t>Incur</a:t>
            </a:r>
            <a:r>
              <a:rPr sz="2150" spc="-95" dirty="0">
                <a:latin typeface="Calibri"/>
                <a:cs typeface="Calibri"/>
              </a:rPr>
              <a:t> </a:t>
            </a:r>
            <a:r>
              <a:rPr sz="2150" spc="85">
                <a:latin typeface="Calibri"/>
                <a:cs typeface="Calibri"/>
              </a:rPr>
              <a:t>financing</a:t>
            </a:r>
            <a:r>
              <a:rPr sz="2150" spc="-35" dirty="0">
                <a:latin typeface="Calibri"/>
                <a:cs typeface="Calibri"/>
              </a:rPr>
              <a:t> </a:t>
            </a:r>
            <a:r>
              <a:rPr sz="2150" spc="105">
                <a:latin typeface="Calibri"/>
                <a:cs typeface="Calibri"/>
              </a:rPr>
              <a:t>and</a:t>
            </a:r>
            <a:r>
              <a:rPr sz="2150" spc="-60" dirty="0">
                <a:latin typeface="Calibri"/>
                <a:cs typeface="Calibri"/>
              </a:rPr>
              <a:t> </a:t>
            </a:r>
            <a:r>
              <a:rPr sz="2150" spc="50">
                <a:latin typeface="Calibri"/>
                <a:cs typeface="Calibri"/>
              </a:rPr>
              <a:t>interest</a:t>
            </a:r>
            <a:r>
              <a:rPr sz="2150" spc="10" dirty="0">
                <a:latin typeface="Calibri"/>
                <a:cs typeface="Calibri"/>
              </a:rPr>
              <a:t> </a:t>
            </a:r>
            <a:r>
              <a:rPr sz="2150" spc="140">
                <a:latin typeface="Calibri"/>
                <a:cs typeface="Calibri"/>
              </a:rPr>
              <a:t>costs</a:t>
            </a:r>
            <a:r>
              <a:rPr sz="2150" spc="-45" dirty="0">
                <a:latin typeface="Calibri"/>
                <a:cs typeface="Calibri"/>
              </a:rPr>
              <a:t> </a:t>
            </a:r>
            <a:r>
              <a:rPr sz="2150" spc="140">
                <a:latin typeface="Calibri"/>
                <a:cs typeface="Calibri"/>
              </a:rPr>
              <a:t>each</a:t>
            </a:r>
            <a:r>
              <a:rPr sz="2150" spc="-35" dirty="0">
                <a:latin typeface="Calibri"/>
                <a:cs typeface="Calibri"/>
              </a:rPr>
              <a:t> </a:t>
            </a:r>
            <a:r>
              <a:rPr sz="2150" spc="45">
                <a:latin typeface="Calibri"/>
                <a:cs typeface="Calibri"/>
              </a:rPr>
              <a:t>year</a:t>
            </a:r>
            <a:r>
              <a:rPr sz="2150" spc="-20" dirty="0">
                <a:latin typeface="Calibri"/>
                <a:cs typeface="Calibri"/>
              </a:rPr>
              <a:t> </a:t>
            </a:r>
            <a:r>
              <a:rPr sz="2150" spc="65">
                <a:latin typeface="Calibri"/>
                <a:cs typeface="Calibri"/>
              </a:rPr>
              <a:t>(estimate):</a:t>
            </a:r>
            <a:endParaRPr sz="2150">
              <a:latin typeface="Calibri"/>
              <a:cs typeface="Calibri"/>
            </a:endParaRPr>
          </a:p>
          <a:p>
            <a:pPr marL="469900">
              <a:lnSpc>
                <a:spcPct val="100000"/>
              </a:lnSpc>
              <a:spcBef>
                <a:spcPts val="275"/>
              </a:spcBef>
              <a:tabLst>
                <a:tab pos="970280" algn="l"/>
              </a:tabLst>
            </a:pPr>
            <a:r>
              <a:rPr sz="2000" spc="15">
                <a:latin typeface="Courier New"/>
                <a:cs typeface="Courier New"/>
              </a:rPr>
              <a:t>o	</a:t>
            </a:r>
            <a:r>
              <a:rPr sz="2000" b="1" spc="65">
                <a:latin typeface="Calibri"/>
                <a:cs typeface="Calibri"/>
              </a:rPr>
              <a:t>5</a:t>
            </a:r>
            <a:r>
              <a:rPr sz="2000" b="1" spc="-65" dirty="0">
                <a:latin typeface="Calibri"/>
                <a:cs typeface="Calibri"/>
              </a:rPr>
              <a:t> </a:t>
            </a:r>
            <a:r>
              <a:rPr sz="2000" b="1" spc="55">
                <a:latin typeface="Calibri"/>
                <a:cs typeface="Calibri"/>
              </a:rPr>
              <a:t>year</a:t>
            </a:r>
            <a:r>
              <a:rPr sz="2000" b="1" spc="-20" dirty="0">
                <a:latin typeface="Calibri"/>
                <a:cs typeface="Calibri"/>
              </a:rPr>
              <a:t> </a:t>
            </a:r>
            <a:r>
              <a:rPr sz="2000" b="1" spc="75">
                <a:latin typeface="Calibri"/>
                <a:cs typeface="Calibri"/>
              </a:rPr>
              <a:t>-</a:t>
            </a:r>
            <a:r>
              <a:rPr sz="2000" b="1" spc="-50" dirty="0">
                <a:latin typeface="Calibri"/>
                <a:cs typeface="Calibri"/>
              </a:rPr>
              <a:t> </a:t>
            </a:r>
            <a:r>
              <a:rPr sz="2000" b="1" spc="95">
                <a:latin typeface="Calibri"/>
                <a:cs typeface="Calibri"/>
              </a:rPr>
              <a:t>4.</a:t>
            </a:r>
            <a:r>
              <a:rPr lang="en-US" sz="2000" b="1" spc="95">
                <a:latin typeface="Calibri"/>
                <a:cs typeface="Calibri"/>
              </a:rPr>
              <a:t>25</a:t>
            </a:r>
            <a:r>
              <a:rPr sz="2000" b="1" spc="95">
                <a:latin typeface="Calibri"/>
                <a:cs typeface="Calibri"/>
              </a:rPr>
              <a:t>%</a:t>
            </a:r>
            <a:r>
              <a:rPr sz="2000" b="1" spc="-60" dirty="0">
                <a:latin typeface="Calibri"/>
                <a:cs typeface="Calibri"/>
              </a:rPr>
              <a:t> </a:t>
            </a:r>
            <a:r>
              <a:rPr sz="2000" b="1" spc="35">
                <a:latin typeface="Calibri"/>
                <a:cs typeface="Calibri"/>
              </a:rPr>
              <a:t>Int.</a:t>
            </a:r>
            <a:r>
              <a:rPr sz="2000" b="1" spc="405" dirty="0">
                <a:latin typeface="Calibri"/>
                <a:cs typeface="Calibri"/>
              </a:rPr>
              <a:t> </a:t>
            </a:r>
            <a:r>
              <a:rPr sz="2000" spc="55">
                <a:latin typeface="Calibri"/>
                <a:cs typeface="Calibri"/>
              </a:rPr>
              <a:t>$10,</a:t>
            </a:r>
            <a:r>
              <a:rPr lang="en-US" sz="2000" spc="55">
                <a:latin typeface="Calibri"/>
                <a:cs typeface="Calibri"/>
              </a:rPr>
              <a:t>350</a:t>
            </a:r>
            <a:r>
              <a:rPr sz="2000" spc="-110" dirty="0">
                <a:latin typeface="Calibri"/>
                <a:cs typeface="Calibri"/>
              </a:rPr>
              <a:t> </a:t>
            </a:r>
            <a:r>
              <a:rPr sz="2000" spc="35">
                <a:latin typeface="Calibri"/>
                <a:cs typeface="Calibri"/>
              </a:rPr>
              <a:t>per</a:t>
            </a:r>
            <a:r>
              <a:rPr sz="2000" spc="-5" dirty="0">
                <a:latin typeface="Calibri"/>
                <a:cs typeface="Calibri"/>
              </a:rPr>
              <a:t> </a:t>
            </a:r>
            <a:r>
              <a:rPr sz="2000" spc="25">
                <a:latin typeface="Calibri"/>
                <a:cs typeface="Calibri"/>
              </a:rPr>
              <a:t>year</a:t>
            </a:r>
            <a:r>
              <a:rPr sz="2000" spc="-60" dirty="0">
                <a:latin typeface="Calibri"/>
                <a:cs typeface="Calibri"/>
              </a:rPr>
              <a:t> </a:t>
            </a:r>
            <a:endParaRPr sz="2000" spc="30" dirty="0">
              <a:latin typeface="Calibri"/>
              <a:ea typeface="Calibri"/>
              <a:cs typeface="Calibri"/>
            </a:endParaRPr>
          </a:p>
          <a:p>
            <a:pPr marL="469900">
              <a:lnSpc>
                <a:spcPct val="100000"/>
              </a:lnSpc>
              <a:spcBef>
                <a:spcPts val="300"/>
              </a:spcBef>
              <a:tabLst>
                <a:tab pos="970280" algn="l"/>
                <a:tab pos="3381375" algn="l"/>
              </a:tabLst>
            </a:pPr>
            <a:r>
              <a:rPr sz="2000" spc="15" dirty="0">
                <a:latin typeface="Courier New"/>
                <a:cs typeface="Courier New"/>
              </a:rPr>
              <a:t>o	</a:t>
            </a:r>
            <a:r>
              <a:rPr sz="2000" b="1" spc="65" dirty="0">
                <a:latin typeface="Calibri"/>
                <a:cs typeface="Calibri"/>
              </a:rPr>
              <a:t>7</a:t>
            </a:r>
            <a:r>
              <a:rPr sz="2000" b="1" spc="-40" dirty="0">
                <a:latin typeface="Calibri"/>
                <a:cs typeface="Calibri"/>
              </a:rPr>
              <a:t> </a:t>
            </a:r>
            <a:r>
              <a:rPr sz="2000" b="1" spc="20" dirty="0">
                <a:latin typeface="Calibri"/>
                <a:cs typeface="Calibri"/>
              </a:rPr>
              <a:t>y</a:t>
            </a:r>
            <a:r>
              <a:rPr sz="2000" b="1" spc="40" dirty="0">
                <a:latin typeface="Calibri"/>
                <a:cs typeface="Calibri"/>
              </a:rPr>
              <a:t>e</a:t>
            </a:r>
            <a:r>
              <a:rPr sz="2000" b="1" spc="80" dirty="0">
                <a:latin typeface="Calibri"/>
                <a:cs typeface="Calibri"/>
              </a:rPr>
              <a:t>ar</a:t>
            </a:r>
            <a:r>
              <a:rPr sz="2000" b="1" spc="-35" dirty="0">
                <a:latin typeface="Calibri"/>
                <a:cs typeface="Calibri"/>
              </a:rPr>
              <a:t> </a:t>
            </a:r>
            <a:r>
              <a:rPr sz="2000" b="1" spc="75" dirty="0">
                <a:latin typeface="Calibri"/>
                <a:cs typeface="Calibri"/>
              </a:rPr>
              <a:t>-</a:t>
            </a:r>
            <a:r>
              <a:rPr sz="2000" b="1" spc="-55" dirty="0">
                <a:latin typeface="Calibri"/>
                <a:cs typeface="Calibri"/>
              </a:rPr>
              <a:t> </a:t>
            </a:r>
            <a:r>
              <a:rPr sz="2000" b="1" spc="30" dirty="0">
                <a:latin typeface="Calibri"/>
                <a:cs typeface="Calibri"/>
              </a:rPr>
              <a:t>4</a:t>
            </a:r>
            <a:r>
              <a:rPr sz="2000" b="1" spc="60" dirty="0">
                <a:latin typeface="Calibri"/>
                <a:cs typeface="Calibri"/>
              </a:rPr>
              <a:t>.</a:t>
            </a:r>
            <a:r>
              <a:rPr sz="2000" b="1" spc="105" dirty="0">
                <a:latin typeface="Calibri"/>
                <a:cs typeface="Calibri"/>
              </a:rPr>
              <a:t>5</a:t>
            </a:r>
            <a:r>
              <a:rPr lang="en-US" sz="2000" b="1" spc="105" dirty="0">
                <a:latin typeface="Calibri"/>
                <a:cs typeface="Calibri"/>
              </a:rPr>
              <a:t>0</a:t>
            </a:r>
            <a:r>
              <a:rPr sz="2000" b="1" spc="245" dirty="0">
                <a:latin typeface="Calibri"/>
                <a:cs typeface="Calibri"/>
              </a:rPr>
              <a:t>%</a:t>
            </a:r>
            <a:r>
              <a:rPr sz="2000" b="1" spc="-60" dirty="0">
                <a:latin typeface="Calibri"/>
                <a:cs typeface="Calibri"/>
              </a:rPr>
              <a:t> </a:t>
            </a:r>
            <a:r>
              <a:rPr sz="2000" b="1" spc="-15" dirty="0">
                <a:latin typeface="Calibri"/>
                <a:cs typeface="Calibri"/>
              </a:rPr>
              <a:t>I</a:t>
            </a:r>
            <a:r>
              <a:rPr sz="2000" b="1" spc="120" dirty="0">
                <a:latin typeface="Calibri"/>
                <a:cs typeface="Calibri"/>
              </a:rPr>
              <a:t>n</a:t>
            </a:r>
            <a:r>
              <a:rPr sz="2000" b="1" spc="-25" dirty="0">
                <a:latin typeface="Calibri"/>
                <a:cs typeface="Calibri"/>
              </a:rPr>
              <a:t>t</a:t>
            </a:r>
            <a:r>
              <a:rPr sz="2000" b="1" spc="70" dirty="0">
                <a:latin typeface="Calibri"/>
                <a:cs typeface="Calibri"/>
              </a:rPr>
              <a:t>.</a:t>
            </a:r>
            <a:r>
              <a:rPr sz="2000" b="1" dirty="0">
                <a:latin typeface="Calibri"/>
                <a:cs typeface="Calibri"/>
              </a:rPr>
              <a:t> </a:t>
            </a:r>
            <a:r>
              <a:rPr sz="2000" b="1" spc="-55" dirty="0">
                <a:latin typeface="Calibri"/>
                <a:cs typeface="Calibri"/>
              </a:rPr>
              <a:t> </a:t>
            </a:r>
            <a:r>
              <a:rPr sz="2000" spc="65">
                <a:latin typeface="Calibri"/>
                <a:cs typeface="Calibri"/>
              </a:rPr>
              <a:t>$</a:t>
            </a:r>
            <a:r>
              <a:rPr sz="2000" spc="30">
                <a:latin typeface="Calibri"/>
                <a:cs typeface="Calibri"/>
              </a:rPr>
              <a:t>7</a:t>
            </a:r>
            <a:r>
              <a:rPr sz="2000" spc="95">
                <a:latin typeface="Calibri"/>
                <a:cs typeface="Calibri"/>
              </a:rPr>
              <a:t>,</a:t>
            </a:r>
            <a:r>
              <a:rPr lang="en-US" sz="2000" spc="30">
                <a:latin typeface="Calibri"/>
                <a:cs typeface="Calibri"/>
              </a:rPr>
              <a:t>775</a:t>
            </a:r>
            <a:r>
              <a:rPr sz="2000" spc="-40" dirty="0">
                <a:latin typeface="Calibri"/>
                <a:cs typeface="Calibri"/>
              </a:rPr>
              <a:t> </a:t>
            </a:r>
            <a:r>
              <a:rPr sz="2000" spc="70" dirty="0">
                <a:latin typeface="Calibri"/>
                <a:cs typeface="Calibri"/>
              </a:rPr>
              <a:t>p</a:t>
            </a:r>
            <a:r>
              <a:rPr sz="2000" spc="50" dirty="0">
                <a:latin typeface="Calibri"/>
                <a:cs typeface="Calibri"/>
              </a:rPr>
              <a:t>e</a:t>
            </a:r>
            <a:r>
              <a:rPr sz="2000" spc="-20" dirty="0">
                <a:latin typeface="Calibri"/>
                <a:cs typeface="Calibri"/>
              </a:rPr>
              <a:t>r</a:t>
            </a:r>
            <a:r>
              <a:rPr sz="2000" spc="-85" dirty="0">
                <a:latin typeface="Calibri"/>
                <a:cs typeface="Calibri"/>
              </a:rPr>
              <a:t> </a:t>
            </a:r>
            <a:r>
              <a:rPr sz="2000" spc="-10" dirty="0">
                <a:latin typeface="Calibri"/>
                <a:cs typeface="Calibri"/>
              </a:rPr>
              <a:t>y</a:t>
            </a:r>
            <a:r>
              <a:rPr sz="2000" spc="50" dirty="0">
                <a:latin typeface="Calibri"/>
                <a:cs typeface="Calibri"/>
              </a:rPr>
              <a:t>e</a:t>
            </a:r>
            <a:r>
              <a:rPr sz="2000" spc="85" dirty="0">
                <a:latin typeface="Calibri"/>
                <a:cs typeface="Calibri"/>
              </a:rPr>
              <a:t>a</a:t>
            </a:r>
            <a:r>
              <a:rPr sz="2000" spc="-20" dirty="0">
                <a:latin typeface="Calibri"/>
                <a:cs typeface="Calibri"/>
              </a:rPr>
              <a:t>r</a:t>
            </a:r>
            <a:r>
              <a:rPr sz="2000" spc="-15" dirty="0">
                <a:latin typeface="Calibri"/>
                <a:cs typeface="Calibri"/>
              </a:rPr>
              <a:t> </a:t>
            </a:r>
            <a:endParaRPr sz="2000" spc="65">
              <a:latin typeface="Calibri"/>
              <a:ea typeface="Calibri"/>
              <a:cs typeface="Calibri"/>
            </a:endParaRPr>
          </a:p>
          <a:p>
            <a:pPr marL="469900">
              <a:spcBef>
                <a:spcPts val="229"/>
              </a:spcBef>
              <a:tabLst>
                <a:tab pos="3359150" algn="l"/>
              </a:tabLst>
            </a:pPr>
            <a:r>
              <a:rPr sz="2000" spc="15" dirty="0">
                <a:latin typeface="Courier New"/>
                <a:cs typeface="Courier New"/>
              </a:rPr>
              <a:t>o</a:t>
            </a:r>
            <a:r>
              <a:rPr sz="2000" spc="285" dirty="0">
                <a:latin typeface="Courier New"/>
                <a:cs typeface="Courier New"/>
              </a:rPr>
              <a:t> </a:t>
            </a:r>
            <a:r>
              <a:rPr sz="2000" b="1" spc="30" dirty="0">
                <a:latin typeface="Calibri"/>
                <a:cs typeface="Calibri"/>
              </a:rPr>
              <a:t>1</a:t>
            </a:r>
            <a:r>
              <a:rPr sz="2000" b="1" spc="65" dirty="0">
                <a:latin typeface="Calibri"/>
                <a:cs typeface="Calibri"/>
              </a:rPr>
              <a:t>0</a:t>
            </a:r>
            <a:r>
              <a:rPr sz="2000" b="1" spc="-50" dirty="0">
                <a:latin typeface="Calibri"/>
                <a:cs typeface="Calibri"/>
              </a:rPr>
              <a:t> </a:t>
            </a:r>
            <a:r>
              <a:rPr sz="2000" b="1" spc="20" dirty="0">
                <a:latin typeface="Calibri"/>
                <a:cs typeface="Calibri"/>
              </a:rPr>
              <a:t>y</a:t>
            </a:r>
            <a:r>
              <a:rPr sz="2000" b="1" spc="120" dirty="0">
                <a:latin typeface="Calibri"/>
                <a:cs typeface="Calibri"/>
              </a:rPr>
              <a:t>e</a:t>
            </a:r>
            <a:r>
              <a:rPr sz="2000" b="1" spc="45" dirty="0">
                <a:latin typeface="Calibri"/>
                <a:cs typeface="Calibri"/>
              </a:rPr>
              <a:t>a</a:t>
            </a:r>
            <a:r>
              <a:rPr sz="2000" b="1" spc="35" dirty="0">
                <a:latin typeface="Calibri"/>
                <a:cs typeface="Calibri"/>
              </a:rPr>
              <a:t>r</a:t>
            </a:r>
            <a:r>
              <a:rPr sz="2000" b="1" spc="-20" dirty="0">
                <a:latin typeface="Calibri"/>
                <a:cs typeface="Calibri"/>
              </a:rPr>
              <a:t> </a:t>
            </a:r>
            <a:r>
              <a:rPr sz="2000" b="1" spc="75" dirty="0">
                <a:latin typeface="Calibri"/>
                <a:cs typeface="Calibri"/>
              </a:rPr>
              <a:t>-</a:t>
            </a:r>
            <a:r>
              <a:rPr sz="2000" b="1" spc="-55" dirty="0">
                <a:latin typeface="Calibri"/>
                <a:cs typeface="Calibri"/>
              </a:rPr>
              <a:t> </a:t>
            </a:r>
            <a:r>
              <a:rPr sz="2000" b="1" spc="30" dirty="0">
                <a:latin typeface="Calibri"/>
                <a:cs typeface="Calibri"/>
              </a:rPr>
              <a:t>4</a:t>
            </a:r>
            <a:r>
              <a:rPr sz="2000" b="1" spc="60" dirty="0">
                <a:latin typeface="Calibri"/>
                <a:cs typeface="Calibri"/>
              </a:rPr>
              <a:t>.</a:t>
            </a:r>
            <a:r>
              <a:rPr lang="en-US" sz="2000" b="1" spc="60" dirty="0">
                <a:latin typeface="Calibri"/>
                <a:cs typeface="Calibri"/>
              </a:rPr>
              <a:t>7</a:t>
            </a:r>
            <a:r>
              <a:rPr sz="2000" b="1" spc="30" dirty="0">
                <a:latin typeface="Calibri"/>
                <a:cs typeface="Calibri"/>
              </a:rPr>
              <a:t>5</a:t>
            </a:r>
            <a:r>
              <a:rPr sz="2000" b="1" spc="245" dirty="0">
                <a:latin typeface="Calibri"/>
                <a:cs typeface="Calibri"/>
              </a:rPr>
              <a:t>%</a:t>
            </a:r>
            <a:r>
              <a:rPr sz="2000" b="1" spc="-60" dirty="0">
                <a:latin typeface="Calibri"/>
                <a:cs typeface="Calibri"/>
              </a:rPr>
              <a:t> </a:t>
            </a:r>
            <a:r>
              <a:rPr sz="2000" b="1" spc="-15" dirty="0">
                <a:latin typeface="Calibri"/>
                <a:cs typeface="Calibri"/>
              </a:rPr>
              <a:t>I</a:t>
            </a:r>
            <a:r>
              <a:rPr sz="2000" b="1" spc="120" dirty="0">
                <a:latin typeface="Calibri"/>
                <a:cs typeface="Calibri"/>
              </a:rPr>
              <a:t>n</a:t>
            </a:r>
            <a:r>
              <a:rPr sz="2000" b="1" spc="-25" dirty="0">
                <a:latin typeface="Calibri"/>
                <a:cs typeface="Calibri"/>
              </a:rPr>
              <a:t>t</a:t>
            </a:r>
            <a:r>
              <a:rPr sz="2000" b="1" spc="70" dirty="0">
                <a:latin typeface="Calibri"/>
                <a:cs typeface="Calibri"/>
              </a:rPr>
              <a:t>.</a:t>
            </a:r>
            <a:r>
              <a:rPr sz="2000" b="1" dirty="0">
                <a:latin typeface="Calibri"/>
                <a:cs typeface="Calibri"/>
              </a:rPr>
              <a:t> </a:t>
            </a:r>
            <a:r>
              <a:rPr sz="2000" b="1" spc="-55" dirty="0">
                <a:latin typeface="Calibri"/>
                <a:cs typeface="Calibri"/>
              </a:rPr>
              <a:t> </a:t>
            </a:r>
            <a:r>
              <a:rPr sz="2000" spc="65">
                <a:latin typeface="Calibri"/>
                <a:cs typeface="Calibri"/>
              </a:rPr>
              <a:t>$</a:t>
            </a:r>
            <a:r>
              <a:rPr sz="2000" spc="30">
                <a:latin typeface="Calibri"/>
                <a:cs typeface="Calibri"/>
              </a:rPr>
              <a:t>5</a:t>
            </a:r>
            <a:r>
              <a:rPr sz="2000" spc="95">
                <a:latin typeface="Calibri"/>
                <a:cs typeface="Calibri"/>
              </a:rPr>
              <a:t>,</a:t>
            </a:r>
            <a:r>
              <a:rPr lang="en-US" sz="2000" spc="30">
                <a:latin typeface="Calibri"/>
                <a:cs typeface="Calibri"/>
              </a:rPr>
              <a:t>850</a:t>
            </a:r>
            <a:r>
              <a:rPr sz="2000" spc="-40" dirty="0">
                <a:latin typeface="Calibri"/>
                <a:cs typeface="Calibri"/>
              </a:rPr>
              <a:t> </a:t>
            </a:r>
            <a:r>
              <a:rPr sz="2000" spc="70" dirty="0">
                <a:latin typeface="Calibri"/>
                <a:cs typeface="Calibri"/>
              </a:rPr>
              <a:t>p</a:t>
            </a:r>
            <a:r>
              <a:rPr sz="2000" spc="50" dirty="0">
                <a:latin typeface="Calibri"/>
                <a:cs typeface="Calibri"/>
              </a:rPr>
              <a:t>e</a:t>
            </a:r>
            <a:r>
              <a:rPr sz="2000" spc="-20" dirty="0">
                <a:latin typeface="Calibri"/>
                <a:cs typeface="Calibri"/>
              </a:rPr>
              <a:t>r</a:t>
            </a:r>
            <a:r>
              <a:rPr sz="2000" spc="-85" dirty="0">
                <a:latin typeface="Calibri"/>
                <a:cs typeface="Calibri"/>
              </a:rPr>
              <a:t> </a:t>
            </a:r>
            <a:r>
              <a:rPr sz="2000" spc="-10" dirty="0">
                <a:latin typeface="Calibri"/>
                <a:cs typeface="Calibri"/>
              </a:rPr>
              <a:t>y</a:t>
            </a:r>
            <a:r>
              <a:rPr sz="2000" spc="50" dirty="0">
                <a:latin typeface="Calibri"/>
                <a:cs typeface="Calibri"/>
              </a:rPr>
              <a:t>e</a:t>
            </a:r>
            <a:r>
              <a:rPr sz="2000" spc="85" dirty="0">
                <a:latin typeface="Calibri"/>
                <a:cs typeface="Calibri"/>
              </a:rPr>
              <a:t>a</a:t>
            </a:r>
            <a:r>
              <a:rPr sz="2000" spc="-20" dirty="0">
                <a:latin typeface="Calibri"/>
                <a:cs typeface="Calibri"/>
              </a:rPr>
              <a:t>r</a:t>
            </a:r>
            <a:r>
              <a:rPr sz="2000" spc="-15" dirty="0">
                <a:latin typeface="Calibri"/>
                <a:cs typeface="Calibri"/>
              </a:rPr>
              <a:t> </a:t>
            </a:r>
            <a:endParaRPr lang="en-US" sz="2000" spc="65">
              <a:latin typeface="Calibri"/>
              <a:ea typeface="Calibri"/>
              <a:cs typeface="Calibri"/>
            </a:endParaRPr>
          </a:p>
          <a:p>
            <a:pPr marL="469900">
              <a:lnSpc>
                <a:spcPct val="100000"/>
              </a:lnSpc>
              <a:spcBef>
                <a:spcPts val="229"/>
              </a:spcBef>
              <a:tabLst>
                <a:tab pos="3359150" algn="l"/>
              </a:tabLst>
            </a:pPr>
            <a:r>
              <a:rPr sz="2000" spc="15" dirty="0">
                <a:latin typeface="Courier New"/>
                <a:cs typeface="Courier New"/>
              </a:rPr>
              <a:t>o</a:t>
            </a:r>
            <a:r>
              <a:rPr sz="2000" spc="285" dirty="0">
                <a:latin typeface="Courier New"/>
                <a:cs typeface="Courier New"/>
              </a:rPr>
              <a:t> </a:t>
            </a:r>
            <a:r>
              <a:rPr sz="2000" b="1" spc="35" dirty="0">
                <a:latin typeface="Calibri"/>
                <a:cs typeface="Calibri"/>
              </a:rPr>
              <a:t>2</a:t>
            </a:r>
            <a:r>
              <a:rPr sz="2000" b="1" spc="70" dirty="0">
                <a:latin typeface="Calibri"/>
                <a:cs typeface="Calibri"/>
              </a:rPr>
              <a:t>0</a:t>
            </a:r>
            <a:r>
              <a:rPr sz="2000" b="1" spc="-50" dirty="0">
                <a:latin typeface="Calibri"/>
                <a:cs typeface="Calibri"/>
              </a:rPr>
              <a:t> </a:t>
            </a:r>
            <a:r>
              <a:rPr sz="2000" b="1" spc="20" dirty="0">
                <a:latin typeface="Calibri"/>
                <a:cs typeface="Calibri"/>
              </a:rPr>
              <a:t>y</a:t>
            </a:r>
            <a:r>
              <a:rPr sz="2000" b="1" spc="120" dirty="0">
                <a:latin typeface="Calibri"/>
                <a:cs typeface="Calibri"/>
              </a:rPr>
              <a:t>e</a:t>
            </a:r>
            <a:r>
              <a:rPr sz="2000" b="1" spc="45" dirty="0">
                <a:latin typeface="Calibri"/>
                <a:cs typeface="Calibri"/>
              </a:rPr>
              <a:t>a</a:t>
            </a:r>
            <a:r>
              <a:rPr sz="2000" b="1" spc="35" dirty="0">
                <a:latin typeface="Calibri"/>
                <a:cs typeface="Calibri"/>
              </a:rPr>
              <a:t>r</a:t>
            </a:r>
            <a:r>
              <a:rPr sz="2000" b="1" spc="-15" dirty="0">
                <a:latin typeface="Calibri"/>
                <a:cs typeface="Calibri"/>
              </a:rPr>
              <a:t> </a:t>
            </a:r>
            <a:r>
              <a:rPr sz="2000" b="1" spc="75" dirty="0">
                <a:latin typeface="Calibri"/>
                <a:cs typeface="Calibri"/>
              </a:rPr>
              <a:t>-</a:t>
            </a:r>
            <a:r>
              <a:rPr sz="2000" b="1" spc="-55" dirty="0">
                <a:latin typeface="Calibri"/>
                <a:cs typeface="Calibri"/>
              </a:rPr>
              <a:t> </a:t>
            </a:r>
            <a:r>
              <a:rPr sz="2000" b="1" spc="35" dirty="0">
                <a:latin typeface="Calibri"/>
                <a:cs typeface="Calibri"/>
              </a:rPr>
              <a:t>5</a:t>
            </a:r>
            <a:r>
              <a:rPr sz="2000" b="1" spc="60" dirty="0">
                <a:latin typeface="Calibri"/>
                <a:cs typeface="Calibri"/>
              </a:rPr>
              <a:t>.</a:t>
            </a:r>
            <a:r>
              <a:rPr lang="en-US" sz="2000" b="1" spc="35" dirty="0">
                <a:latin typeface="Calibri"/>
                <a:cs typeface="Calibri"/>
              </a:rPr>
              <a:t>25</a:t>
            </a:r>
            <a:r>
              <a:rPr sz="2000" b="1" spc="245" dirty="0">
                <a:latin typeface="Calibri"/>
                <a:cs typeface="Calibri"/>
              </a:rPr>
              <a:t>%</a:t>
            </a:r>
            <a:r>
              <a:rPr sz="2000" b="1" spc="-65" dirty="0">
                <a:latin typeface="Calibri"/>
                <a:cs typeface="Calibri"/>
              </a:rPr>
              <a:t> </a:t>
            </a:r>
            <a:r>
              <a:rPr sz="2000" b="1" spc="-15" dirty="0">
                <a:latin typeface="Calibri"/>
                <a:cs typeface="Calibri"/>
              </a:rPr>
              <a:t>I</a:t>
            </a:r>
            <a:r>
              <a:rPr sz="2000" b="1" spc="120" dirty="0">
                <a:latin typeface="Calibri"/>
                <a:cs typeface="Calibri"/>
              </a:rPr>
              <a:t>n</a:t>
            </a:r>
            <a:r>
              <a:rPr sz="2000" b="1" spc="-25" dirty="0">
                <a:latin typeface="Calibri"/>
                <a:cs typeface="Calibri"/>
              </a:rPr>
              <a:t>t</a:t>
            </a:r>
            <a:r>
              <a:rPr sz="2000" b="1" spc="70" dirty="0">
                <a:latin typeface="Calibri"/>
                <a:cs typeface="Calibri"/>
              </a:rPr>
              <a:t>.</a:t>
            </a:r>
            <a:r>
              <a:rPr sz="2000" b="1" dirty="0">
                <a:latin typeface="Calibri"/>
                <a:cs typeface="Calibri"/>
              </a:rPr>
              <a:t> </a:t>
            </a:r>
            <a:r>
              <a:rPr sz="2000" b="1" spc="-55" dirty="0">
                <a:latin typeface="Calibri"/>
                <a:cs typeface="Calibri"/>
              </a:rPr>
              <a:t> </a:t>
            </a:r>
            <a:r>
              <a:rPr sz="2000" spc="70">
                <a:latin typeface="Calibri"/>
                <a:cs typeface="Calibri"/>
              </a:rPr>
              <a:t>$</a:t>
            </a:r>
            <a:r>
              <a:rPr sz="2000" spc="35">
                <a:latin typeface="Calibri"/>
                <a:cs typeface="Calibri"/>
              </a:rPr>
              <a:t>3</a:t>
            </a:r>
            <a:r>
              <a:rPr sz="2000" spc="95">
                <a:latin typeface="Calibri"/>
                <a:cs typeface="Calibri"/>
              </a:rPr>
              <a:t>,</a:t>
            </a:r>
            <a:r>
              <a:rPr lang="en-US" sz="2000" spc="35">
                <a:latin typeface="Calibri"/>
                <a:cs typeface="Calibri"/>
              </a:rPr>
              <a:t>750</a:t>
            </a:r>
            <a:r>
              <a:rPr sz="2000" spc="-40" dirty="0">
                <a:latin typeface="Calibri"/>
                <a:cs typeface="Calibri"/>
              </a:rPr>
              <a:t> </a:t>
            </a:r>
            <a:r>
              <a:rPr sz="2000" spc="70" dirty="0">
                <a:latin typeface="Calibri"/>
                <a:cs typeface="Calibri"/>
              </a:rPr>
              <a:t>p</a:t>
            </a:r>
            <a:r>
              <a:rPr sz="2000" spc="50" dirty="0">
                <a:latin typeface="Calibri"/>
                <a:cs typeface="Calibri"/>
              </a:rPr>
              <a:t>e</a:t>
            </a:r>
            <a:r>
              <a:rPr sz="2000" spc="-20" dirty="0">
                <a:latin typeface="Calibri"/>
                <a:cs typeface="Calibri"/>
              </a:rPr>
              <a:t>r</a:t>
            </a:r>
            <a:r>
              <a:rPr sz="2000" spc="-85" dirty="0">
                <a:latin typeface="Calibri"/>
                <a:cs typeface="Calibri"/>
              </a:rPr>
              <a:t> </a:t>
            </a:r>
            <a:r>
              <a:rPr sz="2000" spc="-10" dirty="0">
                <a:latin typeface="Calibri"/>
                <a:cs typeface="Calibri"/>
              </a:rPr>
              <a:t>y</a:t>
            </a:r>
            <a:r>
              <a:rPr sz="2000" spc="50" dirty="0">
                <a:latin typeface="Calibri"/>
                <a:cs typeface="Calibri"/>
              </a:rPr>
              <a:t>e</a:t>
            </a:r>
            <a:r>
              <a:rPr sz="2000" spc="90" dirty="0">
                <a:latin typeface="Calibri"/>
                <a:cs typeface="Calibri"/>
              </a:rPr>
              <a:t>a</a:t>
            </a:r>
            <a:r>
              <a:rPr sz="2000" spc="-20" dirty="0">
                <a:latin typeface="Calibri"/>
                <a:cs typeface="Calibri"/>
              </a:rPr>
              <a:t>r</a:t>
            </a:r>
            <a:r>
              <a:rPr lang="en-US" sz="2000" spc="-20" dirty="0">
                <a:latin typeface="Calibri"/>
                <a:cs typeface="Calibri"/>
              </a:rPr>
              <a:t> </a:t>
            </a:r>
            <a:r>
              <a:rPr lang="en-US" sz="2000" b="1" spc="-20" dirty="0">
                <a:latin typeface="Calibri"/>
                <a:cs typeface="Calibri"/>
              </a:rPr>
              <a:t>*</a:t>
            </a:r>
            <a:endParaRPr sz="2000" b="1" spc="65" dirty="0">
              <a:latin typeface="Calibri"/>
              <a:ea typeface="Calibri"/>
              <a:cs typeface="Calibri"/>
            </a:endParaRPr>
          </a:p>
          <a:p>
            <a:pPr marL="469900">
              <a:spcBef>
                <a:spcPts val="305"/>
              </a:spcBef>
              <a:tabLst>
                <a:tab pos="3359150" algn="l"/>
              </a:tabLst>
            </a:pPr>
            <a:r>
              <a:rPr sz="2000" spc="15" dirty="0">
                <a:latin typeface="Courier New"/>
                <a:cs typeface="Courier New"/>
              </a:rPr>
              <a:t>o</a:t>
            </a:r>
            <a:r>
              <a:rPr lang="en-US" sz="2000" spc="285" dirty="0">
                <a:latin typeface="Courier New"/>
                <a:cs typeface="Courier New"/>
              </a:rPr>
              <a:t> </a:t>
            </a:r>
            <a:r>
              <a:rPr lang="en-US" sz="2000" b="1" spc="30" dirty="0">
                <a:latin typeface="Calibri"/>
                <a:ea typeface="Calibri"/>
                <a:cs typeface="Calibri"/>
              </a:rPr>
              <a:t>30</a:t>
            </a:r>
            <a:r>
              <a:rPr sz="2000" b="1" spc="-50" dirty="0">
                <a:latin typeface="Calibri"/>
                <a:cs typeface="Calibri"/>
              </a:rPr>
              <a:t> </a:t>
            </a:r>
            <a:r>
              <a:rPr sz="2000" b="1" spc="20" dirty="0">
                <a:latin typeface="Calibri"/>
                <a:cs typeface="Calibri"/>
              </a:rPr>
              <a:t>y</a:t>
            </a:r>
            <a:r>
              <a:rPr sz="2000" b="1" spc="120" dirty="0">
                <a:latin typeface="Calibri"/>
                <a:cs typeface="Calibri"/>
              </a:rPr>
              <a:t>e</a:t>
            </a:r>
            <a:r>
              <a:rPr sz="2000" b="1" spc="45" dirty="0">
                <a:latin typeface="Calibri"/>
                <a:cs typeface="Calibri"/>
              </a:rPr>
              <a:t>a</a:t>
            </a:r>
            <a:r>
              <a:rPr sz="2000" b="1" spc="35" dirty="0">
                <a:latin typeface="Calibri"/>
                <a:cs typeface="Calibri"/>
              </a:rPr>
              <a:t>r</a:t>
            </a:r>
            <a:r>
              <a:rPr sz="2000" b="1" spc="-20" dirty="0">
                <a:latin typeface="Calibri"/>
                <a:cs typeface="Calibri"/>
              </a:rPr>
              <a:t> </a:t>
            </a:r>
            <a:r>
              <a:rPr sz="2000" b="1" spc="75" dirty="0">
                <a:latin typeface="Calibri"/>
                <a:cs typeface="Calibri"/>
              </a:rPr>
              <a:t>-</a:t>
            </a:r>
            <a:r>
              <a:rPr sz="2000" b="1" spc="-55" dirty="0">
                <a:latin typeface="Calibri"/>
                <a:cs typeface="Calibri"/>
              </a:rPr>
              <a:t> </a:t>
            </a:r>
            <a:r>
              <a:rPr lang="en-US" sz="2000" b="1" spc="30" dirty="0">
                <a:latin typeface="Calibri"/>
                <a:cs typeface="Calibri"/>
              </a:rPr>
              <a:t>5</a:t>
            </a:r>
            <a:r>
              <a:rPr lang="en-US" sz="2000" b="1" spc="60" dirty="0">
                <a:latin typeface="Calibri"/>
                <a:cs typeface="Calibri"/>
              </a:rPr>
              <a:t>.7</a:t>
            </a:r>
            <a:r>
              <a:rPr lang="en-US" sz="2000" b="1" spc="30" dirty="0">
                <a:latin typeface="Calibri"/>
                <a:cs typeface="Calibri"/>
              </a:rPr>
              <a:t>5</a:t>
            </a:r>
            <a:r>
              <a:rPr sz="2000" b="1" spc="245" dirty="0">
                <a:latin typeface="Calibri"/>
                <a:cs typeface="Calibri"/>
              </a:rPr>
              <a:t>%</a:t>
            </a:r>
            <a:r>
              <a:rPr sz="2000" b="1" spc="-60" dirty="0">
                <a:latin typeface="Calibri"/>
                <a:cs typeface="Calibri"/>
              </a:rPr>
              <a:t> </a:t>
            </a:r>
            <a:r>
              <a:rPr sz="2000" b="1" spc="-15" dirty="0">
                <a:latin typeface="Calibri"/>
                <a:cs typeface="Calibri"/>
              </a:rPr>
              <a:t>I</a:t>
            </a:r>
            <a:r>
              <a:rPr sz="2000" b="1" spc="120" dirty="0">
                <a:latin typeface="Calibri"/>
                <a:cs typeface="Calibri"/>
              </a:rPr>
              <a:t>n</a:t>
            </a:r>
            <a:r>
              <a:rPr sz="2000" b="1" spc="-25" dirty="0">
                <a:latin typeface="Calibri"/>
                <a:cs typeface="Calibri"/>
              </a:rPr>
              <a:t>t</a:t>
            </a:r>
            <a:r>
              <a:rPr sz="2000" b="1" spc="70" dirty="0">
                <a:latin typeface="Calibri"/>
                <a:cs typeface="Calibri"/>
              </a:rPr>
              <a:t>.</a:t>
            </a:r>
            <a:r>
              <a:rPr sz="2000" b="1" dirty="0">
                <a:latin typeface="Calibri"/>
                <a:cs typeface="Calibri"/>
              </a:rPr>
              <a:t> </a:t>
            </a:r>
            <a:r>
              <a:rPr sz="2000" b="1" spc="-55" dirty="0">
                <a:latin typeface="Calibri"/>
                <a:cs typeface="Calibri"/>
              </a:rPr>
              <a:t> </a:t>
            </a:r>
            <a:r>
              <a:rPr sz="2000" spc="65">
                <a:latin typeface="Calibri"/>
                <a:cs typeface="Calibri"/>
              </a:rPr>
              <a:t>$</a:t>
            </a:r>
            <a:r>
              <a:rPr lang="en-US" sz="2000" spc="30">
                <a:latin typeface="Calibri"/>
                <a:cs typeface="Calibri"/>
              </a:rPr>
              <a:t>3</a:t>
            </a:r>
            <a:r>
              <a:rPr lang="en-US" sz="2000" spc="95">
                <a:latin typeface="Calibri"/>
                <a:cs typeface="Calibri"/>
              </a:rPr>
              <a:t>,235</a:t>
            </a:r>
            <a:r>
              <a:rPr sz="2000" spc="-40" dirty="0">
                <a:latin typeface="Calibri"/>
                <a:cs typeface="Calibri"/>
              </a:rPr>
              <a:t> </a:t>
            </a:r>
            <a:r>
              <a:rPr sz="2000" spc="70" dirty="0">
                <a:latin typeface="Calibri"/>
                <a:cs typeface="Calibri"/>
              </a:rPr>
              <a:t>p</a:t>
            </a:r>
            <a:r>
              <a:rPr sz="2000" spc="50" dirty="0">
                <a:latin typeface="Calibri"/>
                <a:cs typeface="Calibri"/>
              </a:rPr>
              <a:t>e</a:t>
            </a:r>
            <a:r>
              <a:rPr sz="2000" spc="-20" dirty="0">
                <a:latin typeface="Calibri"/>
                <a:cs typeface="Calibri"/>
              </a:rPr>
              <a:t>r</a:t>
            </a:r>
            <a:r>
              <a:rPr sz="2000" spc="-85" dirty="0">
                <a:latin typeface="Calibri"/>
                <a:cs typeface="Calibri"/>
              </a:rPr>
              <a:t> </a:t>
            </a:r>
            <a:r>
              <a:rPr sz="2000" spc="-10" dirty="0">
                <a:latin typeface="Calibri"/>
                <a:cs typeface="Calibri"/>
              </a:rPr>
              <a:t>y</a:t>
            </a:r>
            <a:r>
              <a:rPr sz="2000" spc="50" dirty="0">
                <a:latin typeface="Calibri"/>
                <a:cs typeface="Calibri"/>
              </a:rPr>
              <a:t>e</a:t>
            </a:r>
            <a:r>
              <a:rPr sz="2000" spc="85" dirty="0">
                <a:latin typeface="Calibri"/>
                <a:cs typeface="Calibri"/>
              </a:rPr>
              <a:t>a</a:t>
            </a:r>
            <a:r>
              <a:rPr sz="2000" spc="-20" dirty="0">
                <a:latin typeface="Calibri"/>
                <a:cs typeface="Calibri"/>
              </a:rPr>
              <a:t>r</a:t>
            </a:r>
            <a:r>
              <a:rPr lang="en-US" sz="2000" spc="-15" dirty="0">
                <a:latin typeface="Calibri"/>
                <a:cs typeface="Calibri"/>
              </a:rPr>
              <a:t> </a:t>
            </a:r>
            <a:r>
              <a:rPr lang="en-US" sz="2000" b="1" spc="-15" dirty="0">
                <a:latin typeface="Calibri"/>
                <a:cs typeface="Calibri"/>
              </a:rPr>
              <a:t>*</a:t>
            </a:r>
            <a:endParaRPr sz="2000" b="1" spc="65" dirty="0">
              <a:latin typeface="Calibri"/>
              <a:ea typeface="Calibri"/>
              <a:cs typeface="Calibri"/>
            </a:endParaRPr>
          </a:p>
          <a:p>
            <a:pPr marL="12700" marR="70485">
              <a:lnSpc>
                <a:spcPts val="1950"/>
              </a:lnSpc>
              <a:spcBef>
                <a:spcPts val="969"/>
              </a:spcBef>
            </a:pPr>
            <a:r>
              <a:rPr sz="1800" b="1" spc="65">
                <a:solidFill>
                  <a:schemeClr val="accent6">
                    <a:lumMod val="76000"/>
                  </a:schemeClr>
                </a:solidFill>
                <a:latin typeface="Calibri"/>
                <a:cs typeface="Calibri"/>
              </a:rPr>
              <a:t>Note:</a:t>
            </a:r>
            <a:r>
              <a:rPr sz="1800" b="1" spc="310" dirty="0">
                <a:solidFill>
                  <a:schemeClr val="accent6">
                    <a:lumMod val="76000"/>
                  </a:schemeClr>
                </a:solidFill>
                <a:latin typeface="Calibri"/>
                <a:cs typeface="Calibri"/>
              </a:rPr>
              <a:t> </a:t>
            </a:r>
            <a:r>
              <a:rPr sz="1800" b="1" spc="30">
                <a:solidFill>
                  <a:schemeClr val="accent6">
                    <a:lumMod val="76000"/>
                  </a:schemeClr>
                </a:solidFill>
                <a:latin typeface="Calibri"/>
                <a:cs typeface="Calibri"/>
              </a:rPr>
              <a:t>Interest</a:t>
            </a:r>
            <a:r>
              <a:rPr sz="1800" b="1" spc="-95" dirty="0">
                <a:solidFill>
                  <a:schemeClr val="accent6">
                    <a:lumMod val="76000"/>
                  </a:schemeClr>
                </a:solidFill>
                <a:latin typeface="Calibri"/>
                <a:cs typeface="Calibri"/>
              </a:rPr>
              <a:t> </a:t>
            </a:r>
            <a:r>
              <a:rPr sz="1800" b="1" spc="50">
                <a:solidFill>
                  <a:schemeClr val="accent6">
                    <a:lumMod val="76000"/>
                  </a:schemeClr>
                </a:solidFill>
                <a:latin typeface="Calibri"/>
                <a:cs typeface="Calibri"/>
              </a:rPr>
              <a:t>rates</a:t>
            </a:r>
            <a:r>
              <a:rPr sz="1800" b="1" spc="-80" dirty="0">
                <a:solidFill>
                  <a:schemeClr val="accent6">
                    <a:lumMod val="76000"/>
                  </a:schemeClr>
                </a:solidFill>
                <a:latin typeface="Calibri"/>
                <a:cs typeface="Calibri"/>
              </a:rPr>
              <a:t> </a:t>
            </a:r>
            <a:r>
              <a:rPr sz="1800" b="1" spc="50">
                <a:solidFill>
                  <a:schemeClr val="accent6">
                    <a:lumMod val="76000"/>
                  </a:schemeClr>
                </a:solidFill>
                <a:latin typeface="Calibri"/>
                <a:cs typeface="Calibri"/>
              </a:rPr>
              <a:t>listed</a:t>
            </a:r>
            <a:r>
              <a:rPr sz="1800" b="1" spc="-65" dirty="0">
                <a:solidFill>
                  <a:schemeClr val="accent6">
                    <a:lumMod val="76000"/>
                  </a:schemeClr>
                </a:solidFill>
                <a:latin typeface="Calibri"/>
                <a:cs typeface="Calibri"/>
              </a:rPr>
              <a:t> </a:t>
            </a:r>
            <a:r>
              <a:rPr sz="1800" b="1" spc="45">
                <a:solidFill>
                  <a:schemeClr val="accent6">
                    <a:lumMod val="76000"/>
                  </a:schemeClr>
                </a:solidFill>
                <a:latin typeface="Calibri"/>
                <a:cs typeface="Calibri"/>
              </a:rPr>
              <a:t>above</a:t>
            </a:r>
            <a:r>
              <a:rPr sz="1800" b="1" spc="-80" dirty="0">
                <a:solidFill>
                  <a:schemeClr val="accent6">
                    <a:lumMod val="76000"/>
                  </a:schemeClr>
                </a:solidFill>
                <a:latin typeface="Calibri"/>
                <a:cs typeface="Calibri"/>
              </a:rPr>
              <a:t> </a:t>
            </a:r>
            <a:r>
              <a:rPr sz="1800" b="1" spc="40">
                <a:solidFill>
                  <a:schemeClr val="accent6">
                    <a:lumMod val="76000"/>
                  </a:schemeClr>
                </a:solidFill>
                <a:latin typeface="Calibri"/>
                <a:cs typeface="Calibri"/>
              </a:rPr>
              <a:t>are</a:t>
            </a:r>
            <a:r>
              <a:rPr sz="1800" b="1" spc="-90" dirty="0">
                <a:solidFill>
                  <a:schemeClr val="accent6">
                    <a:lumMod val="76000"/>
                  </a:schemeClr>
                </a:solidFill>
                <a:latin typeface="Calibri"/>
                <a:cs typeface="Calibri"/>
              </a:rPr>
              <a:t> </a:t>
            </a:r>
            <a:r>
              <a:rPr sz="1800" b="1" spc="15">
                <a:solidFill>
                  <a:schemeClr val="accent6">
                    <a:lumMod val="76000"/>
                  </a:schemeClr>
                </a:solidFill>
                <a:latin typeface="Calibri"/>
                <a:cs typeface="Calibri"/>
              </a:rPr>
              <a:t>for</a:t>
            </a:r>
            <a:r>
              <a:rPr sz="1800" b="1" spc="-110" dirty="0">
                <a:solidFill>
                  <a:schemeClr val="accent6">
                    <a:lumMod val="76000"/>
                  </a:schemeClr>
                </a:solidFill>
                <a:latin typeface="Calibri"/>
                <a:cs typeface="Calibri"/>
              </a:rPr>
              <a:t> </a:t>
            </a:r>
            <a:r>
              <a:rPr sz="1800" b="1" spc="25">
                <a:solidFill>
                  <a:schemeClr val="accent6">
                    <a:lumMod val="76000"/>
                  </a:schemeClr>
                </a:solidFill>
                <a:latin typeface="Calibri"/>
                <a:cs typeface="Calibri"/>
              </a:rPr>
              <a:t>illustrative</a:t>
            </a:r>
            <a:r>
              <a:rPr sz="1800" b="1" spc="-5" dirty="0">
                <a:solidFill>
                  <a:schemeClr val="accent6">
                    <a:lumMod val="76000"/>
                  </a:schemeClr>
                </a:solidFill>
                <a:latin typeface="Calibri"/>
                <a:cs typeface="Calibri"/>
              </a:rPr>
              <a:t> </a:t>
            </a:r>
            <a:r>
              <a:rPr sz="1800" b="1" spc="65">
                <a:solidFill>
                  <a:schemeClr val="accent6">
                    <a:lumMod val="76000"/>
                  </a:schemeClr>
                </a:solidFill>
                <a:latin typeface="Calibri"/>
                <a:cs typeface="Calibri"/>
              </a:rPr>
              <a:t>purposes</a:t>
            </a:r>
            <a:r>
              <a:rPr sz="1800" b="1" spc="-5" dirty="0">
                <a:solidFill>
                  <a:schemeClr val="accent6">
                    <a:lumMod val="76000"/>
                  </a:schemeClr>
                </a:solidFill>
                <a:latin typeface="Calibri"/>
                <a:cs typeface="Calibri"/>
              </a:rPr>
              <a:t> </a:t>
            </a:r>
            <a:r>
              <a:rPr sz="1800" b="1" spc="20">
                <a:solidFill>
                  <a:schemeClr val="accent6">
                    <a:lumMod val="76000"/>
                  </a:schemeClr>
                </a:solidFill>
                <a:latin typeface="Calibri"/>
                <a:cs typeface="Calibri"/>
              </a:rPr>
              <a:t>only</a:t>
            </a:r>
            <a:r>
              <a:rPr sz="1800" b="1" spc="-20" dirty="0">
                <a:solidFill>
                  <a:schemeClr val="accent6">
                    <a:lumMod val="76000"/>
                  </a:schemeClr>
                </a:solidFill>
                <a:latin typeface="Calibri"/>
                <a:cs typeface="Calibri"/>
              </a:rPr>
              <a:t> </a:t>
            </a:r>
            <a:r>
              <a:rPr sz="1800" b="1" spc="65">
                <a:solidFill>
                  <a:schemeClr val="accent6">
                    <a:lumMod val="76000"/>
                  </a:schemeClr>
                </a:solidFill>
                <a:latin typeface="Calibri"/>
                <a:cs typeface="Calibri"/>
              </a:rPr>
              <a:t>and</a:t>
            </a:r>
            <a:r>
              <a:rPr sz="1800" b="1" spc="-65" dirty="0">
                <a:solidFill>
                  <a:schemeClr val="accent6">
                    <a:lumMod val="76000"/>
                  </a:schemeClr>
                </a:solidFill>
                <a:latin typeface="Calibri"/>
                <a:cs typeface="Calibri"/>
              </a:rPr>
              <a:t> </a:t>
            </a:r>
            <a:r>
              <a:rPr sz="1800" b="1" spc="75">
                <a:solidFill>
                  <a:schemeClr val="accent6">
                    <a:lumMod val="76000"/>
                  </a:schemeClr>
                </a:solidFill>
                <a:latin typeface="Calibri"/>
                <a:cs typeface="Calibri"/>
              </a:rPr>
              <a:t>should</a:t>
            </a:r>
            <a:r>
              <a:rPr sz="1800" b="1" spc="-70" dirty="0">
                <a:solidFill>
                  <a:schemeClr val="accent6">
                    <a:lumMod val="76000"/>
                  </a:schemeClr>
                </a:solidFill>
                <a:latin typeface="Calibri"/>
                <a:cs typeface="Calibri"/>
              </a:rPr>
              <a:t> </a:t>
            </a:r>
            <a:r>
              <a:rPr sz="1800" b="1" spc="35">
                <a:solidFill>
                  <a:schemeClr val="accent6">
                    <a:lumMod val="76000"/>
                  </a:schemeClr>
                </a:solidFill>
                <a:latin typeface="Calibri"/>
                <a:cs typeface="Calibri"/>
              </a:rPr>
              <a:t>not</a:t>
            </a:r>
            <a:r>
              <a:rPr sz="1800" b="1" spc="-90" dirty="0">
                <a:solidFill>
                  <a:schemeClr val="accent6">
                    <a:lumMod val="76000"/>
                  </a:schemeClr>
                </a:solidFill>
                <a:latin typeface="Calibri"/>
                <a:cs typeface="Calibri"/>
              </a:rPr>
              <a:t> </a:t>
            </a:r>
            <a:r>
              <a:rPr sz="1800" b="1" spc="75">
                <a:solidFill>
                  <a:schemeClr val="accent6">
                    <a:lumMod val="76000"/>
                  </a:schemeClr>
                </a:solidFill>
                <a:latin typeface="Calibri"/>
                <a:cs typeface="Calibri"/>
              </a:rPr>
              <a:t>be</a:t>
            </a:r>
            <a:r>
              <a:rPr sz="1800" b="1" spc="-80" dirty="0">
                <a:solidFill>
                  <a:schemeClr val="accent6">
                    <a:lumMod val="76000"/>
                  </a:schemeClr>
                </a:solidFill>
                <a:latin typeface="Calibri"/>
                <a:cs typeface="Calibri"/>
              </a:rPr>
              <a:t> </a:t>
            </a:r>
            <a:r>
              <a:rPr sz="1800" b="1" spc="30">
                <a:solidFill>
                  <a:schemeClr val="accent6">
                    <a:lumMod val="76000"/>
                  </a:schemeClr>
                </a:solidFill>
                <a:latin typeface="Calibri"/>
                <a:cs typeface="Calibri"/>
              </a:rPr>
              <a:t>relied</a:t>
            </a:r>
            <a:r>
              <a:rPr sz="1800" b="1" spc="-65" dirty="0">
                <a:solidFill>
                  <a:schemeClr val="accent6">
                    <a:lumMod val="76000"/>
                  </a:schemeClr>
                </a:solidFill>
                <a:latin typeface="Calibri"/>
                <a:cs typeface="Calibri"/>
              </a:rPr>
              <a:t> </a:t>
            </a:r>
            <a:r>
              <a:rPr sz="1800" b="1" spc="60">
                <a:solidFill>
                  <a:schemeClr val="accent6">
                    <a:lumMod val="76000"/>
                  </a:schemeClr>
                </a:solidFill>
                <a:latin typeface="Calibri"/>
                <a:cs typeface="Calibri"/>
              </a:rPr>
              <a:t>on.</a:t>
            </a:r>
            <a:r>
              <a:rPr sz="1800" b="1" spc="320" dirty="0">
                <a:solidFill>
                  <a:schemeClr val="accent6">
                    <a:lumMod val="76000"/>
                  </a:schemeClr>
                </a:solidFill>
                <a:latin typeface="Calibri"/>
                <a:cs typeface="Calibri"/>
              </a:rPr>
              <a:t> </a:t>
            </a:r>
            <a:r>
              <a:rPr sz="1800" b="1" spc="10">
                <a:solidFill>
                  <a:schemeClr val="accent6">
                    <a:lumMod val="76000"/>
                  </a:schemeClr>
                </a:solidFill>
                <a:latin typeface="Calibri"/>
                <a:cs typeface="Calibri"/>
              </a:rPr>
              <a:t>They</a:t>
            </a:r>
            <a:r>
              <a:rPr sz="1800" b="1" spc="-20" dirty="0">
                <a:solidFill>
                  <a:schemeClr val="accent6">
                    <a:lumMod val="76000"/>
                  </a:schemeClr>
                </a:solidFill>
                <a:latin typeface="Calibri"/>
                <a:cs typeface="Calibri"/>
              </a:rPr>
              <a:t> </a:t>
            </a:r>
            <a:r>
              <a:rPr sz="1800" b="1" spc="20">
                <a:solidFill>
                  <a:schemeClr val="accent6">
                    <a:lumMod val="76000"/>
                  </a:schemeClr>
                </a:solidFill>
                <a:latin typeface="Calibri"/>
                <a:cs typeface="Calibri"/>
              </a:rPr>
              <a:t>are </a:t>
            </a:r>
            <a:r>
              <a:rPr sz="1800" b="1" spc="-395" dirty="0">
                <a:solidFill>
                  <a:schemeClr val="accent6">
                    <a:lumMod val="76000"/>
                  </a:schemeClr>
                </a:solidFill>
                <a:latin typeface="Calibri"/>
                <a:cs typeface="Calibri"/>
              </a:rPr>
              <a:t> </a:t>
            </a:r>
            <a:r>
              <a:rPr sz="1800" b="1" spc="75">
                <a:solidFill>
                  <a:schemeClr val="accent6">
                    <a:lumMod val="76000"/>
                  </a:schemeClr>
                </a:solidFill>
                <a:latin typeface="Calibri"/>
                <a:cs typeface="Calibri"/>
              </a:rPr>
              <a:t>subject</a:t>
            </a:r>
            <a:r>
              <a:rPr sz="1800" b="1" spc="-95" dirty="0">
                <a:solidFill>
                  <a:schemeClr val="accent6">
                    <a:lumMod val="76000"/>
                  </a:schemeClr>
                </a:solidFill>
                <a:latin typeface="Calibri"/>
                <a:cs typeface="Calibri"/>
              </a:rPr>
              <a:t> </a:t>
            </a:r>
            <a:r>
              <a:rPr sz="1800" b="1" spc="20">
                <a:solidFill>
                  <a:schemeClr val="accent6">
                    <a:lumMod val="76000"/>
                  </a:schemeClr>
                </a:solidFill>
                <a:latin typeface="Calibri"/>
                <a:cs typeface="Calibri"/>
              </a:rPr>
              <a:t>to</a:t>
            </a:r>
            <a:r>
              <a:rPr sz="1800" b="1" spc="-55" dirty="0">
                <a:solidFill>
                  <a:schemeClr val="accent6">
                    <a:lumMod val="76000"/>
                  </a:schemeClr>
                </a:solidFill>
                <a:latin typeface="Calibri"/>
                <a:cs typeface="Calibri"/>
              </a:rPr>
              <a:t> </a:t>
            </a:r>
            <a:r>
              <a:rPr sz="1800" b="1" spc="65">
                <a:solidFill>
                  <a:schemeClr val="accent6">
                    <a:lumMod val="76000"/>
                  </a:schemeClr>
                </a:solidFill>
                <a:latin typeface="Calibri"/>
                <a:cs typeface="Calibri"/>
              </a:rPr>
              <a:t>change</a:t>
            </a:r>
            <a:r>
              <a:rPr sz="1800" b="1" spc="-10" dirty="0">
                <a:solidFill>
                  <a:schemeClr val="accent6">
                    <a:lumMod val="76000"/>
                  </a:schemeClr>
                </a:solidFill>
                <a:latin typeface="Calibri"/>
                <a:cs typeface="Calibri"/>
              </a:rPr>
              <a:t> </a:t>
            </a:r>
            <a:r>
              <a:rPr sz="1800" b="1" spc="80">
                <a:solidFill>
                  <a:schemeClr val="accent6">
                    <a:lumMod val="76000"/>
                  </a:schemeClr>
                </a:solidFill>
                <a:latin typeface="Calibri"/>
                <a:cs typeface="Calibri"/>
              </a:rPr>
              <a:t>based</a:t>
            </a:r>
            <a:r>
              <a:rPr sz="1800" b="1" spc="10" dirty="0">
                <a:solidFill>
                  <a:schemeClr val="accent6">
                    <a:lumMod val="76000"/>
                  </a:schemeClr>
                </a:solidFill>
                <a:latin typeface="Calibri"/>
                <a:cs typeface="Calibri"/>
              </a:rPr>
              <a:t> </a:t>
            </a:r>
            <a:r>
              <a:rPr sz="1800" b="1" spc="35">
                <a:solidFill>
                  <a:schemeClr val="accent6">
                    <a:lumMod val="76000"/>
                  </a:schemeClr>
                </a:solidFill>
                <a:latin typeface="Calibri"/>
                <a:cs typeface="Calibri"/>
              </a:rPr>
              <a:t>on</a:t>
            </a:r>
            <a:r>
              <a:rPr sz="1800" b="1" spc="-55" dirty="0">
                <a:solidFill>
                  <a:schemeClr val="accent6">
                    <a:lumMod val="76000"/>
                  </a:schemeClr>
                </a:solidFill>
                <a:latin typeface="Calibri"/>
                <a:cs typeface="Calibri"/>
              </a:rPr>
              <a:t> </a:t>
            </a:r>
            <a:r>
              <a:rPr sz="1800" b="1" spc="30">
                <a:solidFill>
                  <a:schemeClr val="accent6">
                    <a:lumMod val="76000"/>
                  </a:schemeClr>
                </a:solidFill>
                <a:latin typeface="Calibri"/>
                <a:cs typeface="Calibri"/>
              </a:rPr>
              <a:t>market</a:t>
            </a:r>
            <a:r>
              <a:rPr sz="1800" b="1" spc="-20" dirty="0">
                <a:solidFill>
                  <a:schemeClr val="accent6">
                    <a:lumMod val="76000"/>
                  </a:schemeClr>
                </a:solidFill>
                <a:latin typeface="Calibri"/>
                <a:cs typeface="Calibri"/>
              </a:rPr>
              <a:t> </a:t>
            </a:r>
            <a:r>
              <a:rPr sz="1800" b="1" spc="55">
                <a:solidFill>
                  <a:schemeClr val="accent6">
                    <a:lumMod val="76000"/>
                  </a:schemeClr>
                </a:solidFill>
                <a:latin typeface="Calibri"/>
                <a:cs typeface="Calibri"/>
              </a:rPr>
              <a:t>conditions</a:t>
            </a:r>
            <a:r>
              <a:rPr sz="1800" b="1" spc="-80" dirty="0">
                <a:solidFill>
                  <a:schemeClr val="accent6">
                    <a:lumMod val="76000"/>
                  </a:schemeClr>
                </a:solidFill>
                <a:latin typeface="Calibri"/>
                <a:cs typeface="Calibri"/>
              </a:rPr>
              <a:t> </a:t>
            </a:r>
            <a:r>
              <a:rPr sz="1800" b="1" spc="45">
                <a:solidFill>
                  <a:schemeClr val="accent6">
                    <a:lumMod val="76000"/>
                  </a:schemeClr>
                </a:solidFill>
                <a:latin typeface="Calibri"/>
                <a:cs typeface="Calibri"/>
              </a:rPr>
              <a:t>at</a:t>
            </a:r>
            <a:r>
              <a:rPr sz="1800" b="1" spc="-95" dirty="0">
                <a:solidFill>
                  <a:schemeClr val="accent6">
                    <a:lumMod val="76000"/>
                  </a:schemeClr>
                </a:solidFill>
                <a:latin typeface="Calibri"/>
                <a:cs typeface="Calibri"/>
              </a:rPr>
              <a:t> </a:t>
            </a:r>
            <a:r>
              <a:rPr sz="1800" b="1" spc="25">
                <a:solidFill>
                  <a:schemeClr val="accent6">
                    <a:lumMod val="76000"/>
                  </a:schemeClr>
                </a:solidFill>
                <a:latin typeface="Calibri"/>
                <a:cs typeface="Calibri"/>
              </a:rPr>
              <a:t>the</a:t>
            </a:r>
            <a:r>
              <a:rPr sz="1800" b="1" spc="-10" dirty="0">
                <a:solidFill>
                  <a:schemeClr val="accent6">
                    <a:lumMod val="76000"/>
                  </a:schemeClr>
                </a:solidFill>
                <a:latin typeface="Calibri"/>
                <a:cs typeface="Calibri"/>
              </a:rPr>
              <a:t> </a:t>
            </a:r>
            <a:r>
              <a:rPr sz="1800" b="1" spc="35">
                <a:solidFill>
                  <a:schemeClr val="accent6">
                    <a:lumMod val="76000"/>
                  </a:schemeClr>
                </a:solidFill>
                <a:latin typeface="Calibri"/>
                <a:cs typeface="Calibri"/>
              </a:rPr>
              <a:t>time</a:t>
            </a:r>
            <a:r>
              <a:rPr sz="1800" b="1" spc="-85" dirty="0">
                <a:solidFill>
                  <a:schemeClr val="accent6">
                    <a:lumMod val="76000"/>
                  </a:schemeClr>
                </a:solidFill>
                <a:latin typeface="Calibri"/>
                <a:cs typeface="Calibri"/>
              </a:rPr>
              <a:t> </a:t>
            </a:r>
            <a:r>
              <a:rPr sz="1800" b="1" spc="25">
                <a:solidFill>
                  <a:schemeClr val="accent6">
                    <a:lumMod val="76000"/>
                  </a:schemeClr>
                </a:solidFill>
                <a:latin typeface="Calibri"/>
                <a:cs typeface="Calibri"/>
              </a:rPr>
              <a:t>the</a:t>
            </a:r>
            <a:r>
              <a:rPr sz="1800" b="1" spc="-5" dirty="0">
                <a:solidFill>
                  <a:schemeClr val="accent6">
                    <a:lumMod val="76000"/>
                  </a:schemeClr>
                </a:solidFill>
                <a:latin typeface="Calibri"/>
                <a:cs typeface="Calibri"/>
              </a:rPr>
              <a:t> </a:t>
            </a:r>
            <a:r>
              <a:rPr sz="1800" b="1" spc="50">
                <a:solidFill>
                  <a:schemeClr val="accent6">
                    <a:lumMod val="76000"/>
                  </a:schemeClr>
                </a:solidFill>
                <a:latin typeface="Calibri"/>
                <a:cs typeface="Calibri"/>
              </a:rPr>
              <a:t>loan/bonds</a:t>
            </a:r>
            <a:r>
              <a:rPr sz="1800" b="1" spc="-85" dirty="0">
                <a:solidFill>
                  <a:schemeClr val="accent6">
                    <a:lumMod val="76000"/>
                  </a:schemeClr>
                </a:solidFill>
                <a:latin typeface="Calibri"/>
                <a:cs typeface="Calibri"/>
              </a:rPr>
              <a:t> </a:t>
            </a:r>
            <a:r>
              <a:rPr sz="1800" b="1" spc="40">
                <a:solidFill>
                  <a:schemeClr val="accent6">
                    <a:lumMod val="76000"/>
                  </a:schemeClr>
                </a:solidFill>
                <a:latin typeface="Calibri"/>
                <a:cs typeface="Calibri"/>
              </a:rPr>
              <a:t>are</a:t>
            </a:r>
            <a:r>
              <a:rPr sz="1800" b="1" spc="-85" dirty="0">
                <a:solidFill>
                  <a:schemeClr val="accent6">
                    <a:lumMod val="76000"/>
                  </a:schemeClr>
                </a:solidFill>
                <a:latin typeface="Calibri"/>
                <a:cs typeface="Calibri"/>
              </a:rPr>
              <a:t> </a:t>
            </a:r>
            <a:r>
              <a:rPr sz="1800" b="1" spc="85">
                <a:solidFill>
                  <a:schemeClr val="accent6">
                    <a:lumMod val="76000"/>
                  </a:schemeClr>
                </a:solidFill>
                <a:latin typeface="Calibri"/>
                <a:cs typeface="Calibri"/>
              </a:rPr>
              <a:t>issued.</a:t>
            </a:r>
            <a:endParaRPr sz="1800" b="1" spc="85">
              <a:solidFill>
                <a:schemeClr val="accent6">
                  <a:lumMod val="76000"/>
                </a:schemeClr>
              </a:solidFill>
              <a:latin typeface="Calibri"/>
              <a:ea typeface="Calibri"/>
              <a:cs typeface="Calibri"/>
            </a:endParaRPr>
          </a:p>
          <a:p>
            <a:pPr marL="12700" marR="70485">
              <a:lnSpc>
                <a:spcPts val="1950"/>
              </a:lnSpc>
              <a:spcBef>
                <a:spcPts val="969"/>
              </a:spcBef>
            </a:pPr>
            <a:r>
              <a:rPr lang="en-US" b="1" spc="85">
                <a:latin typeface="Calibri"/>
                <a:ea typeface="Calibri"/>
                <a:cs typeface="Calibri"/>
              </a:rPr>
              <a:t>*Part of a Miami-Dade County Special Benefit Area.</a:t>
            </a:r>
          </a:p>
          <a:p>
            <a:pPr marL="12700" marR="70485">
              <a:lnSpc>
                <a:spcPts val="1950"/>
              </a:lnSpc>
              <a:spcBef>
                <a:spcPts val="969"/>
              </a:spcBef>
            </a:pPr>
            <a:endParaRPr lang="en-US" spc="85">
              <a:latin typeface="Calibri"/>
              <a:ea typeface="Calibri"/>
              <a:cs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4644" y="255670"/>
            <a:ext cx="6609080" cy="696595"/>
          </a:xfrm>
          <a:prstGeom prst="rect">
            <a:avLst/>
          </a:prstGeom>
        </p:spPr>
        <p:txBody>
          <a:bodyPr vert="horz" wrap="square" lIns="0" tIns="12700" rIns="0" bIns="0" rtlCol="0">
            <a:spAutoFit/>
          </a:bodyPr>
          <a:lstStyle/>
          <a:p>
            <a:pPr marL="12700">
              <a:lnSpc>
                <a:spcPct val="100000"/>
              </a:lnSpc>
              <a:spcBef>
                <a:spcPts val="100"/>
              </a:spcBef>
            </a:pPr>
            <a:r>
              <a:rPr sz="4400" u="none" spc="10">
                <a:solidFill>
                  <a:srgbClr val="FFFFFF"/>
                </a:solidFill>
              </a:rPr>
              <a:t>Estimated</a:t>
            </a:r>
            <a:r>
              <a:rPr sz="4400" u="none" spc="-180">
                <a:solidFill>
                  <a:srgbClr val="FFFFFF"/>
                </a:solidFill>
              </a:rPr>
              <a:t> </a:t>
            </a:r>
            <a:r>
              <a:rPr sz="4400" u="none" spc="185">
                <a:solidFill>
                  <a:srgbClr val="FFFFFF"/>
                </a:solidFill>
              </a:rPr>
              <a:t>Costs</a:t>
            </a:r>
            <a:r>
              <a:rPr sz="4400" u="none" spc="-200">
                <a:solidFill>
                  <a:srgbClr val="FFFFFF"/>
                </a:solidFill>
              </a:rPr>
              <a:t> </a:t>
            </a:r>
            <a:r>
              <a:rPr sz="4400" u="none" spc="-20">
                <a:solidFill>
                  <a:srgbClr val="FFFFFF"/>
                </a:solidFill>
              </a:rPr>
              <a:t>and</a:t>
            </a:r>
            <a:r>
              <a:rPr sz="4400" u="none" spc="-190">
                <a:solidFill>
                  <a:srgbClr val="FFFFFF"/>
                </a:solidFill>
              </a:rPr>
              <a:t> </a:t>
            </a:r>
            <a:r>
              <a:rPr sz="4400" u="none" spc="-45">
                <a:solidFill>
                  <a:srgbClr val="FFFFFF"/>
                </a:solidFill>
              </a:rPr>
              <a:t>Funding</a:t>
            </a:r>
            <a:endParaRPr sz="4400"/>
          </a:p>
        </p:txBody>
      </p:sp>
      <p:sp>
        <p:nvSpPr>
          <p:cNvPr id="3" name="object 3"/>
          <p:cNvSpPr txBox="1"/>
          <p:nvPr/>
        </p:nvSpPr>
        <p:spPr>
          <a:xfrm>
            <a:off x="233918" y="1712593"/>
            <a:ext cx="3498215" cy="1950720"/>
          </a:xfrm>
          <a:prstGeom prst="rect">
            <a:avLst/>
          </a:prstGeom>
        </p:spPr>
        <p:txBody>
          <a:bodyPr vert="horz" wrap="square" lIns="0" tIns="111760" rIns="0" bIns="0" rtlCol="0">
            <a:spAutoFit/>
          </a:bodyPr>
          <a:lstStyle/>
          <a:p>
            <a:pPr marL="12700">
              <a:lnSpc>
                <a:spcPct val="100000"/>
              </a:lnSpc>
              <a:spcBef>
                <a:spcPts val="880"/>
              </a:spcBef>
            </a:pPr>
            <a:r>
              <a:rPr lang="en-US" b="1" spc="55">
                <a:solidFill>
                  <a:srgbClr val="E48546"/>
                </a:solidFill>
                <a:latin typeface="Calibri"/>
                <a:cs typeface="Calibri"/>
              </a:rPr>
              <a:t>City 7</a:t>
            </a:r>
            <a:r>
              <a:rPr sz="1800" b="1" spc="-60">
                <a:solidFill>
                  <a:srgbClr val="E48546"/>
                </a:solidFill>
                <a:latin typeface="Calibri"/>
                <a:cs typeface="Calibri"/>
              </a:rPr>
              <a:t> </a:t>
            </a:r>
            <a:r>
              <a:rPr sz="1800" b="1" spc="45">
                <a:solidFill>
                  <a:srgbClr val="E48546"/>
                </a:solidFill>
                <a:latin typeface="Calibri"/>
                <a:cs typeface="Calibri"/>
              </a:rPr>
              <a:t>(New</a:t>
            </a:r>
            <a:r>
              <a:rPr sz="1800" b="1" spc="-50">
                <a:solidFill>
                  <a:srgbClr val="E48546"/>
                </a:solidFill>
                <a:latin typeface="Calibri"/>
                <a:cs typeface="Calibri"/>
              </a:rPr>
              <a:t> </a:t>
            </a:r>
            <a:r>
              <a:rPr sz="1800" b="1" spc="80">
                <a:solidFill>
                  <a:srgbClr val="E48546"/>
                </a:solidFill>
                <a:latin typeface="Calibri"/>
                <a:cs typeface="Calibri"/>
              </a:rPr>
              <a:t>Basin)</a:t>
            </a:r>
            <a:endParaRPr sz="1800">
              <a:latin typeface="Calibri"/>
              <a:cs typeface="Calibri"/>
            </a:endParaRPr>
          </a:p>
          <a:p>
            <a:pPr marL="240665" marR="607695" indent="-228600">
              <a:lnSpc>
                <a:spcPts val="1939"/>
              </a:lnSpc>
              <a:spcBef>
                <a:spcPts val="1025"/>
              </a:spcBef>
              <a:buFont typeface="Arial"/>
              <a:buChar char="•"/>
              <a:tabLst>
                <a:tab pos="240665" algn="l"/>
                <a:tab pos="241300" algn="l"/>
              </a:tabLst>
            </a:pPr>
            <a:r>
              <a:rPr sz="1800" spc="35">
                <a:latin typeface="Calibri"/>
                <a:cs typeface="Calibri"/>
              </a:rPr>
              <a:t>Preliminary</a:t>
            </a:r>
            <a:r>
              <a:rPr sz="1800" spc="-105">
                <a:latin typeface="Calibri"/>
                <a:cs typeface="Calibri"/>
              </a:rPr>
              <a:t> </a:t>
            </a:r>
            <a:r>
              <a:rPr sz="1800" spc="55">
                <a:latin typeface="Calibri"/>
                <a:cs typeface="Calibri"/>
              </a:rPr>
              <a:t>Rough</a:t>
            </a:r>
            <a:r>
              <a:rPr sz="1800" spc="-85">
                <a:latin typeface="Calibri"/>
                <a:cs typeface="Calibri"/>
              </a:rPr>
              <a:t> </a:t>
            </a:r>
            <a:r>
              <a:rPr sz="1800" spc="30">
                <a:latin typeface="Calibri"/>
                <a:cs typeface="Calibri"/>
              </a:rPr>
              <a:t>Order</a:t>
            </a:r>
            <a:r>
              <a:rPr sz="1800" spc="-70">
                <a:latin typeface="Calibri"/>
                <a:cs typeface="Calibri"/>
              </a:rPr>
              <a:t> </a:t>
            </a:r>
            <a:r>
              <a:rPr sz="1800" spc="15">
                <a:latin typeface="Calibri"/>
                <a:cs typeface="Calibri"/>
              </a:rPr>
              <a:t>of </a:t>
            </a:r>
            <a:r>
              <a:rPr sz="1800" spc="-390">
                <a:latin typeface="Calibri"/>
                <a:cs typeface="Calibri"/>
              </a:rPr>
              <a:t> </a:t>
            </a:r>
            <a:r>
              <a:rPr sz="1800" spc="20">
                <a:latin typeface="Calibri"/>
                <a:cs typeface="Calibri"/>
              </a:rPr>
              <a:t>Magnitude</a:t>
            </a:r>
            <a:r>
              <a:rPr sz="1800" spc="-60">
                <a:latin typeface="Calibri"/>
                <a:cs typeface="Calibri"/>
              </a:rPr>
              <a:t> </a:t>
            </a:r>
            <a:r>
              <a:rPr sz="1800" spc="114">
                <a:latin typeface="Calibri"/>
                <a:cs typeface="Calibri"/>
              </a:rPr>
              <a:t>Cost</a:t>
            </a:r>
            <a:r>
              <a:rPr sz="1800" spc="-65">
                <a:latin typeface="Calibri"/>
                <a:cs typeface="Calibri"/>
              </a:rPr>
              <a:t> </a:t>
            </a:r>
            <a:r>
              <a:rPr sz="1800" spc="50">
                <a:latin typeface="Calibri"/>
                <a:cs typeface="Calibri"/>
              </a:rPr>
              <a:t>Estimate:</a:t>
            </a:r>
            <a:endParaRPr sz="1800">
              <a:latin typeface="Calibri"/>
              <a:cs typeface="Calibri"/>
            </a:endParaRPr>
          </a:p>
          <a:p>
            <a:pPr marL="698500" lvl="1" indent="-228600">
              <a:lnSpc>
                <a:spcPct val="100000"/>
              </a:lnSpc>
              <a:spcBef>
                <a:spcPts val="265"/>
              </a:spcBef>
              <a:buFont typeface="Arial"/>
              <a:buChar char="•"/>
              <a:tabLst>
                <a:tab pos="697865" algn="l"/>
                <a:tab pos="698500" algn="l"/>
              </a:tabLst>
            </a:pPr>
            <a:r>
              <a:rPr sz="1800" i="1" spc="-10">
                <a:latin typeface="Calibri"/>
                <a:cs typeface="Calibri"/>
              </a:rPr>
              <a:t>Total</a:t>
            </a:r>
            <a:r>
              <a:rPr sz="1800" i="1" spc="-75">
                <a:latin typeface="Calibri"/>
                <a:cs typeface="Calibri"/>
              </a:rPr>
              <a:t> </a:t>
            </a:r>
            <a:r>
              <a:rPr sz="1800" i="1" spc="125">
                <a:latin typeface="Calibri"/>
                <a:cs typeface="Calibri"/>
              </a:rPr>
              <a:t>Cost</a:t>
            </a:r>
            <a:r>
              <a:rPr sz="1800" i="1" spc="-85">
                <a:latin typeface="Calibri"/>
                <a:cs typeface="Calibri"/>
              </a:rPr>
              <a:t> </a:t>
            </a:r>
            <a:r>
              <a:rPr sz="1800" i="1" spc="-5">
                <a:latin typeface="Calibri"/>
                <a:cs typeface="Calibri"/>
              </a:rPr>
              <a:t>for</a:t>
            </a:r>
            <a:r>
              <a:rPr sz="1800" i="1" spc="-70">
                <a:latin typeface="Calibri"/>
                <a:cs typeface="Calibri"/>
              </a:rPr>
              <a:t> </a:t>
            </a:r>
            <a:r>
              <a:rPr sz="1800" i="1" spc="70">
                <a:latin typeface="Calibri"/>
                <a:cs typeface="Calibri"/>
              </a:rPr>
              <a:t>Basin:</a:t>
            </a:r>
            <a:r>
              <a:rPr sz="1800" i="1" spc="280">
                <a:latin typeface="Calibri"/>
                <a:cs typeface="Calibri"/>
              </a:rPr>
              <a:t> </a:t>
            </a:r>
            <a:r>
              <a:rPr sz="1800" b="1" spc="20">
                <a:latin typeface="Calibri"/>
                <a:cs typeface="Calibri"/>
              </a:rPr>
              <a:t>$</a:t>
            </a:r>
            <a:r>
              <a:rPr lang="en-US" b="1" spc="20">
                <a:latin typeface="Calibri"/>
                <a:cs typeface="Calibri"/>
              </a:rPr>
              <a:t>10</a:t>
            </a:r>
            <a:r>
              <a:rPr sz="1800" b="1" spc="20">
                <a:latin typeface="Calibri"/>
                <a:cs typeface="Calibri"/>
              </a:rPr>
              <a:t>M</a:t>
            </a:r>
            <a:endParaRPr sz="1800">
              <a:latin typeface="Calibri"/>
              <a:cs typeface="Calibri"/>
            </a:endParaRPr>
          </a:p>
          <a:p>
            <a:pPr marL="698500" lvl="1" indent="-228600">
              <a:lnSpc>
                <a:spcPct val="100000"/>
              </a:lnSpc>
              <a:spcBef>
                <a:spcPts val="275"/>
              </a:spcBef>
              <a:buFont typeface="Arial"/>
              <a:buChar char="•"/>
              <a:tabLst>
                <a:tab pos="697865" algn="l"/>
                <a:tab pos="698500" algn="l"/>
              </a:tabLst>
            </a:pPr>
            <a:r>
              <a:rPr sz="1800" i="1" spc="70">
                <a:latin typeface="Calibri"/>
                <a:cs typeface="Calibri"/>
              </a:rPr>
              <a:t>Number</a:t>
            </a:r>
            <a:r>
              <a:rPr sz="1800" i="1" spc="-65">
                <a:latin typeface="Calibri"/>
                <a:cs typeface="Calibri"/>
              </a:rPr>
              <a:t> </a:t>
            </a:r>
            <a:r>
              <a:rPr sz="1800" i="1" spc="15">
                <a:latin typeface="Calibri"/>
                <a:cs typeface="Calibri"/>
              </a:rPr>
              <a:t>of</a:t>
            </a:r>
            <a:r>
              <a:rPr sz="1800" i="1" spc="-55">
                <a:latin typeface="Calibri"/>
                <a:cs typeface="Calibri"/>
              </a:rPr>
              <a:t> </a:t>
            </a:r>
            <a:r>
              <a:rPr sz="1800" i="1" spc="75">
                <a:latin typeface="Calibri"/>
                <a:cs typeface="Calibri"/>
              </a:rPr>
              <a:t>Parcels:</a:t>
            </a:r>
            <a:r>
              <a:rPr sz="1800" i="1" spc="-75">
                <a:latin typeface="Calibri"/>
                <a:cs typeface="Calibri"/>
              </a:rPr>
              <a:t> </a:t>
            </a:r>
            <a:r>
              <a:rPr lang="en-US" b="1" i="1" spc="40">
                <a:latin typeface="Calibri"/>
                <a:cs typeface="Calibri"/>
              </a:rPr>
              <a:t>192</a:t>
            </a:r>
            <a:endParaRPr sz="1800">
              <a:latin typeface="Calibri"/>
              <a:cs typeface="Calibri"/>
            </a:endParaRPr>
          </a:p>
          <a:p>
            <a:pPr marL="698500" lvl="1" indent="-228600">
              <a:lnSpc>
                <a:spcPct val="100000"/>
              </a:lnSpc>
              <a:spcBef>
                <a:spcPts val="290"/>
              </a:spcBef>
              <a:buFont typeface="Arial"/>
              <a:buChar char="•"/>
              <a:tabLst>
                <a:tab pos="697865" algn="l"/>
                <a:tab pos="698500" algn="l"/>
              </a:tabLst>
            </a:pPr>
            <a:r>
              <a:rPr sz="1800" i="1" spc="125">
                <a:latin typeface="Calibri"/>
                <a:cs typeface="Calibri"/>
              </a:rPr>
              <a:t>Cost</a:t>
            </a:r>
            <a:r>
              <a:rPr sz="1800" i="1" spc="-75">
                <a:latin typeface="Calibri"/>
                <a:cs typeface="Calibri"/>
              </a:rPr>
              <a:t> </a:t>
            </a:r>
            <a:r>
              <a:rPr sz="1800" i="1" spc="50">
                <a:latin typeface="Calibri"/>
                <a:cs typeface="Calibri"/>
              </a:rPr>
              <a:t>per</a:t>
            </a:r>
            <a:r>
              <a:rPr sz="1800" i="1" spc="-65">
                <a:latin typeface="Calibri"/>
                <a:cs typeface="Calibri"/>
              </a:rPr>
              <a:t> </a:t>
            </a:r>
            <a:r>
              <a:rPr sz="1800" i="1" spc="60">
                <a:latin typeface="Calibri"/>
                <a:cs typeface="Calibri"/>
              </a:rPr>
              <a:t>Parcel:</a:t>
            </a:r>
            <a:r>
              <a:rPr sz="1800" i="1" spc="290">
                <a:latin typeface="Calibri"/>
                <a:cs typeface="Calibri"/>
              </a:rPr>
              <a:t> </a:t>
            </a:r>
            <a:r>
              <a:rPr sz="1800" b="1" spc="60">
                <a:latin typeface="Calibri"/>
                <a:cs typeface="Calibri"/>
              </a:rPr>
              <a:t>$5</a:t>
            </a:r>
            <a:r>
              <a:rPr lang="en-US" b="1" spc="60">
                <a:latin typeface="Calibri"/>
                <a:cs typeface="Calibri"/>
              </a:rPr>
              <a:t>2</a:t>
            </a:r>
            <a:r>
              <a:rPr sz="1800" b="1" spc="60">
                <a:latin typeface="Calibri"/>
                <a:cs typeface="Calibri"/>
              </a:rPr>
              <a:t>K</a:t>
            </a:r>
            <a:endParaRPr sz="1800">
              <a:latin typeface="Calibri"/>
              <a:cs typeface="Calibri"/>
            </a:endParaRPr>
          </a:p>
        </p:txBody>
      </p:sp>
      <p:sp>
        <p:nvSpPr>
          <p:cNvPr id="4" name="object 4"/>
          <p:cNvSpPr txBox="1"/>
          <p:nvPr/>
        </p:nvSpPr>
        <p:spPr>
          <a:xfrm>
            <a:off x="4267333" y="1712669"/>
            <a:ext cx="3307715" cy="1950085"/>
          </a:xfrm>
          <a:prstGeom prst="rect">
            <a:avLst/>
          </a:prstGeom>
        </p:spPr>
        <p:txBody>
          <a:bodyPr vert="horz" wrap="square" lIns="0" tIns="111760" rIns="0" bIns="0" rtlCol="0">
            <a:spAutoFit/>
          </a:bodyPr>
          <a:lstStyle/>
          <a:p>
            <a:pPr marL="12700">
              <a:lnSpc>
                <a:spcPct val="100000"/>
              </a:lnSpc>
              <a:spcBef>
                <a:spcPts val="880"/>
              </a:spcBef>
            </a:pPr>
            <a:r>
              <a:rPr lang="en-US" b="1" spc="55">
                <a:solidFill>
                  <a:srgbClr val="E48546"/>
                </a:solidFill>
                <a:latin typeface="Calibri"/>
                <a:cs typeface="Calibri"/>
              </a:rPr>
              <a:t>City 8</a:t>
            </a:r>
            <a:r>
              <a:rPr sz="1800" b="1" spc="-60">
                <a:solidFill>
                  <a:srgbClr val="E48546"/>
                </a:solidFill>
                <a:latin typeface="Calibri"/>
                <a:cs typeface="Calibri"/>
              </a:rPr>
              <a:t> </a:t>
            </a:r>
            <a:r>
              <a:rPr sz="1800" b="1" spc="45">
                <a:solidFill>
                  <a:srgbClr val="E48546"/>
                </a:solidFill>
                <a:latin typeface="Calibri"/>
                <a:cs typeface="Calibri"/>
              </a:rPr>
              <a:t>(New</a:t>
            </a:r>
            <a:r>
              <a:rPr sz="1800" b="1" spc="-50">
                <a:solidFill>
                  <a:srgbClr val="E48546"/>
                </a:solidFill>
                <a:latin typeface="Calibri"/>
                <a:cs typeface="Calibri"/>
              </a:rPr>
              <a:t> </a:t>
            </a:r>
            <a:r>
              <a:rPr sz="1800" b="1" spc="80">
                <a:solidFill>
                  <a:srgbClr val="E48546"/>
                </a:solidFill>
                <a:latin typeface="Calibri"/>
                <a:cs typeface="Calibri"/>
              </a:rPr>
              <a:t>Basin)</a:t>
            </a:r>
            <a:endParaRPr sz="1800">
              <a:latin typeface="Calibri"/>
              <a:cs typeface="Calibri"/>
            </a:endParaRPr>
          </a:p>
          <a:p>
            <a:pPr marL="241300" marR="417830" indent="-228600">
              <a:lnSpc>
                <a:spcPts val="1939"/>
              </a:lnSpc>
              <a:spcBef>
                <a:spcPts val="1025"/>
              </a:spcBef>
              <a:buFont typeface="Arial"/>
              <a:buChar char="•"/>
              <a:tabLst>
                <a:tab pos="240665" algn="l"/>
                <a:tab pos="241300" algn="l"/>
              </a:tabLst>
            </a:pPr>
            <a:r>
              <a:rPr sz="1800" spc="35">
                <a:latin typeface="Calibri"/>
                <a:cs typeface="Calibri"/>
              </a:rPr>
              <a:t>Preliminary</a:t>
            </a:r>
            <a:r>
              <a:rPr sz="1800" spc="-105">
                <a:latin typeface="Calibri"/>
                <a:cs typeface="Calibri"/>
              </a:rPr>
              <a:t> </a:t>
            </a:r>
            <a:r>
              <a:rPr sz="1800" spc="55">
                <a:latin typeface="Calibri"/>
                <a:cs typeface="Calibri"/>
              </a:rPr>
              <a:t>Rough</a:t>
            </a:r>
            <a:r>
              <a:rPr sz="1800" spc="-85">
                <a:latin typeface="Calibri"/>
                <a:cs typeface="Calibri"/>
              </a:rPr>
              <a:t> </a:t>
            </a:r>
            <a:r>
              <a:rPr sz="1800" spc="30">
                <a:latin typeface="Calibri"/>
                <a:cs typeface="Calibri"/>
              </a:rPr>
              <a:t>Order</a:t>
            </a:r>
            <a:r>
              <a:rPr sz="1800" spc="-70">
                <a:latin typeface="Calibri"/>
                <a:cs typeface="Calibri"/>
              </a:rPr>
              <a:t> </a:t>
            </a:r>
            <a:r>
              <a:rPr sz="1800" spc="15">
                <a:latin typeface="Calibri"/>
                <a:cs typeface="Calibri"/>
              </a:rPr>
              <a:t>of </a:t>
            </a:r>
            <a:r>
              <a:rPr sz="1800" spc="-390">
                <a:latin typeface="Calibri"/>
                <a:cs typeface="Calibri"/>
              </a:rPr>
              <a:t> </a:t>
            </a:r>
            <a:r>
              <a:rPr sz="1800" spc="20">
                <a:latin typeface="Calibri"/>
                <a:cs typeface="Calibri"/>
              </a:rPr>
              <a:t>Magnitude</a:t>
            </a:r>
            <a:r>
              <a:rPr sz="1800" spc="-60">
                <a:latin typeface="Calibri"/>
                <a:cs typeface="Calibri"/>
              </a:rPr>
              <a:t> </a:t>
            </a:r>
            <a:r>
              <a:rPr sz="1800" spc="114">
                <a:latin typeface="Calibri"/>
                <a:cs typeface="Calibri"/>
              </a:rPr>
              <a:t>Cost</a:t>
            </a:r>
            <a:r>
              <a:rPr sz="1800" spc="-65">
                <a:latin typeface="Calibri"/>
                <a:cs typeface="Calibri"/>
              </a:rPr>
              <a:t> </a:t>
            </a:r>
            <a:r>
              <a:rPr sz="1800" spc="50">
                <a:latin typeface="Calibri"/>
                <a:cs typeface="Calibri"/>
              </a:rPr>
              <a:t>Estimate:</a:t>
            </a:r>
            <a:endParaRPr sz="1800">
              <a:latin typeface="Calibri"/>
              <a:cs typeface="Calibri"/>
            </a:endParaRPr>
          </a:p>
          <a:p>
            <a:pPr marL="698500" lvl="1" indent="-228600">
              <a:lnSpc>
                <a:spcPct val="100000"/>
              </a:lnSpc>
              <a:spcBef>
                <a:spcPts val="265"/>
              </a:spcBef>
              <a:buFont typeface="Arial"/>
              <a:buChar char="•"/>
              <a:tabLst>
                <a:tab pos="697865" algn="l"/>
                <a:tab pos="698500" algn="l"/>
              </a:tabLst>
            </a:pPr>
            <a:r>
              <a:rPr sz="1800" i="1" spc="-10">
                <a:latin typeface="Calibri"/>
                <a:cs typeface="Calibri"/>
              </a:rPr>
              <a:t>Total</a:t>
            </a:r>
            <a:r>
              <a:rPr sz="1800" i="1" spc="-75">
                <a:latin typeface="Calibri"/>
                <a:cs typeface="Calibri"/>
              </a:rPr>
              <a:t> </a:t>
            </a:r>
            <a:r>
              <a:rPr sz="1800" i="1" spc="125">
                <a:latin typeface="Calibri"/>
                <a:cs typeface="Calibri"/>
              </a:rPr>
              <a:t>Cost</a:t>
            </a:r>
            <a:r>
              <a:rPr sz="1800" i="1" spc="-85">
                <a:latin typeface="Calibri"/>
                <a:cs typeface="Calibri"/>
              </a:rPr>
              <a:t> </a:t>
            </a:r>
            <a:r>
              <a:rPr sz="1800" i="1" spc="-5">
                <a:latin typeface="Calibri"/>
                <a:cs typeface="Calibri"/>
              </a:rPr>
              <a:t>for</a:t>
            </a:r>
            <a:r>
              <a:rPr sz="1800" i="1" spc="-70">
                <a:latin typeface="Calibri"/>
                <a:cs typeface="Calibri"/>
              </a:rPr>
              <a:t> </a:t>
            </a:r>
            <a:r>
              <a:rPr sz="1800" i="1" spc="70">
                <a:latin typeface="Calibri"/>
                <a:cs typeface="Calibri"/>
              </a:rPr>
              <a:t>Basin:</a:t>
            </a:r>
            <a:r>
              <a:rPr sz="1800" i="1" spc="285">
                <a:latin typeface="Calibri"/>
                <a:cs typeface="Calibri"/>
              </a:rPr>
              <a:t> </a:t>
            </a:r>
            <a:r>
              <a:rPr sz="1800" b="1" spc="5">
                <a:latin typeface="Calibri"/>
                <a:cs typeface="Calibri"/>
              </a:rPr>
              <a:t>$</a:t>
            </a:r>
            <a:r>
              <a:rPr lang="en-US" b="1" spc="5">
                <a:latin typeface="Calibri"/>
                <a:cs typeface="Calibri"/>
              </a:rPr>
              <a:t>7</a:t>
            </a:r>
            <a:r>
              <a:rPr sz="1800" b="1" spc="5">
                <a:latin typeface="Calibri"/>
                <a:cs typeface="Calibri"/>
              </a:rPr>
              <a:t>M</a:t>
            </a:r>
            <a:endParaRPr sz="1800">
              <a:latin typeface="Calibri"/>
              <a:cs typeface="Calibri"/>
            </a:endParaRPr>
          </a:p>
          <a:p>
            <a:pPr marL="698500" lvl="1" indent="-228600">
              <a:lnSpc>
                <a:spcPct val="100000"/>
              </a:lnSpc>
              <a:spcBef>
                <a:spcPts val="275"/>
              </a:spcBef>
              <a:buFont typeface="Arial"/>
              <a:buChar char="•"/>
              <a:tabLst>
                <a:tab pos="697865" algn="l"/>
                <a:tab pos="698500" algn="l"/>
              </a:tabLst>
            </a:pPr>
            <a:r>
              <a:rPr sz="1800" i="1" spc="70">
                <a:latin typeface="Calibri"/>
                <a:cs typeface="Calibri"/>
              </a:rPr>
              <a:t>Number</a:t>
            </a:r>
            <a:r>
              <a:rPr sz="1800" i="1" spc="-65">
                <a:latin typeface="Calibri"/>
                <a:cs typeface="Calibri"/>
              </a:rPr>
              <a:t> </a:t>
            </a:r>
            <a:r>
              <a:rPr sz="1800" i="1" spc="15">
                <a:latin typeface="Calibri"/>
                <a:cs typeface="Calibri"/>
              </a:rPr>
              <a:t>of</a:t>
            </a:r>
            <a:r>
              <a:rPr sz="1800" i="1" spc="-55">
                <a:latin typeface="Calibri"/>
                <a:cs typeface="Calibri"/>
              </a:rPr>
              <a:t> </a:t>
            </a:r>
            <a:r>
              <a:rPr sz="1800" i="1" spc="75">
                <a:latin typeface="Calibri"/>
                <a:cs typeface="Calibri"/>
              </a:rPr>
              <a:t>Parcels:</a:t>
            </a:r>
            <a:r>
              <a:rPr sz="1800" i="1" spc="-75">
                <a:latin typeface="Calibri"/>
                <a:cs typeface="Calibri"/>
              </a:rPr>
              <a:t> </a:t>
            </a:r>
            <a:r>
              <a:rPr lang="en-US" b="1" i="1" spc="40">
                <a:latin typeface="Calibri"/>
                <a:cs typeface="Calibri"/>
              </a:rPr>
              <a:t>159</a:t>
            </a:r>
            <a:endParaRPr sz="1800">
              <a:latin typeface="Calibri"/>
              <a:cs typeface="Calibri"/>
            </a:endParaRPr>
          </a:p>
          <a:p>
            <a:pPr marL="698500" lvl="1" indent="-228600">
              <a:lnSpc>
                <a:spcPct val="100000"/>
              </a:lnSpc>
              <a:spcBef>
                <a:spcPts val="290"/>
              </a:spcBef>
              <a:buFont typeface="Arial"/>
              <a:buChar char="•"/>
              <a:tabLst>
                <a:tab pos="697865" algn="l"/>
                <a:tab pos="698500" algn="l"/>
              </a:tabLst>
            </a:pPr>
            <a:r>
              <a:rPr sz="1800" i="1" spc="125">
                <a:latin typeface="Calibri"/>
                <a:cs typeface="Calibri"/>
              </a:rPr>
              <a:t>Cost</a:t>
            </a:r>
            <a:r>
              <a:rPr sz="1800" i="1" spc="-75">
                <a:latin typeface="Calibri"/>
                <a:cs typeface="Calibri"/>
              </a:rPr>
              <a:t> </a:t>
            </a:r>
            <a:r>
              <a:rPr sz="1800" i="1" spc="50">
                <a:latin typeface="Calibri"/>
                <a:cs typeface="Calibri"/>
              </a:rPr>
              <a:t>per</a:t>
            </a:r>
            <a:r>
              <a:rPr sz="1800" i="1" spc="-65">
                <a:latin typeface="Calibri"/>
                <a:cs typeface="Calibri"/>
              </a:rPr>
              <a:t> </a:t>
            </a:r>
            <a:r>
              <a:rPr sz="1800" i="1" spc="60">
                <a:latin typeface="Calibri"/>
                <a:cs typeface="Calibri"/>
              </a:rPr>
              <a:t>Parcel:</a:t>
            </a:r>
            <a:r>
              <a:rPr sz="1800" i="1" spc="-70">
                <a:latin typeface="Calibri"/>
                <a:cs typeface="Calibri"/>
              </a:rPr>
              <a:t> </a:t>
            </a:r>
            <a:r>
              <a:rPr sz="1800" b="1" spc="60">
                <a:latin typeface="Calibri"/>
                <a:cs typeface="Calibri"/>
              </a:rPr>
              <a:t>$4</a:t>
            </a:r>
            <a:r>
              <a:rPr lang="en-US" sz="1800" b="1" spc="60">
                <a:latin typeface="Calibri"/>
                <a:cs typeface="Calibri"/>
              </a:rPr>
              <a:t>4</a:t>
            </a:r>
            <a:r>
              <a:rPr sz="1800" b="1" spc="60">
                <a:latin typeface="Calibri"/>
                <a:cs typeface="Calibri"/>
              </a:rPr>
              <a:t>K</a:t>
            </a:r>
            <a:endParaRPr sz="1800">
              <a:latin typeface="Calibri"/>
              <a:cs typeface="Calibri"/>
            </a:endParaRPr>
          </a:p>
        </p:txBody>
      </p:sp>
      <p:grpSp>
        <p:nvGrpSpPr>
          <p:cNvPr id="5" name="object 5"/>
          <p:cNvGrpSpPr/>
          <p:nvPr/>
        </p:nvGrpSpPr>
        <p:grpSpPr>
          <a:xfrm>
            <a:off x="3974119" y="1783205"/>
            <a:ext cx="76200" cy="2405380"/>
            <a:chOff x="3974119" y="1783205"/>
            <a:chExt cx="76200" cy="2405380"/>
          </a:xfrm>
        </p:grpSpPr>
        <p:sp>
          <p:nvSpPr>
            <p:cNvPr id="6" name="object 6"/>
            <p:cNvSpPr/>
            <p:nvPr/>
          </p:nvSpPr>
          <p:spPr>
            <a:xfrm>
              <a:off x="4012219" y="1821305"/>
              <a:ext cx="0" cy="2329180"/>
            </a:xfrm>
            <a:custGeom>
              <a:avLst/>
              <a:gdLst/>
              <a:ahLst/>
              <a:cxnLst/>
              <a:rect l="l" t="t" r="r" b="b"/>
              <a:pathLst>
                <a:path h="2329179">
                  <a:moveTo>
                    <a:pt x="0" y="0"/>
                  </a:moveTo>
                  <a:lnTo>
                    <a:pt x="0" y="2329091"/>
                  </a:lnTo>
                </a:path>
              </a:pathLst>
            </a:custGeom>
            <a:ln w="19050">
              <a:solidFill>
                <a:srgbClr val="EB9269"/>
              </a:solidFill>
              <a:prstDash val="sysDash"/>
            </a:ln>
          </p:spPr>
          <p:txBody>
            <a:bodyPr wrap="square" lIns="0" tIns="0" rIns="0" bIns="0" rtlCol="0"/>
            <a:lstStyle/>
            <a:p>
              <a:endParaRPr/>
            </a:p>
          </p:txBody>
        </p:sp>
        <p:pic>
          <p:nvPicPr>
            <p:cNvPr id="7" name="object 7"/>
            <p:cNvPicPr/>
            <p:nvPr/>
          </p:nvPicPr>
          <p:blipFill>
            <a:blip r:embed="rId2" cstate="print"/>
            <a:stretch>
              <a:fillRect/>
            </a:stretch>
          </p:blipFill>
          <p:spPr>
            <a:xfrm>
              <a:off x="3974120" y="4112296"/>
              <a:ext cx="76200" cy="76200"/>
            </a:xfrm>
            <a:prstGeom prst="rect">
              <a:avLst/>
            </a:prstGeom>
          </p:spPr>
        </p:pic>
        <p:pic>
          <p:nvPicPr>
            <p:cNvPr id="8" name="object 8"/>
            <p:cNvPicPr/>
            <p:nvPr/>
          </p:nvPicPr>
          <p:blipFill>
            <a:blip r:embed="rId3" cstate="print"/>
            <a:stretch>
              <a:fillRect/>
            </a:stretch>
          </p:blipFill>
          <p:spPr>
            <a:xfrm>
              <a:off x="3974119" y="1783205"/>
              <a:ext cx="76200" cy="76200"/>
            </a:xfrm>
            <a:prstGeom prst="rect">
              <a:avLst/>
            </a:prstGeom>
          </p:spPr>
        </p:pic>
      </p:grpSp>
      <p:sp>
        <p:nvSpPr>
          <p:cNvPr id="9" name="object 9"/>
          <p:cNvSpPr txBox="1"/>
          <p:nvPr/>
        </p:nvSpPr>
        <p:spPr>
          <a:xfrm>
            <a:off x="379425" y="4885461"/>
            <a:ext cx="5457190" cy="1400810"/>
          </a:xfrm>
          <a:prstGeom prst="rect">
            <a:avLst/>
          </a:prstGeom>
          <a:ln w="9525">
            <a:solidFill>
              <a:srgbClr val="EB9269"/>
            </a:solidFill>
          </a:ln>
        </p:spPr>
        <p:txBody>
          <a:bodyPr vert="horz" wrap="square" lIns="0" tIns="29845" rIns="0" bIns="0" rtlCol="0">
            <a:spAutoFit/>
          </a:bodyPr>
          <a:lstStyle/>
          <a:p>
            <a:pPr marL="185420" marR="177165" indent="-3175" algn="just">
              <a:lnSpc>
                <a:spcPct val="100000"/>
              </a:lnSpc>
              <a:spcBef>
                <a:spcPts val="235"/>
              </a:spcBef>
            </a:pPr>
            <a:r>
              <a:rPr sz="1600" b="1" i="1" spc="-10">
                <a:solidFill>
                  <a:srgbClr val="E48546"/>
                </a:solidFill>
                <a:latin typeface="Trebuchet MS"/>
                <a:cs typeface="Trebuchet MS"/>
              </a:rPr>
              <a:t>*</a:t>
            </a:r>
            <a:r>
              <a:rPr sz="1600" b="1" i="1" spc="-160">
                <a:solidFill>
                  <a:srgbClr val="E48546"/>
                </a:solidFill>
                <a:latin typeface="Trebuchet MS"/>
                <a:cs typeface="Trebuchet MS"/>
              </a:rPr>
              <a:t> </a:t>
            </a:r>
            <a:r>
              <a:rPr sz="1600" spc="75">
                <a:latin typeface="Calibri"/>
                <a:cs typeface="Calibri"/>
              </a:rPr>
              <a:t>Please</a:t>
            </a:r>
            <a:r>
              <a:rPr sz="1600" spc="-50">
                <a:latin typeface="Calibri"/>
                <a:cs typeface="Calibri"/>
              </a:rPr>
              <a:t> </a:t>
            </a:r>
            <a:r>
              <a:rPr sz="1600" spc="15">
                <a:latin typeface="Calibri"/>
                <a:cs typeface="Calibri"/>
              </a:rPr>
              <a:t>note</a:t>
            </a:r>
            <a:r>
              <a:rPr sz="1600" spc="-10">
                <a:latin typeface="Calibri"/>
                <a:cs typeface="Calibri"/>
              </a:rPr>
              <a:t> </a:t>
            </a:r>
            <a:r>
              <a:rPr sz="1600" spc="15">
                <a:latin typeface="Calibri"/>
                <a:cs typeface="Calibri"/>
              </a:rPr>
              <a:t>that</a:t>
            </a:r>
            <a:r>
              <a:rPr sz="1600" spc="-40">
                <a:latin typeface="Calibri"/>
                <a:cs typeface="Calibri"/>
              </a:rPr>
              <a:t> </a:t>
            </a:r>
            <a:r>
              <a:rPr sz="1600" spc="55">
                <a:latin typeface="Calibri"/>
                <a:cs typeface="Calibri"/>
              </a:rPr>
              <a:t>all</a:t>
            </a:r>
            <a:r>
              <a:rPr sz="1600" spc="-45">
                <a:latin typeface="Calibri"/>
                <a:cs typeface="Calibri"/>
              </a:rPr>
              <a:t> </a:t>
            </a:r>
            <a:r>
              <a:rPr sz="1600" spc="40">
                <a:latin typeface="Calibri"/>
                <a:cs typeface="Calibri"/>
              </a:rPr>
              <a:t>estimated</a:t>
            </a:r>
            <a:r>
              <a:rPr sz="1600" spc="-40">
                <a:latin typeface="Calibri"/>
                <a:cs typeface="Calibri"/>
              </a:rPr>
              <a:t> </a:t>
            </a:r>
            <a:r>
              <a:rPr sz="1600" spc="85">
                <a:latin typeface="Calibri"/>
                <a:cs typeface="Calibri"/>
              </a:rPr>
              <a:t>costs</a:t>
            </a:r>
            <a:r>
              <a:rPr sz="1600" spc="-25">
                <a:latin typeface="Calibri"/>
                <a:cs typeface="Calibri"/>
              </a:rPr>
              <a:t> </a:t>
            </a:r>
            <a:r>
              <a:rPr sz="1600" spc="20">
                <a:latin typeface="Calibri"/>
                <a:cs typeface="Calibri"/>
              </a:rPr>
              <a:t>are</a:t>
            </a:r>
            <a:r>
              <a:rPr sz="1600" spc="-35">
                <a:latin typeface="Calibri"/>
                <a:cs typeface="Calibri"/>
              </a:rPr>
              <a:t> </a:t>
            </a:r>
            <a:r>
              <a:rPr sz="1600" spc="75">
                <a:latin typeface="Calibri"/>
                <a:cs typeface="Calibri"/>
              </a:rPr>
              <a:t>based</a:t>
            </a:r>
            <a:r>
              <a:rPr sz="1600" spc="-30">
                <a:latin typeface="Calibri"/>
                <a:cs typeface="Calibri"/>
              </a:rPr>
              <a:t> </a:t>
            </a:r>
            <a:r>
              <a:rPr sz="1600" spc="35">
                <a:latin typeface="Calibri"/>
                <a:cs typeface="Calibri"/>
              </a:rPr>
              <a:t>on</a:t>
            </a:r>
            <a:r>
              <a:rPr sz="1600" spc="-20">
                <a:latin typeface="Calibri"/>
                <a:cs typeface="Calibri"/>
              </a:rPr>
              <a:t> </a:t>
            </a:r>
            <a:r>
              <a:rPr sz="1600" spc="20">
                <a:latin typeface="Calibri"/>
                <a:cs typeface="Calibri"/>
              </a:rPr>
              <a:t>current </a:t>
            </a:r>
            <a:r>
              <a:rPr sz="1600" spc="-350">
                <a:latin typeface="Calibri"/>
                <a:cs typeface="Calibri"/>
              </a:rPr>
              <a:t> </a:t>
            </a:r>
            <a:r>
              <a:rPr sz="1600" spc="50">
                <a:latin typeface="Calibri"/>
                <a:cs typeface="Calibri"/>
              </a:rPr>
              <a:t>dollars</a:t>
            </a:r>
            <a:r>
              <a:rPr sz="1600" spc="-35">
                <a:latin typeface="Calibri"/>
                <a:cs typeface="Calibri"/>
              </a:rPr>
              <a:t> </a:t>
            </a:r>
            <a:r>
              <a:rPr sz="1600" spc="55">
                <a:latin typeface="Calibri"/>
                <a:cs typeface="Calibri"/>
              </a:rPr>
              <a:t>and</a:t>
            </a:r>
            <a:r>
              <a:rPr sz="1600" spc="-20">
                <a:latin typeface="Calibri"/>
                <a:cs typeface="Calibri"/>
              </a:rPr>
              <a:t> </a:t>
            </a:r>
            <a:r>
              <a:rPr sz="1600" spc="20">
                <a:latin typeface="Calibri"/>
                <a:cs typeface="Calibri"/>
              </a:rPr>
              <a:t>are</a:t>
            </a:r>
            <a:r>
              <a:rPr sz="1600" spc="-35">
                <a:latin typeface="Calibri"/>
                <a:cs typeface="Calibri"/>
              </a:rPr>
              <a:t> </a:t>
            </a:r>
            <a:r>
              <a:rPr sz="1600" spc="60">
                <a:latin typeface="Calibri"/>
                <a:cs typeface="Calibri"/>
              </a:rPr>
              <a:t>subject</a:t>
            </a:r>
            <a:r>
              <a:rPr sz="1600" spc="-25">
                <a:latin typeface="Calibri"/>
                <a:cs typeface="Calibri"/>
              </a:rPr>
              <a:t> </a:t>
            </a:r>
            <a:r>
              <a:rPr sz="1600">
                <a:latin typeface="Calibri"/>
                <a:cs typeface="Calibri"/>
              </a:rPr>
              <a:t>to</a:t>
            </a:r>
            <a:r>
              <a:rPr sz="1600" spc="-30">
                <a:latin typeface="Calibri"/>
                <a:cs typeface="Calibri"/>
              </a:rPr>
              <a:t> </a:t>
            </a:r>
            <a:r>
              <a:rPr sz="1600" spc="55">
                <a:latin typeface="Calibri"/>
                <a:cs typeface="Calibri"/>
              </a:rPr>
              <a:t>change</a:t>
            </a:r>
            <a:r>
              <a:rPr sz="1600" spc="-10">
                <a:latin typeface="Calibri"/>
                <a:cs typeface="Calibri"/>
              </a:rPr>
              <a:t> </a:t>
            </a:r>
            <a:r>
              <a:rPr sz="1600" spc="45">
                <a:latin typeface="Calibri"/>
                <a:cs typeface="Calibri"/>
              </a:rPr>
              <a:t>due</a:t>
            </a:r>
            <a:r>
              <a:rPr sz="1600" spc="-30">
                <a:latin typeface="Calibri"/>
                <a:cs typeface="Calibri"/>
              </a:rPr>
              <a:t> </a:t>
            </a:r>
            <a:r>
              <a:rPr sz="1600">
                <a:latin typeface="Calibri"/>
                <a:cs typeface="Calibri"/>
              </a:rPr>
              <a:t>to</a:t>
            </a:r>
            <a:r>
              <a:rPr sz="1600" spc="-30">
                <a:latin typeface="Calibri"/>
                <a:cs typeface="Calibri"/>
              </a:rPr>
              <a:t> </a:t>
            </a:r>
            <a:r>
              <a:rPr sz="1600" spc="25">
                <a:latin typeface="Calibri"/>
                <a:cs typeface="Calibri"/>
              </a:rPr>
              <a:t>inflation,</a:t>
            </a:r>
            <a:r>
              <a:rPr sz="1600">
                <a:latin typeface="Calibri"/>
                <a:cs typeface="Calibri"/>
              </a:rPr>
              <a:t> </a:t>
            </a:r>
            <a:r>
              <a:rPr sz="1600" spc="30">
                <a:latin typeface="Calibri"/>
                <a:cs typeface="Calibri"/>
              </a:rPr>
              <a:t>material </a:t>
            </a:r>
            <a:r>
              <a:rPr sz="1600" spc="-350">
                <a:latin typeface="Calibri"/>
                <a:cs typeface="Calibri"/>
              </a:rPr>
              <a:t> </a:t>
            </a:r>
            <a:r>
              <a:rPr sz="1600" spc="80">
                <a:latin typeface="Calibri"/>
                <a:cs typeface="Calibri"/>
              </a:rPr>
              <a:t>costs,</a:t>
            </a:r>
            <a:r>
              <a:rPr sz="1600" spc="-30">
                <a:latin typeface="Calibri"/>
                <a:cs typeface="Calibri"/>
              </a:rPr>
              <a:t> </a:t>
            </a:r>
            <a:r>
              <a:rPr sz="1600" spc="35">
                <a:latin typeface="Calibri"/>
                <a:cs typeface="Calibri"/>
              </a:rPr>
              <a:t>labor</a:t>
            </a:r>
            <a:r>
              <a:rPr sz="1600" spc="-35">
                <a:latin typeface="Calibri"/>
                <a:cs typeface="Calibri"/>
              </a:rPr>
              <a:t> </a:t>
            </a:r>
            <a:r>
              <a:rPr sz="1600" spc="30">
                <a:latin typeface="Calibri"/>
                <a:cs typeface="Calibri"/>
              </a:rPr>
              <a:t>rates,</a:t>
            </a:r>
            <a:r>
              <a:rPr sz="1600" spc="-35">
                <a:latin typeface="Calibri"/>
                <a:cs typeface="Calibri"/>
              </a:rPr>
              <a:t> </a:t>
            </a:r>
            <a:r>
              <a:rPr sz="1600" spc="55">
                <a:latin typeface="Calibri"/>
                <a:cs typeface="Calibri"/>
              </a:rPr>
              <a:t>and</a:t>
            </a:r>
            <a:r>
              <a:rPr sz="1600" spc="-25">
                <a:latin typeface="Calibri"/>
                <a:cs typeface="Calibri"/>
              </a:rPr>
              <a:t> </a:t>
            </a:r>
            <a:r>
              <a:rPr sz="1600" spc="10">
                <a:latin typeface="Calibri"/>
                <a:cs typeface="Calibri"/>
              </a:rPr>
              <a:t>other</a:t>
            </a:r>
            <a:r>
              <a:rPr sz="1600" spc="-20">
                <a:latin typeface="Calibri"/>
                <a:cs typeface="Calibri"/>
              </a:rPr>
              <a:t> </a:t>
            </a:r>
            <a:r>
              <a:rPr sz="1600" spc="65">
                <a:latin typeface="Calibri"/>
                <a:cs typeface="Calibri"/>
              </a:rPr>
              <a:t>economic</a:t>
            </a:r>
            <a:r>
              <a:rPr sz="1600">
                <a:latin typeface="Calibri"/>
                <a:cs typeface="Calibri"/>
              </a:rPr>
              <a:t> </a:t>
            </a:r>
            <a:r>
              <a:rPr sz="1600" spc="40">
                <a:latin typeface="Calibri"/>
                <a:cs typeface="Calibri"/>
              </a:rPr>
              <a:t>factors.</a:t>
            </a:r>
            <a:r>
              <a:rPr sz="1600" spc="-5">
                <a:latin typeface="Calibri"/>
                <a:cs typeface="Calibri"/>
              </a:rPr>
              <a:t> </a:t>
            </a:r>
            <a:r>
              <a:rPr sz="1600" spc="50">
                <a:latin typeface="Calibri"/>
                <a:cs typeface="Calibri"/>
              </a:rPr>
              <a:t>Final</a:t>
            </a:r>
            <a:r>
              <a:rPr sz="1600" spc="-35">
                <a:latin typeface="Calibri"/>
                <a:cs typeface="Calibri"/>
              </a:rPr>
              <a:t> </a:t>
            </a:r>
            <a:r>
              <a:rPr sz="1600" spc="85">
                <a:latin typeface="Calibri"/>
                <a:cs typeface="Calibri"/>
              </a:rPr>
              <a:t>costs</a:t>
            </a:r>
            <a:endParaRPr sz="1600">
              <a:latin typeface="Calibri"/>
              <a:cs typeface="Calibri"/>
            </a:endParaRPr>
          </a:p>
          <a:p>
            <a:pPr marL="476884" algn="just">
              <a:lnSpc>
                <a:spcPct val="100000"/>
              </a:lnSpc>
            </a:pPr>
            <a:r>
              <a:rPr sz="1600" spc="50">
                <a:latin typeface="Calibri"/>
                <a:cs typeface="Calibri"/>
              </a:rPr>
              <a:t>may</a:t>
            </a:r>
            <a:r>
              <a:rPr sz="1600" spc="-35">
                <a:latin typeface="Calibri"/>
                <a:cs typeface="Calibri"/>
              </a:rPr>
              <a:t> </a:t>
            </a:r>
            <a:r>
              <a:rPr sz="1600" spc="15">
                <a:latin typeface="Calibri"/>
                <a:cs typeface="Calibri"/>
              </a:rPr>
              <a:t>vary</a:t>
            </a:r>
            <a:r>
              <a:rPr sz="1600" spc="-30">
                <a:latin typeface="Calibri"/>
                <a:cs typeface="Calibri"/>
              </a:rPr>
              <a:t> </a:t>
            </a:r>
            <a:r>
              <a:rPr sz="1600" spc="35">
                <a:latin typeface="Calibri"/>
                <a:cs typeface="Calibri"/>
              </a:rPr>
              <a:t>depending</a:t>
            </a:r>
            <a:r>
              <a:rPr sz="1600" spc="-25">
                <a:latin typeface="Calibri"/>
                <a:cs typeface="Calibri"/>
              </a:rPr>
              <a:t> </a:t>
            </a:r>
            <a:r>
              <a:rPr sz="1600" spc="35">
                <a:latin typeface="Calibri"/>
                <a:cs typeface="Calibri"/>
              </a:rPr>
              <a:t>on</a:t>
            </a:r>
            <a:r>
              <a:rPr sz="1600" spc="-20">
                <a:latin typeface="Calibri"/>
                <a:cs typeface="Calibri"/>
              </a:rPr>
              <a:t> </a:t>
            </a:r>
            <a:r>
              <a:rPr sz="1600" spc="15">
                <a:latin typeface="Calibri"/>
                <a:cs typeface="Calibri"/>
              </a:rPr>
              <a:t>the</a:t>
            </a:r>
            <a:r>
              <a:rPr sz="1600" spc="-30">
                <a:latin typeface="Calibri"/>
                <a:cs typeface="Calibri"/>
              </a:rPr>
              <a:t> </a:t>
            </a:r>
            <a:r>
              <a:rPr sz="1600" spc="30">
                <a:latin typeface="Calibri"/>
                <a:cs typeface="Calibri"/>
              </a:rPr>
              <a:t>timeline</a:t>
            </a:r>
            <a:r>
              <a:rPr sz="1600" spc="-35">
                <a:latin typeface="Calibri"/>
                <a:cs typeface="Calibri"/>
              </a:rPr>
              <a:t> </a:t>
            </a:r>
            <a:r>
              <a:rPr sz="1600" spc="10">
                <a:latin typeface="Calibri"/>
                <a:cs typeface="Calibri"/>
              </a:rPr>
              <a:t>of</a:t>
            </a:r>
            <a:r>
              <a:rPr sz="1600" spc="-30">
                <a:latin typeface="Calibri"/>
                <a:cs typeface="Calibri"/>
              </a:rPr>
              <a:t> </a:t>
            </a:r>
            <a:r>
              <a:rPr sz="1600" spc="80">
                <a:latin typeface="Calibri"/>
                <a:cs typeface="Calibri"/>
              </a:rPr>
              <a:t>each</a:t>
            </a:r>
            <a:r>
              <a:rPr sz="1600" spc="-30">
                <a:latin typeface="Calibri"/>
                <a:cs typeface="Calibri"/>
              </a:rPr>
              <a:t> </a:t>
            </a:r>
            <a:r>
              <a:rPr sz="1600" spc="30">
                <a:latin typeface="Calibri"/>
                <a:cs typeface="Calibri"/>
              </a:rPr>
              <a:t>project.</a:t>
            </a:r>
            <a:endParaRPr sz="1600">
              <a:latin typeface="Calibri"/>
              <a:cs typeface="Calibri"/>
            </a:endParaRPr>
          </a:p>
        </p:txBody>
      </p:sp>
      <p:grpSp>
        <p:nvGrpSpPr>
          <p:cNvPr id="10" name="object 10"/>
          <p:cNvGrpSpPr/>
          <p:nvPr/>
        </p:nvGrpSpPr>
        <p:grpSpPr>
          <a:xfrm>
            <a:off x="6355891" y="4577491"/>
            <a:ext cx="5318125" cy="1862455"/>
            <a:chOff x="6355891" y="4577491"/>
            <a:chExt cx="5318125" cy="1862455"/>
          </a:xfrm>
        </p:grpSpPr>
        <p:sp>
          <p:nvSpPr>
            <p:cNvPr id="11" name="object 11"/>
            <p:cNvSpPr/>
            <p:nvPr/>
          </p:nvSpPr>
          <p:spPr>
            <a:xfrm>
              <a:off x="8285346" y="4753900"/>
              <a:ext cx="1510030" cy="1510030"/>
            </a:xfrm>
            <a:custGeom>
              <a:avLst/>
              <a:gdLst/>
              <a:ahLst/>
              <a:cxnLst/>
              <a:rect l="l" t="t" r="r" b="b"/>
              <a:pathLst>
                <a:path w="1510029" h="1510029">
                  <a:moveTo>
                    <a:pt x="754799" y="0"/>
                  </a:moveTo>
                  <a:lnTo>
                    <a:pt x="0" y="754799"/>
                  </a:lnTo>
                  <a:lnTo>
                    <a:pt x="754799" y="1509598"/>
                  </a:lnTo>
                  <a:lnTo>
                    <a:pt x="1509585" y="754799"/>
                  </a:lnTo>
                  <a:lnTo>
                    <a:pt x="754799" y="0"/>
                  </a:lnTo>
                  <a:close/>
                </a:path>
              </a:pathLst>
            </a:custGeom>
            <a:solidFill>
              <a:srgbClr val="B8B8B8"/>
            </a:solidFill>
          </p:spPr>
          <p:txBody>
            <a:bodyPr wrap="square" lIns="0" tIns="0" rIns="0" bIns="0" rtlCol="0"/>
            <a:lstStyle/>
            <a:p>
              <a:endParaRPr/>
            </a:p>
          </p:txBody>
        </p:sp>
        <p:sp>
          <p:nvSpPr>
            <p:cNvPr id="12" name="object 12"/>
            <p:cNvSpPr/>
            <p:nvPr/>
          </p:nvSpPr>
          <p:spPr>
            <a:xfrm>
              <a:off x="8884753" y="5216587"/>
              <a:ext cx="313055" cy="415290"/>
            </a:xfrm>
            <a:custGeom>
              <a:avLst/>
              <a:gdLst/>
              <a:ahLst/>
              <a:cxnLst/>
              <a:rect l="l" t="t" r="r" b="b"/>
              <a:pathLst>
                <a:path w="313054" h="415289">
                  <a:moveTo>
                    <a:pt x="220751" y="0"/>
                  </a:moveTo>
                  <a:lnTo>
                    <a:pt x="90157" y="0"/>
                  </a:lnTo>
                  <a:lnTo>
                    <a:pt x="93790" y="10534"/>
                  </a:lnTo>
                  <a:lnTo>
                    <a:pt x="97569" y="21045"/>
                  </a:lnTo>
                  <a:lnTo>
                    <a:pt x="109047" y="52387"/>
                  </a:lnTo>
                  <a:lnTo>
                    <a:pt x="112884" y="62733"/>
                  </a:lnTo>
                  <a:lnTo>
                    <a:pt x="116673" y="73062"/>
                  </a:lnTo>
                  <a:lnTo>
                    <a:pt x="120332" y="83375"/>
                  </a:lnTo>
                  <a:lnTo>
                    <a:pt x="190169" y="83375"/>
                  </a:lnTo>
                  <a:lnTo>
                    <a:pt x="205778" y="42024"/>
                  </a:lnTo>
                  <a:lnTo>
                    <a:pt x="217086" y="10532"/>
                  </a:lnTo>
                  <a:lnTo>
                    <a:pt x="220751" y="0"/>
                  </a:lnTo>
                  <a:close/>
                </a:path>
                <a:path w="313054" h="415289">
                  <a:moveTo>
                    <a:pt x="192557" y="115150"/>
                  </a:moveTo>
                  <a:lnTo>
                    <a:pt x="117525" y="115150"/>
                  </a:lnTo>
                  <a:lnTo>
                    <a:pt x="94087" y="143015"/>
                  </a:lnTo>
                  <a:lnTo>
                    <a:pt x="70850" y="170410"/>
                  </a:lnTo>
                  <a:lnTo>
                    <a:pt x="28194" y="230289"/>
                  </a:lnTo>
                  <a:lnTo>
                    <a:pt x="4716" y="283504"/>
                  </a:lnTo>
                  <a:lnTo>
                    <a:pt x="0" y="304126"/>
                  </a:lnTo>
                  <a:lnTo>
                    <a:pt x="1560" y="348548"/>
                  </a:lnTo>
                  <a:lnTo>
                    <a:pt x="51749" y="401624"/>
                  </a:lnTo>
                  <a:lnTo>
                    <a:pt x="92100" y="412127"/>
                  </a:lnTo>
                  <a:lnTo>
                    <a:pt x="140261" y="414932"/>
                  </a:lnTo>
                  <a:lnTo>
                    <a:pt x="166166" y="414758"/>
                  </a:lnTo>
                  <a:lnTo>
                    <a:pt x="192557" y="414108"/>
                  </a:lnTo>
                  <a:lnTo>
                    <a:pt x="236375" y="408608"/>
                  </a:lnTo>
                  <a:lnTo>
                    <a:pt x="274040" y="393652"/>
                  </a:lnTo>
                  <a:lnTo>
                    <a:pt x="299825" y="368858"/>
                  </a:lnTo>
                  <a:lnTo>
                    <a:pt x="147294" y="368858"/>
                  </a:lnTo>
                  <a:lnTo>
                    <a:pt x="147294" y="345414"/>
                  </a:lnTo>
                  <a:lnTo>
                    <a:pt x="111975" y="335102"/>
                  </a:lnTo>
                  <a:lnTo>
                    <a:pt x="117525" y="319608"/>
                  </a:lnTo>
                  <a:lnTo>
                    <a:pt x="173804" y="319608"/>
                  </a:lnTo>
                  <a:lnTo>
                    <a:pt x="176639" y="316039"/>
                  </a:lnTo>
                  <a:lnTo>
                    <a:pt x="178663" y="306920"/>
                  </a:lnTo>
                  <a:lnTo>
                    <a:pt x="176986" y="298160"/>
                  </a:lnTo>
                  <a:lnTo>
                    <a:pt x="172007" y="290833"/>
                  </a:lnTo>
                  <a:lnTo>
                    <a:pt x="163806" y="284596"/>
                  </a:lnTo>
                  <a:lnTo>
                    <a:pt x="152463" y="279107"/>
                  </a:lnTo>
                  <a:lnTo>
                    <a:pt x="136452" y="271768"/>
                  </a:lnTo>
                  <a:lnTo>
                    <a:pt x="124321" y="263156"/>
                  </a:lnTo>
                  <a:lnTo>
                    <a:pt x="116632" y="252497"/>
                  </a:lnTo>
                  <a:lnTo>
                    <a:pt x="113944" y="239013"/>
                  </a:lnTo>
                  <a:lnTo>
                    <a:pt x="116433" y="225539"/>
                  </a:lnTo>
                  <a:lnTo>
                    <a:pt x="123493" y="214431"/>
                  </a:lnTo>
                  <a:lnTo>
                    <a:pt x="134513" y="206283"/>
                  </a:lnTo>
                  <a:lnTo>
                    <a:pt x="148882" y="201688"/>
                  </a:lnTo>
                  <a:lnTo>
                    <a:pt x="148882" y="178269"/>
                  </a:lnTo>
                  <a:lnTo>
                    <a:pt x="245406" y="178269"/>
                  </a:lnTo>
                  <a:lnTo>
                    <a:pt x="229347" y="159246"/>
                  </a:lnTo>
                  <a:lnTo>
                    <a:pt x="210668" y="137479"/>
                  </a:lnTo>
                  <a:lnTo>
                    <a:pt x="192557" y="115150"/>
                  </a:lnTo>
                  <a:close/>
                </a:path>
                <a:path w="313054" h="415289">
                  <a:moveTo>
                    <a:pt x="158407" y="215988"/>
                  </a:moveTo>
                  <a:lnTo>
                    <a:pt x="147022" y="217812"/>
                  </a:lnTo>
                  <a:lnTo>
                    <a:pt x="139399" y="222540"/>
                  </a:lnTo>
                  <a:lnTo>
                    <a:pt x="135127" y="229056"/>
                  </a:lnTo>
                  <a:lnTo>
                    <a:pt x="133794" y="236245"/>
                  </a:lnTo>
                  <a:lnTo>
                    <a:pt x="135483" y="244186"/>
                  </a:lnTo>
                  <a:lnTo>
                    <a:pt x="140714" y="250761"/>
                  </a:lnTo>
                  <a:lnTo>
                    <a:pt x="149733" y="256726"/>
                  </a:lnTo>
                  <a:lnTo>
                    <a:pt x="162788" y="262839"/>
                  </a:lnTo>
                  <a:lnTo>
                    <a:pt x="178520" y="270627"/>
                  </a:lnTo>
                  <a:lnTo>
                    <a:pt x="189815" y="279790"/>
                  </a:lnTo>
                  <a:lnTo>
                    <a:pt x="196626" y="290996"/>
                  </a:lnTo>
                  <a:lnTo>
                    <a:pt x="198907" y="304914"/>
                  </a:lnTo>
                  <a:lnTo>
                    <a:pt x="196503" y="318439"/>
                  </a:lnTo>
                  <a:lnTo>
                    <a:pt x="189420" y="330347"/>
                  </a:lnTo>
                  <a:lnTo>
                    <a:pt x="177851" y="339466"/>
                  </a:lnTo>
                  <a:lnTo>
                    <a:pt x="161988" y="344627"/>
                  </a:lnTo>
                  <a:lnTo>
                    <a:pt x="161988" y="368858"/>
                  </a:lnTo>
                  <a:lnTo>
                    <a:pt x="299825" y="368858"/>
                  </a:lnTo>
                  <a:lnTo>
                    <a:pt x="300942" y="367785"/>
                  </a:lnTo>
                  <a:lnTo>
                    <a:pt x="312470" y="329552"/>
                  </a:lnTo>
                  <a:lnTo>
                    <a:pt x="312394" y="318439"/>
                  </a:lnTo>
                  <a:lnTo>
                    <a:pt x="305717" y="285133"/>
                  </a:lnTo>
                  <a:lnTo>
                    <a:pt x="295148" y="255252"/>
                  </a:lnTo>
                  <a:lnTo>
                    <a:pt x="281491" y="228450"/>
                  </a:lnTo>
                  <a:lnTo>
                    <a:pt x="278787" y="224320"/>
                  </a:lnTo>
                  <a:lnTo>
                    <a:pt x="187794" y="224320"/>
                  </a:lnTo>
                  <a:lnTo>
                    <a:pt x="183236" y="221850"/>
                  </a:lnTo>
                  <a:lnTo>
                    <a:pt x="176849" y="219116"/>
                  </a:lnTo>
                  <a:lnTo>
                    <a:pt x="168587" y="216901"/>
                  </a:lnTo>
                  <a:lnTo>
                    <a:pt x="158407" y="215988"/>
                  </a:lnTo>
                  <a:close/>
                </a:path>
                <a:path w="313054" h="415289">
                  <a:moveTo>
                    <a:pt x="173804" y="319608"/>
                  </a:moveTo>
                  <a:lnTo>
                    <a:pt x="117525" y="319608"/>
                  </a:lnTo>
                  <a:lnTo>
                    <a:pt x="124336" y="323422"/>
                  </a:lnTo>
                  <a:lnTo>
                    <a:pt x="132372" y="326590"/>
                  </a:lnTo>
                  <a:lnTo>
                    <a:pt x="141321" y="328752"/>
                  </a:lnTo>
                  <a:lnTo>
                    <a:pt x="150876" y="329552"/>
                  </a:lnTo>
                  <a:lnTo>
                    <a:pt x="162172" y="327877"/>
                  </a:lnTo>
                  <a:lnTo>
                    <a:pt x="170951" y="323199"/>
                  </a:lnTo>
                  <a:lnTo>
                    <a:pt x="173804" y="319608"/>
                  </a:lnTo>
                  <a:close/>
                </a:path>
                <a:path w="313054" h="415289">
                  <a:moveTo>
                    <a:pt x="245406" y="178269"/>
                  </a:moveTo>
                  <a:lnTo>
                    <a:pt x="163576" y="178269"/>
                  </a:lnTo>
                  <a:lnTo>
                    <a:pt x="163576" y="200901"/>
                  </a:lnTo>
                  <a:lnTo>
                    <a:pt x="170421" y="201129"/>
                  </a:lnTo>
                  <a:lnTo>
                    <a:pt x="176225" y="202133"/>
                  </a:lnTo>
                  <a:lnTo>
                    <a:pt x="186156" y="205003"/>
                  </a:lnTo>
                  <a:lnTo>
                    <a:pt x="190258" y="206870"/>
                  </a:lnTo>
                  <a:lnTo>
                    <a:pt x="193751" y="208838"/>
                  </a:lnTo>
                  <a:lnTo>
                    <a:pt x="187794" y="224320"/>
                  </a:lnTo>
                  <a:lnTo>
                    <a:pt x="278787" y="224320"/>
                  </a:lnTo>
                  <a:lnTo>
                    <a:pt x="265480" y="204000"/>
                  </a:lnTo>
                  <a:lnTo>
                    <a:pt x="247862" y="181178"/>
                  </a:lnTo>
                  <a:lnTo>
                    <a:pt x="245406" y="178269"/>
                  </a:lnTo>
                  <a:close/>
                </a:path>
              </a:pathLst>
            </a:custGeom>
            <a:solidFill>
              <a:srgbClr val="FFFFFF"/>
            </a:solidFill>
          </p:spPr>
          <p:txBody>
            <a:bodyPr wrap="square" lIns="0" tIns="0" rIns="0" bIns="0" rtlCol="0"/>
            <a:lstStyle/>
            <a:p>
              <a:endParaRPr/>
            </a:p>
          </p:txBody>
        </p:sp>
        <p:sp>
          <p:nvSpPr>
            <p:cNvPr id="13" name="object 13"/>
            <p:cNvSpPr/>
            <p:nvPr/>
          </p:nvSpPr>
          <p:spPr>
            <a:xfrm>
              <a:off x="9040136" y="4577491"/>
              <a:ext cx="1862455" cy="931544"/>
            </a:xfrm>
            <a:custGeom>
              <a:avLst/>
              <a:gdLst/>
              <a:ahLst/>
              <a:cxnLst/>
              <a:rect l="l" t="t" r="r" b="b"/>
              <a:pathLst>
                <a:path w="1862454" h="931545">
                  <a:moveTo>
                    <a:pt x="930897" y="0"/>
                  </a:moveTo>
                  <a:lnTo>
                    <a:pt x="0" y="0"/>
                  </a:lnTo>
                  <a:lnTo>
                    <a:pt x="930897" y="931202"/>
                  </a:lnTo>
                  <a:lnTo>
                    <a:pt x="1862137" y="931202"/>
                  </a:lnTo>
                  <a:lnTo>
                    <a:pt x="930897" y="0"/>
                  </a:lnTo>
                  <a:close/>
                </a:path>
              </a:pathLst>
            </a:custGeom>
            <a:solidFill>
              <a:srgbClr val="7DC3ED"/>
            </a:solidFill>
          </p:spPr>
          <p:txBody>
            <a:bodyPr wrap="square" lIns="0" tIns="0" rIns="0" bIns="0" rtlCol="0"/>
            <a:lstStyle/>
            <a:p>
              <a:endParaRPr/>
            </a:p>
          </p:txBody>
        </p:sp>
        <p:sp>
          <p:nvSpPr>
            <p:cNvPr id="14" name="object 14"/>
            <p:cNvSpPr/>
            <p:nvPr/>
          </p:nvSpPr>
          <p:spPr>
            <a:xfrm>
              <a:off x="9040136" y="5508706"/>
              <a:ext cx="1862455" cy="931544"/>
            </a:xfrm>
            <a:custGeom>
              <a:avLst/>
              <a:gdLst/>
              <a:ahLst/>
              <a:cxnLst/>
              <a:rect l="l" t="t" r="r" b="b"/>
              <a:pathLst>
                <a:path w="1862454" h="931545">
                  <a:moveTo>
                    <a:pt x="1862137" y="0"/>
                  </a:moveTo>
                  <a:lnTo>
                    <a:pt x="930897" y="0"/>
                  </a:lnTo>
                  <a:lnTo>
                    <a:pt x="0" y="931202"/>
                  </a:lnTo>
                  <a:lnTo>
                    <a:pt x="930897" y="931202"/>
                  </a:lnTo>
                  <a:lnTo>
                    <a:pt x="1862137" y="0"/>
                  </a:lnTo>
                  <a:close/>
                </a:path>
              </a:pathLst>
            </a:custGeom>
            <a:solidFill>
              <a:srgbClr val="71AFD6"/>
            </a:solidFill>
          </p:spPr>
          <p:txBody>
            <a:bodyPr wrap="square" lIns="0" tIns="0" rIns="0" bIns="0" rtlCol="0"/>
            <a:lstStyle/>
            <a:p>
              <a:endParaRPr/>
            </a:p>
          </p:txBody>
        </p:sp>
        <p:sp>
          <p:nvSpPr>
            <p:cNvPr id="15" name="object 15"/>
            <p:cNvSpPr/>
            <p:nvPr/>
          </p:nvSpPr>
          <p:spPr>
            <a:xfrm>
              <a:off x="10215531" y="5368306"/>
              <a:ext cx="230504" cy="283845"/>
            </a:xfrm>
            <a:custGeom>
              <a:avLst/>
              <a:gdLst/>
              <a:ahLst/>
              <a:cxnLst/>
              <a:rect l="l" t="t" r="r" b="b"/>
              <a:pathLst>
                <a:path w="230504" h="283845">
                  <a:moveTo>
                    <a:pt x="226237" y="0"/>
                  </a:moveTo>
                  <a:lnTo>
                    <a:pt x="3962" y="0"/>
                  </a:lnTo>
                  <a:lnTo>
                    <a:pt x="0" y="3962"/>
                  </a:lnTo>
                  <a:lnTo>
                    <a:pt x="0" y="13741"/>
                  </a:lnTo>
                  <a:lnTo>
                    <a:pt x="3962" y="17703"/>
                  </a:lnTo>
                  <a:lnTo>
                    <a:pt x="226237" y="17703"/>
                  </a:lnTo>
                  <a:lnTo>
                    <a:pt x="230212" y="13741"/>
                  </a:lnTo>
                  <a:lnTo>
                    <a:pt x="230212" y="3962"/>
                  </a:lnTo>
                  <a:lnTo>
                    <a:pt x="226237" y="0"/>
                  </a:lnTo>
                  <a:close/>
                </a:path>
                <a:path w="230504" h="283845">
                  <a:moveTo>
                    <a:pt x="221348" y="26555"/>
                  </a:moveTo>
                  <a:lnTo>
                    <a:pt x="8851" y="26555"/>
                  </a:lnTo>
                  <a:lnTo>
                    <a:pt x="8851" y="203644"/>
                  </a:lnTo>
                  <a:lnTo>
                    <a:pt x="221348" y="203644"/>
                  </a:lnTo>
                  <a:lnTo>
                    <a:pt x="221348" y="177088"/>
                  </a:lnTo>
                  <a:lnTo>
                    <a:pt x="35407" y="177088"/>
                  </a:lnTo>
                  <a:lnTo>
                    <a:pt x="35407" y="141668"/>
                  </a:lnTo>
                  <a:lnTo>
                    <a:pt x="79679" y="141668"/>
                  </a:lnTo>
                  <a:lnTo>
                    <a:pt x="79679" y="88544"/>
                  </a:lnTo>
                  <a:lnTo>
                    <a:pt x="168236" y="88544"/>
                  </a:lnTo>
                  <a:lnTo>
                    <a:pt x="168236" y="53124"/>
                  </a:lnTo>
                  <a:lnTo>
                    <a:pt x="221348" y="53124"/>
                  </a:lnTo>
                  <a:lnTo>
                    <a:pt x="221348" y="26555"/>
                  </a:lnTo>
                  <a:close/>
                </a:path>
                <a:path w="230504" h="283845">
                  <a:moveTo>
                    <a:pt x="79679" y="141668"/>
                  </a:moveTo>
                  <a:lnTo>
                    <a:pt x="61963" y="141668"/>
                  </a:lnTo>
                  <a:lnTo>
                    <a:pt x="61963" y="177088"/>
                  </a:lnTo>
                  <a:lnTo>
                    <a:pt x="79679" y="177088"/>
                  </a:lnTo>
                  <a:lnTo>
                    <a:pt x="79679" y="141668"/>
                  </a:lnTo>
                  <a:close/>
                </a:path>
                <a:path w="230504" h="283845">
                  <a:moveTo>
                    <a:pt x="168236" y="88544"/>
                  </a:moveTo>
                  <a:lnTo>
                    <a:pt x="106235" y="88544"/>
                  </a:lnTo>
                  <a:lnTo>
                    <a:pt x="106235" y="177088"/>
                  </a:lnTo>
                  <a:lnTo>
                    <a:pt x="123964" y="177088"/>
                  </a:lnTo>
                  <a:lnTo>
                    <a:pt x="123964" y="115112"/>
                  </a:lnTo>
                  <a:lnTo>
                    <a:pt x="168236" y="115112"/>
                  </a:lnTo>
                  <a:lnTo>
                    <a:pt x="168236" y="88544"/>
                  </a:lnTo>
                  <a:close/>
                </a:path>
                <a:path w="230504" h="283845">
                  <a:moveTo>
                    <a:pt x="168236" y="115112"/>
                  </a:moveTo>
                  <a:lnTo>
                    <a:pt x="150520" y="115112"/>
                  </a:lnTo>
                  <a:lnTo>
                    <a:pt x="150520" y="177088"/>
                  </a:lnTo>
                  <a:lnTo>
                    <a:pt x="168236" y="177088"/>
                  </a:lnTo>
                  <a:lnTo>
                    <a:pt x="168236" y="115112"/>
                  </a:lnTo>
                  <a:close/>
                </a:path>
                <a:path w="230504" h="283845">
                  <a:moveTo>
                    <a:pt x="221348" y="53124"/>
                  </a:moveTo>
                  <a:lnTo>
                    <a:pt x="194792" y="53124"/>
                  </a:lnTo>
                  <a:lnTo>
                    <a:pt x="194792" y="177088"/>
                  </a:lnTo>
                  <a:lnTo>
                    <a:pt x="221348" y="177088"/>
                  </a:lnTo>
                  <a:lnTo>
                    <a:pt x="221348" y="53124"/>
                  </a:lnTo>
                  <a:close/>
                </a:path>
                <a:path w="230504" h="283845">
                  <a:moveTo>
                    <a:pt x="53124" y="212509"/>
                  </a:moveTo>
                  <a:lnTo>
                    <a:pt x="35407" y="212509"/>
                  </a:lnTo>
                  <a:lnTo>
                    <a:pt x="17703" y="283337"/>
                  </a:lnTo>
                  <a:lnTo>
                    <a:pt x="35407" y="283337"/>
                  </a:lnTo>
                  <a:lnTo>
                    <a:pt x="53124" y="212509"/>
                  </a:lnTo>
                  <a:close/>
                </a:path>
                <a:path w="230504" h="283845">
                  <a:moveTo>
                    <a:pt x="123964" y="212509"/>
                  </a:moveTo>
                  <a:lnTo>
                    <a:pt x="106248" y="212509"/>
                  </a:lnTo>
                  <a:lnTo>
                    <a:pt x="106248" y="283337"/>
                  </a:lnTo>
                  <a:lnTo>
                    <a:pt x="123786" y="283337"/>
                  </a:lnTo>
                  <a:lnTo>
                    <a:pt x="123964" y="212509"/>
                  </a:lnTo>
                  <a:close/>
                </a:path>
                <a:path w="230504" h="283845">
                  <a:moveTo>
                    <a:pt x="194792" y="212509"/>
                  </a:moveTo>
                  <a:lnTo>
                    <a:pt x="177076" y="212509"/>
                  </a:lnTo>
                  <a:lnTo>
                    <a:pt x="194792" y="283337"/>
                  </a:lnTo>
                  <a:lnTo>
                    <a:pt x="212496" y="283337"/>
                  </a:lnTo>
                  <a:lnTo>
                    <a:pt x="194792" y="212509"/>
                  </a:lnTo>
                  <a:close/>
                </a:path>
              </a:pathLst>
            </a:custGeom>
            <a:solidFill>
              <a:srgbClr val="FFFFFF"/>
            </a:solidFill>
          </p:spPr>
          <p:txBody>
            <a:bodyPr wrap="square" lIns="0" tIns="0" rIns="0" bIns="0" rtlCol="0"/>
            <a:lstStyle/>
            <a:p>
              <a:endParaRPr/>
            </a:p>
          </p:txBody>
        </p:sp>
        <p:sp>
          <p:nvSpPr>
            <p:cNvPr id="16" name="object 16"/>
            <p:cNvSpPr/>
            <p:nvPr/>
          </p:nvSpPr>
          <p:spPr>
            <a:xfrm>
              <a:off x="10332513" y="4838142"/>
              <a:ext cx="1341120" cy="670560"/>
            </a:xfrm>
            <a:custGeom>
              <a:avLst/>
              <a:gdLst/>
              <a:ahLst/>
              <a:cxnLst/>
              <a:rect l="l" t="t" r="r" b="b"/>
              <a:pathLst>
                <a:path w="1341120" h="670560">
                  <a:moveTo>
                    <a:pt x="670331" y="0"/>
                  </a:moveTo>
                  <a:lnTo>
                    <a:pt x="0" y="0"/>
                  </a:lnTo>
                  <a:lnTo>
                    <a:pt x="670331" y="670560"/>
                  </a:lnTo>
                  <a:lnTo>
                    <a:pt x="1340916" y="670560"/>
                  </a:lnTo>
                  <a:lnTo>
                    <a:pt x="670331" y="0"/>
                  </a:lnTo>
                  <a:close/>
                </a:path>
              </a:pathLst>
            </a:custGeom>
            <a:solidFill>
              <a:srgbClr val="71AFD6"/>
            </a:solidFill>
          </p:spPr>
          <p:txBody>
            <a:bodyPr wrap="square" lIns="0" tIns="0" rIns="0" bIns="0" rtlCol="0"/>
            <a:lstStyle/>
            <a:p>
              <a:endParaRPr/>
            </a:p>
          </p:txBody>
        </p:sp>
        <p:sp>
          <p:nvSpPr>
            <p:cNvPr id="17" name="object 17"/>
            <p:cNvSpPr/>
            <p:nvPr/>
          </p:nvSpPr>
          <p:spPr>
            <a:xfrm>
              <a:off x="10332513" y="5508699"/>
              <a:ext cx="1341120" cy="670560"/>
            </a:xfrm>
            <a:custGeom>
              <a:avLst/>
              <a:gdLst/>
              <a:ahLst/>
              <a:cxnLst/>
              <a:rect l="l" t="t" r="r" b="b"/>
              <a:pathLst>
                <a:path w="1341120" h="670560">
                  <a:moveTo>
                    <a:pt x="1340916" y="0"/>
                  </a:moveTo>
                  <a:lnTo>
                    <a:pt x="670331" y="0"/>
                  </a:lnTo>
                  <a:lnTo>
                    <a:pt x="0" y="670560"/>
                  </a:lnTo>
                  <a:lnTo>
                    <a:pt x="670331" y="670560"/>
                  </a:lnTo>
                  <a:lnTo>
                    <a:pt x="1340916" y="0"/>
                  </a:lnTo>
                  <a:close/>
                </a:path>
              </a:pathLst>
            </a:custGeom>
            <a:solidFill>
              <a:srgbClr val="639ABB"/>
            </a:solidFill>
          </p:spPr>
          <p:txBody>
            <a:bodyPr wrap="square" lIns="0" tIns="0" rIns="0" bIns="0" rtlCol="0"/>
            <a:lstStyle/>
            <a:p>
              <a:endParaRPr/>
            </a:p>
          </p:txBody>
        </p:sp>
        <p:pic>
          <p:nvPicPr>
            <p:cNvPr id="18" name="object 18"/>
            <p:cNvPicPr/>
            <p:nvPr/>
          </p:nvPicPr>
          <p:blipFill>
            <a:blip r:embed="rId4" cstate="print"/>
            <a:stretch>
              <a:fillRect/>
            </a:stretch>
          </p:blipFill>
          <p:spPr>
            <a:xfrm>
              <a:off x="11141402" y="5381510"/>
              <a:ext cx="224815" cy="200910"/>
            </a:xfrm>
            <a:prstGeom prst="rect">
              <a:avLst/>
            </a:prstGeom>
          </p:spPr>
        </p:pic>
        <p:sp>
          <p:nvSpPr>
            <p:cNvPr id="19" name="object 19"/>
            <p:cNvSpPr/>
            <p:nvPr/>
          </p:nvSpPr>
          <p:spPr>
            <a:xfrm>
              <a:off x="6355891" y="4838142"/>
              <a:ext cx="1341120" cy="670560"/>
            </a:xfrm>
            <a:custGeom>
              <a:avLst/>
              <a:gdLst/>
              <a:ahLst/>
              <a:cxnLst/>
              <a:rect l="l" t="t" r="r" b="b"/>
              <a:pathLst>
                <a:path w="1341120" h="670560">
                  <a:moveTo>
                    <a:pt x="1340916" y="0"/>
                  </a:moveTo>
                  <a:lnTo>
                    <a:pt x="670585" y="0"/>
                  </a:lnTo>
                  <a:lnTo>
                    <a:pt x="0" y="670560"/>
                  </a:lnTo>
                  <a:lnTo>
                    <a:pt x="670585" y="670560"/>
                  </a:lnTo>
                  <a:lnTo>
                    <a:pt x="1340916" y="0"/>
                  </a:lnTo>
                  <a:close/>
                </a:path>
              </a:pathLst>
            </a:custGeom>
            <a:solidFill>
              <a:srgbClr val="3096DF"/>
            </a:solidFill>
          </p:spPr>
          <p:txBody>
            <a:bodyPr wrap="square" lIns="0" tIns="0" rIns="0" bIns="0" rtlCol="0"/>
            <a:lstStyle/>
            <a:p>
              <a:endParaRPr/>
            </a:p>
          </p:txBody>
        </p:sp>
        <p:sp>
          <p:nvSpPr>
            <p:cNvPr id="20" name="object 20"/>
            <p:cNvSpPr/>
            <p:nvPr/>
          </p:nvSpPr>
          <p:spPr>
            <a:xfrm>
              <a:off x="6355891" y="5508699"/>
              <a:ext cx="1341120" cy="670560"/>
            </a:xfrm>
            <a:custGeom>
              <a:avLst/>
              <a:gdLst/>
              <a:ahLst/>
              <a:cxnLst/>
              <a:rect l="l" t="t" r="r" b="b"/>
              <a:pathLst>
                <a:path w="1341120" h="670560">
                  <a:moveTo>
                    <a:pt x="670585" y="0"/>
                  </a:moveTo>
                  <a:lnTo>
                    <a:pt x="0" y="0"/>
                  </a:lnTo>
                  <a:lnTo>
                    <a:pt x="670585" y="670560"/>
                  </a:lnTo>
                  <a:lnTo>
                    <a:pt x="1340916" y="670560"/>
                  </a:lnTo>
                  <a:lnTo>
                    <a:pt x="670585" y="0"/>
                  </a:lnTo>
                  <a:close/>
                </a:path>
              </a:pathLst>
            </a:custGeom>
            <a:solidFill>
              <a:srgbClr val="3484C8"/>
            </a:solidFill>
          </p:spPr>
          <p:txBody>
            <a:bodyPr wrap="square" lIns="0" tIns="0" rIns="0" bIns="0" rtlCol="0"/>
            <a:lstStyle/>
            <a:p>
              <a:endParaRPr/>
            </a:p>
          </p:txBody>
        </p:sp>
        <p:pic>
          <p:nvPicPr>
            <p:cNvPr id="21" name="object 21"/>
            <p:cNvPicPr/>
            <p:nvPr/>
          </p:nvPicPr>
          <p:blipFill>
            <a:blip r:embed="rId5" cstate="print"/>
            <a:stretch>
              <a:fillRect/>
            </a:stretch>
          </p:blipFill>
          <p:spPr>
            <a:xfrm>
              <a:off x="6635588" y="5424071"/>
              <a:ext cx="253555" cy="196953"/>
            </a:xfrm>
            <a:prstGeom prst="rect">
              <a:avLst/>
            </a:prstGeom>
          </p:spPr>
        </p:pic>
        <p:sp>
          <p:nvSpPr>
            <p:cNvPr id="22" name="object 22"/>
            <p:cNvSpPr/>
            <p:nvPr/>
          </p:nvSpPr>
          <p:spPr>
            <a:xfrm>
              <a:off x="7127045" y="4577491"/>
              <a:ext cx="1862455" cy="931544"/>
            </a:xfrm>
            <a:custGeom>
              <a:avLst/>
              <a:gdLst/>
              <a:ahLst/>
              <a:cxnLst/>
              <a:rect l="l" t="t" r="r" b="b"/>
              <a:pathLst>
                <a:path w="1862454" h="931545">
                  <a:moveTo>
                    <a:pt x="1862137" y="0"/>
                  </a:moveTo>
                  <a:lnTo>
                    <a:pt x="931240" y="0"/>
                  </a:lnTo>
                  <a:lnTo>
                    <a:pt x="0" y="931202"/>
                  </a:lnTo>
                  <a:lnTo>
                    <a:pt x="931240" y="931202"/>
                  </a:lnTo>
                  <a:lnTo>
                    <a:pt x="1862137" y="0"/>
                  </a:lnTo>
                  <a:close/>
                </a:path>
              </a:pathLst>
            </a:custGeom>
            <a:solidFill>
              <a:srgbClr val="37A8F9"/>
            </a:solidFill>
          </p:spPr>
          <p:txBody>
            <a:bodyPr wrap="square" lIns="0" tIns="0" rIns="0" bIns="0" rtlCol="0"/>
            <a:lstStyle/>
            <a:p>
              <a:endParaRPr/>
            </a:p>
          </p:txBody>
        </p:sp>
        <p:sp>
          <p:nvSpPr>
            <p:cNvPr id="23" name="object 23"/>
            <p:cNvSpPr/>
            <p:nvPr/>
          </p:nvSpPr>
          <p:spPr>
            <a:xfrm>
              <a:off x="7127045" y="5508706"/>
              <a:ext cx="1862455" cy="931544"/>
            </a:xfrm>
            <a:custGeom>
              <a:avLst/>
              <a:gdLst/>
              <a:ahLst/>
              <a:cxnLst/>
              <a:rect l="l" t="t" r="r" b="b"/>
              <a:pathLst>
                <a:path w="1862454" h="931545">
                  <a:moveTo>
                    <a:pt x="931240" y="0"/>
                  </a:moveTo>
                  <a:lnTo>
                    <a:pt x="0" y="0"/>
                  </a:lnTo>
                  <a:lnTo>
                    <a:pt x="931240" y="931202"/>
                  </a:lnTo>
                  <a:lnTo>
                    <a:pt x="1862137" y="931202"/>
                  </a:lnTo>
                  <a:lnTo>
                    <a:pt x="931240" y="0"/>
                  </a:lnTo>
                  <a:close/>
                </a:path>
              </a:pathLst>
            </a:custGeom>
            <a:solidFill>
              <a:srgbClr val="3096DF"/>
            </a:solidFill>
          </p:spPr>
          <p:txBody>
            <a:bodyPr wrap="square" lIns="0" tIns="0" rIns="0" bIns="0" rtlCol="0"/>
            <a:lstStyle/>
            <a:p>
              <a:endParaRPr/>
            </a:p>
          </p:txBody>
        </p:sp>
        <p:sp>
          <p:nvSpPr>
            <p:cNvPr id="24" name="object 24"/>
            <p:cNvSpPr/>
            <p:nvPr/>
          </p:nvSpPr>
          <p:spPr>
            <a:xfrm>
              <a:off x="7551642" y="5366479"/>
              <a:ext cx="286385" cy="284480"/>
            </a:xfrm>
            <a:custGeom>
              <a:avLst/>
              <a:gdLst/>
              <a:ahLst/>
              <a:cxnLst/>
              <a:rect l="l" t="t" r="r" b="b"/>
              <a:pathLst>
                <a:path w="286384" h="284479">
                  <a:moveTo>
                    <a:pt x="144602" y="0"/>
                  </a:moveTo>
                  <a:lnTo>
                    <a:pt x="101353" y="6350"/>
                  </a:lnTo>
                  <a:lnTo>
                    <a:pt x="63182" y="24130"/>
                  </a:lnTo>
                  <a:lnTo>
                    <a:pt x="16665" y="74930"/>
                  </a:lnTo>
                  <a:lnTo>
                    <a:pt x="0" y="143510"/>
                  </a:lnTo>
                  <a:lnTo>
                    <a:pt x="7654" y="186690"/>
                  </a:lnTo>
                  <a:lnTo>
                    <a:pt x="27063" y="224790"/>
                  </a:lnTo>
                  <a:lnTo>
                    <a:pt x="55812" y="255270"/>
                  </a:lnTo>
                  <a:lnTo>
                    <a:pt x="91490" y="275590"/>
                  </a:lnTo>
                  <a:lnTo>
                    <a:pt x="131685" y="284480"/>
                  </a:lnTo>
                  <a:lnTo>
                    <a:pt x="173984" y="283210"/>
                  </a:lnTo>
                  <a:lnTo>
                    <a:pt x="208977" y="270510"/>
                  </a:lnTo>
                  <a:lnTo>
                    <a:pt x="136588" y="270510"/>
                  </a:lnTo>
                  <a:lnTo>
                    <a:pt x="133629" y="269240"/>
                  </a:lnTo>
                  <a:lnTo>
                    <a:pt x="124866" y="269240"/>
                  </a:lnTo>
                  <a:lnTo>
                    <a:pt x="122047" y="267970"/>
                  </a:lnTo>
                  <a:lnTo>
                    <a:pt x="119240" y="267970"/>
                  </a:lnTo>
                  <a:lnTo>
                    <a:pt x="116142" y="261620"/>
                  </a:lnTo>
                  <a:lnTo>
                    <a:pt x="97815" y="261620"/>
                  </a:lnTo>
                  <a:lnTo>
                    <a:pt x="90893" y="259080"/>
                  </a:lnTo>
                  <a:lnTo>
                    <a:pt x="84239" y="255270"/>
                  </a:lnTo>
                  <a:lnTo>
                    <a:pt x="71526" y="247650"/>
                  </a:lnTo>
                  <a:lnTo>
                    <a:pt x="65519" y="242570"/>
                  </a:lnTo>
                  <a:lnTo>
                    <a:pt x="59969" y="237490"/>
                  </a:lnTo>
                  <a:lnTo>
                    <a:pt x="63741" y="234950"/>
                  </a:lnTo>
                  <a:lnTo>
                    <a:pt x="67602" y="233680"/>
                  </a:lnTo>
                  <a:lnTo>
                    <a:pt x="75565" y="228600"/>
                  </a:lnTo>
                  <a:lnTo>
                    <a:pt x="79629" y="227330"/>
                  </a:lnTo>
                  <a:lnTo>
                    <a:pt x="81711" y="226060"/>
                  </a:lnTo>
                  <a:lnTo>
                    <a:pt x="47091" y="226060"/>
                  </a:lnTo>
                  <a:lnTo>
                    <a:pt x="40601" y="218440"/>
                  </a:lnTo>
                  <a:lnTo>
                    <a:pt x="22121" y="181610"/>
                  </a:lnTo>
                  <a:lnTo>
                    <a:pt x="16408" y="151130"/>
                  </a:lnTo>
                  <a:lnTo>
                    <a:pt x="285357" y="151130"/>
                  </a:lnTo>
                  <a:lnTo>
                    <a:pt x="286372" y="143510"/>
                  </a:lnTo>
                  <a:lnTo>
                    <a:pt x="285613" y="134620"/>
                  </a:lnTo>
                  <a:lnTo>
                    <a:pt x="16459" y="134620"/>
                  </a:lnTo>
                  <a:lnTo>
                    <a:pt x="17529" y="124460"/>
                  </a:lnTo>
                  <a:lnTo>
                    <a:pt x="29881" y="86360"/>
                  </a:lnTo>
                  <a:lnTo>
                    <a:pt x="47167" y="59690"/>
                  </a:lnTo>
                  <a:lnTo>
                    <a:pt x="79667" y="59690"/>
                  </a:lnTo>
                  <a:lnTo>
                    <a:pt x="75577" y="57150"/>
                  </a:lnTo>
                  <a:lnTo>
                    <a:pt x="67576" y="53340"/>
                  </a:lnTo>
                  <a:lnTo>
                    <a:pt x="63677" y="50800"/>
                  </a:lnTo>
                  <a:lnTo>
                    <a:pt x="59880" y="48260"/>
                  </a:lnTo>
                  <a:lnTo>
                    <a:pt x="65417" y="43180"/>
                  </a:lnTo>
                  <a:lnTo>
                    <a:pt x="71424" y="39370"/>
                  </a:lnTo>
                  <a:lnTo>
                    <a:pt x="84137" y="31750"/>
                  </a:lnTo>
                  <a:lnTo>
                    <a:pt x="90830" y="27940"/>
                  </a:lnTo>
                  <a:lnTo>
                    <a:pt x="97790" y="25400"/>
                  </a:lnTo>
                  <a:lnTo>
                    <a:pt x="115357" y="25400"/>
                  </a:lnTo>
                  <a:lnTo>
                    <a:pt x="115939" y="24130"/>
                  </a:lnTo>
                  <a:lnTo>
                    <a:pt x="118999" y="19050"/>
                  </a:lnTo>
                  <a:lnTo>
                    <a:pt x="121894" y="17780"/>
                  </a:lnTo>
                  <a:lnTo>
                    <a:pt x="124828" y="17780"/>
                  </a:lnTo>
                  <a:lnTo>
                    <a:pt x="130708" y="16510"/>
                  </a:lnTo>
                  <a:lnTo>
                    <a:pt x="208860" y="16510"/>
                  </a:lnTo>
                  <a:lnTo>
                    <a:pt x="204519" y="13970"/>
                  </a:lnTo>
                  <a:lnTo>
                    <a:pt x="175547" y="3810"/>
                  </a:lnTo>
                  <a:lnTo>
                    <a:pt x="144602" y="0"/>
                  </a:lnTo>
                  <a:close/>
                </a:path>
                <a:path w="286384" h="284479">
                  <a:moveTo>
                    <a:pt x="152641" y="213360"/>
                  </a:moveTo>
                  <a:lnTo>
                    <a:pt x="136525" y="213360"/>
                  </a:lnTo>
                  <a:lnTo>
                    <a:pt x="136588" y="270510"/>
                  </a:lnTo>
                  <a:lnTo>
                    <a:pt x="152539" y="270510"/>
                  </a:lnTo>
                  <a:lnTo>
                    <a:pt x="152641" y="213360"/>
                  </a:lnTo>
                  <a:close/>
                </a:path>
                <a:path w="286384" h="284479">
                  <a:moveTo>
                    <a:pt x="218478" y="213360"/>
                  </a:moveTo>
                  <a:lnTo>
                    <a:pt x="164503" y="213360"/>
                  </a:lnTo>
                  <a:lnTo>
                    <a:pt x="181978" y="217170"/>
                  </a:lnTo>
                  <a:lnTo>
                    <a:pt x="187655" y="219710"/>
                  </a:lnTo>
                  <a:lnTo>
                    <a:pt x="185648" y="226060"/>
                  </a:lnTo>
                  <a:lnTo>
                    <a:pt x="183475" y="232410"/>
                  </a:lnTo>
                  <a:lnTo>
                    <a:pt x="181138" y="237490"/>
                  </a:lnTo>
                  <a:lnTo>
                    <a:pt x="178638" y="243840"/>
                  </a:lnTo>
                  <a:lnTo>
                    <a:pt x="164617" y="269240"/>
                  </a:lnTo>
                  <a:lnTo>
                    <a:pt x="157340" y="269240"/>
                  </a:lnTo>
                  <a:lnTo>
                    <a:pt x="154940" y="270510"/>
                  </a:lnTo>
                  <a:lnTo>
                    <a:pt x="208977" y="270510"/>
                  </a:lnTo>
                  <a:lnTo>
                    <a:pt x="215976" y="267970"/>
                  </a:lnTo>
                  <a:lnTo>
                    <a:pt x="222161" y="262890"/>
                  </a:lnTo>
                  <a:lnTo>
                    <a:pt x="188023" y="262890"/>
                  </a:lnTo>
                  <a:lnTo>
                    <a:pt x="190944" y="256540"/>
                  </a:lnTo>
                  <a:lnTo>
                    <a:pt x="193649" y="250190"/>
                  </a:lnTo>
                  <a:lnTo>
                    <a:pt x="198564" y="237490"/>
                  </a:lnTo>
                  <a:lnTo>
                    <a:pt x="200787" y="231140"/>
                  </a:lnTo>
                  <a:lnTo>
                    <a:pt x="202793" y="224790"/>
                  </a:lnTo>
                  <a:lnTo>
                    <a:pt x="238036" y="224790"/>
                  </a:lnTo>
                  <a:lnTo>
                    <a:pt x="234632" y="222250"/>
                  </a:lnTo>
                  <a:lnTo>
                    <a:pt x="229349" y="219710"/>
                  </a:lnTo>
                  <a:lnTo>
                    <a:pt x="218478" y="213360"/>
                  </a:lnTo>
                  <a:close/>
                </a:path>
                <a:path w="286384" h="284479">
                  <a:moveTo>
                    <a:pt x="238036" y="224790"/>
                  </a:moveTo>
                  <a:lnTo>
                    <a:pt x="202793" y="224790"/>
                  </a:lnTo>
                  <a:lnTo>
                    <a:pt x="207302" y="226060"/>
                  </a:lnTo>
                  <a:lnTo>
                    <a:pt x="211721" y="228600"/>
                  </a:lnTo>
                  <a:lnTo>
                    <a:pt x="220332" y="233680"/>
                  </a:lnTo>
                  <a:lnTo>
                    <a:pt x="224523" y="236220"/>
                  </a:lnTo>
                  <a:lnTo>
                    <a:pt x="228574" y="238760"/>
                  </a:lnTo>
                  <a:lnTo>
                    <a:pt x="223675" y="242570"/>
                  </a:lnTo>
                  <a:lnTo>
                    <a:pt x="218584" y="246380"/>
                  </a:lnTo>
                  <a:lnTo>
                    <a:pt x="213310" y="250190"/>
                  </a:lnTo>
                  <a:lnTo>
                    <a:pt x="207860" y="252730"/>
                  </a:lnTo>
                  <a:lnTo>
                    <a:pt x="201523" y="256540"/>
                  </a:lnTo>
                  <a:lnTo>
                    <a:pt x="194894" y="260350"/>
                  </a:lnTo>
                  <a:lnTo>
                    <a:pt x="188023" y="262890"/>
                  </a:lnTo>
                  <a:lnTo>
                    <a:pt x="222161" y="262890"/>
                  </a:lnTo>
                  <a:lnTo>
                    <a:pt x="245356" y="243840"/>
                  </a:lnTo>
                  <a:lnTo>
                    <a:pt x="258829" y="226060"/>
                  </a:lnTo>
                  <a:lnTo>
                    <a:pt x="239737" y="226060"/>
                  </a:lnTo>
                  <a:lnTo>
                    <a:pt x="238036" y="224790"/>
                  </a:lnTo>
                  <a:close/>
                </a:path>
                <a:path w="286384" h="284479">
                  <a:moveTo>
                    <a:pt x="100425" y="224790"/>
                  </a:moveTo>
                  <a:lnTo>
                    <a:pt x="83794" y="224790"/>
                  </a:lnTo>
                  <a:lnTo>
                    <a:pt x="85674" y="231140"/>
                  </a:lnTo>
                  <a:lnTo>
                    <a:pt x="87782" y="237490"/>
                  </a:lnTo>
                  <a:lnTo>
                    <a:pt x="92456" y="250190"/>
                  </a:lnTo>
                  <a:lnTo>
                    <a:pt x="95021" y="255270"/>
                  </a:lnTo>
                  <a:lnTo>
                    <a:pt x="97815" y="261620"/>
                  </a:lnTo>
                  <a:lnTo>
                    <a:pt x="116142" y="261620"/>
                  </a:lnTo>
                  <a:lnTo>
                    <a:pt x="113193" y="256540"/>
                  </a:lnTo>
                  <a:lnTo>
                    <a:pt x="110394" y="250190"/>
                  </a:lnTo>
                  <a:lnTo>
                    <a:pt x="107746" y="243840"/>
                  </a:lnTo>
                  <a:lnTo>
                    <a:pt x="105282" y="237490"/>
                  </a:lnTo>
                  <a:lnTo>
                    <a:pt x="102974" y="232410"/>
                  </a:lnTo>
                  <a:lnTo>
                    <a:pt x="100824" y="226060"/>
                  </a:lnTo>
                  <a:lnTo>
                    <a:pt x="100425" y="224790"/>
                  </a:lnTo>
                  <a:close/>
                </a:path>
                <a:path w="286384" h="284479">
                  <a:moveTo>
                    <a:pt x="87464" y="151130"/>
                  </a:moveTo>
                  <a:lnTo>
                    <a:pt x="71628" y="151130"/>
                  </a:lnTo>
                  <a:lnTo>
                    <a:pt x="71875" y="158750"/>
                  </a:lnTo>
                  <a:lnTo>
                    <a:pt x="76173" y="194310"/>
                  </a:lnTo>
                  <a:lnTo>
                    <a:pt x="77631" y="201930"/>
                  </a:lnTo>
                  <a:lnTo>
                    <a:pt x="79286" y="209550"/>
                  </a:lnTo>
                  <a:lnTo>
                    <a:pt x="72047" y="212090"/>
                  </a:lnTo>
                  <a:lnTo>
                    <a:pt x="65036" y="215900"/>
                  </a:lnTo>
                  <a:lnTo>
                    <a:pt x="54470" y="220980"/>
                  </a:lnTo>
                  <a:lnTo>
                    <a:pt x="50723" y="223520"/>
                  </a:lnTo>
                  <a:lnTo>
                    <a:pt x="47091" y="226060"/>
                  </a:lnTo>
                  <a:lnTo>
                    <a:pt x="81711" y="226060"/>
                  </a:lnTo>
                  <a:lnTo>
                    <a:pt x="83794" y="224790"/>
                  </a:lnTo>
                  <a:lnTo>
                    <a:pt x="100425" y="224790"/>
                  </a:lnTo>
                  <a:lnTo>
                    <a:pt x="98831" y="219710"/>
                  </a:lnTo>
                  <a:lnTo>
                    <a:pt x="104965" y="217170"/>
                  </a:lnTo>
                  <a:lnTo>
                    <a:pt x="123825" y="213360"/>
                  </a:lnTo>
                  <a:lnTo>
                    <a:pt x="218478" y="213360"/>
                  </a:lnTo>
                  <a:lnTo>
                    <a:pt x="207238" y="208280"/>
                  </a:lnTo>
                  <a:lnTo>
                    <a:pt x="208528" y="203200"/>
                  </a:lnTo>
                  <a:lnTo>
                    <a:pt x="94538" y="203200"/>
                  </a:lnTo>
                  <a:lnTo>
                    <a:pt x="93128" y="196850"/>
                  </a:lnTo>
                  <a:lnTo>
                    <a:pt x="87824" y="157480"/>
                  </a:lnTo>
                  <a:lnTo>
                    <a:pt x="87464" y="151130"/>
                  </a:lnTo>
                  <a:close/>
                </a:path>
                <a:path w="286384" h="284479">
                  <a:moveTo>
                    <a:pt x="285357" y="151130"/>
                  </a:moveTo>
                  <a:lnTo>
                    <a:pt x="269900" y="151130"/>
                  </a:lnTo>
                  <a:lnTo>
                    <a:pt x="268876" y="161290"/>
                  </a:lnTo>
                  <a:lnTo>
                    <a:pt x="267031" y="171450"/>
                  </a:lnTo>
                  <a:lnTo>
                    <a:pt x="251793" y="209550"/>
                  </a:lnTo>
                  <a:lnTo>
                    <a:pt x="246132" y="217170"/>
                  </a:lnTo>
                  <a:lnTo>
                    <a:pt x="239737" y="226060"/>
                  </a:lnTo>
                  <a:lnTo>
                    <a:pt x="258829" y="226060"/>
                  </a:lnTo>
                  <a:lnTo>
                    <a:pt x="267490" y="214630"/>
                  </a:lnTo>
                  <a:lnTo>
                    <a:pt x="281466" y="180340"/>
                  </a:lnTo>
                  <a:lnTo>
                    <a:pt x="285357" y="151130"/>
                  </a:lnTo>
                  <a:close/>
                </a:path>
                <a:path w="286384" h="284479">
                  <a:moveTo>
                    <a:pt x="159283" y="196850"/>
                  </a:moveTo>
                  <a:lnTo>
                    <a:pt x="129336" y="196850"/>
                  </a:lnTo>
                  <a:lnTo>
                    <a:pt x="94538" y="203200"/>
                  </a:lnTo>
                  <a:lnTo>
                    <a:pt x="191909" y="203200"/>
                  </a:lnTo>
                  <a:lnTo>
                    <a:pt x="185547" y="201930"/>
                  </a:lnTo>
                  <a:lnTo>
                    <a:pt x="179082" y="199390"/>
                  </a:lnTo>
                  <a:lnTo>
                    <a:pt x="165950" y="198120"/>
                  </a:lnTo>
                  <a:lnTo>
                    <a:pt x="159283" y="196850"/>
                  </a:lnTo>
                  <a:close/>
                </a:path>
                <a:path w="286384" h="284479">
                  <a:moveTo>
                    <a:pt x="214960" y="151130"/>
                  </a:moveTo>
                  <a:lnTo>
                    <a:pt x="198843" y="151130"/>
                  </a:lnTo>
                  <a:lnTo>
                    <a:pt x="198554" y="157480"/>
                  </a:lnTo>
                  <a:lnTo>
                    <a:pt x="197898" y="166370"/>
                  </a:lnTo>
                  <a:lnTo>
                    <a:pt x="191909" y="203200"/>
                  </a:lnTo>
                  <a:lnTo>
                    <a:pt x="208528" y="203200"/>
                  </a:lnTo>
                  <a:lnTo>
                    <a:pt x="208851" y="201930"/>
                  </a:lnTo>
                  <a:lnTo>
                    <a:pt x="210280" y="194310"/>
                  </a:lnTo>
                  <a:lnTo>
                    <a:pt x="211528" y="186690"/>
                  </a:lnTo>
                  <a:lnTo>
                    <a:pt x="212598" y="180340"/>
                  </a:lnTo>
                  <a:lnTo>
                    <a:pt x="213461" y="172720"/>
                  </a:lnTo>
                  <a:lnTo>
                    <a:pt x="214245" y="163830"/>
                  </a:lnTo>
                  <a:lnTo>
                    <a:pt x="214646" y="158750"/>
                  </a:lnTo>
                  <a:lnTo>
                    <a:pt x="214960" y="151130"/>
                  </a:lnTo>
                  <a:close/>
                </a:path>
                <a:path w="286384" h="284479">
                  <a:moveTo>
                    <a:pt x="152565" y="151130"/>
                  </a:moveTo>
                  <a:lnTo>
                    <a:pt x="136461" y="151130"/>
                  </a:lnTo>
                  <a:lnTo>
                    <a:pt x="136474" y="196850"/>
                  </a:lnTo>
                  <a:lnTo>
                    <a:pt x="152590" y="196850"/>
                  </a:lnTo>
                  <a:lnTo>
                    <a:pt x="152565" y="151130"/>
                  </a:lnTo>
                  <a:close/>
                </a:path>
                <a:path w="286384" h="284479">
                  <a:moveTo>
                    <a:pt x="79667" y="59690"/>
                  </a:moveTo>
                  <a:lnTo>
                    <a:pt x="47167" y="59690"/>
                  </a:lnTo>
                  <a:lnTo>
                    <a:pt x="52184" y="63500"/>
                  </a:lnTo>
                  <a:lnTo>
                    <a:pt x="57378" y="67310"/>
                  </a:lnTo>
                  <a:lnTo>
                    <a:pt x="68097" y="72390"/>
                  </a:lnTo>
                  <a:lnTo>
                    <a:pt x="73583" y="74930"/>
                  </a:lnTo>
                  <a:lnTo>
                    <a:pt x="79222" y="77470"/>
                  </a:lnTo>
                  <a:lnTo>
                    <a:pt x="77600" y="85090"/>
                  </a:lnTo>
                  <a:lnTo>
                    <a:pt x="71810" y="128270"/>
                  </a:lnTo>
                  <a:lnTo>
                    <a:pt x="71513" y="134620"/>
                  </a:lnTo>
                  <a:lnTo>
                    <a:pt x="87528" y="134620"/>
                  </a:lnTo>
                  <a:lnTo>
                    <a:pt x="87887" y="128270"/>
                  </a:lnTo>
                  <a:lnTo>
                    <a:pt x="88395" y="121920"/>
                  </a:lnTo>
                  <a:lnTo>
                    <a:pt x="89050" y="115570"/>
                  </a:lnTo>
                  <a:lnTo>
                    <a:pt x="89852" y="109220"/>
                  </a:lnTo>
                  <a:lnTo>
                    <a:pt x="90802" y="102870"/>
                  </a:lnTo>
                  <a:lnTo>
                    <a:pt x="91900" y="95250"/>
                  </a:lnTo>
                  <a:lnTo>
                    <a:pt x="93145" y="88900"/>
                  </a:lnTo>
                  <a:lnTo>
                    <a:pt x="94538" y="82550"/>
                  </a:lnTo>
                  <a:lnTo>
                    <a:pt x="208274" y="82550"/>
                  </a:lnTo>
                  <a:lnTo>
                    <a:pt x="207200" y="77470"/>
                  </a:lnTo>
                  <a:lnTo>
                    <a:pt x="214744" y="74930"/>
                  </a:lnTo>
                  <a:lnTo>
                    <a:pt x="217233" y="73660"/>
                  </a:lnTo>
                  <a:lnTo>
                    <a:pt x="130162" y="73660"/>
                  </a:lnTo>
                  <a:lnTo>
                    <a:pt x="98793" y="67310"/>
                  </a:lnTo>
                  <a:lnTo>
                    <a:pt x="100776" y="60960"/>
                  </a:lnTo>
                  <a:lnTo>
                    <a:pt x="83832" y="60960"/>
                  </a:lnTo>
                  <a:lnTo>
                    <a:pt x="79667" y="59690"/>
                  </a:lnTo>
                  <a:close/>
                </a:path>
                <a:path w="286384" h="284479">
                  <a:moveTo>
                    <a:pt x="159156" y="88900"/>
                  </a:moveTo>
                  <a:lnTo>
                    <a:pt x="129387" y="88900"/>
                  </a:lnTo>
                  <a:lnTo>
                    <a:pt x="136486" y="90170"/>
                  </a:lnTo>
                  <a:lnTo>
                    <a:pt x="136512" y="134620"/>
                  </a:lnTo>
                  <a:lnTo>
                    <a:pt x="152628" y="134620"/>
                  </a:lnTo>
                  <a:lnTo>
                    <a:pt x="152501" y="90170"/>
                  </a:lnTo>
                  <a:lnTo>
                    <a:pt x="159156" y="88900"/>
                  </a:lnTo>
                  <a:close/>
                </a:path>
                <a:path w="286384" h="284479">
                  <a:moveTo>
                    <a:pt x="208542" y="83820"/>
                  </a:moveTo>
                  <a:lnTo>
                    <a:pt x="191973" y="83820"/>
                  </a:lnTo>
                  <a:lnTo>
                    <a:pt x="193423" y="90170"/>
                  </a:lnTo>
                  <a:lnTo>
                    <a:pt x="194706" y="96520"/>
                  </a:lnTo>
                  <a:lnTo>
                    <a:pt x="198907" y="134620"/>
                  </a:lnTo>
                  <a:lnTo>
                    <a:pt x="215023" y="134620"/>
                  </a:lnTo>
                  <a:lnTo>
                    <a:pt x="210235" y="92710"/>
                  </a:lnTo>
                  <a:lnTo>
                    <a:pt x="208811" y="85090"/>
                  </a:lnTo>
                  <a:lnTo>
                    <a:pt x="208542" y="83820"/>
                  </a:lnTo>
                  <a:close/>
                </a:path>
                <a:path w="286384" h="284479">
                  <a:moveTo>
                    <a:pt x="259957" y="60960"/>
                  </a:moveTo>
                  <a:lnTo>
                    <a:pt x="239699" y="60960"/>
                  </a:lnTo>
                  <a:lnTo>
                    <a:pt x="246100" y="68580"/>
                  </a:lnTo>
                  <a:lnTo>
                    <a:pt x="251798" y="77470"/>
                  </a:lnTo>
                  <a:lnTo>
                    <a:pt x="267063" y="114300"/>
                  </a:lnTo>
                  <a:lnTo>
                    <a:pt x="269963" y="134620"/>
                  </a:lnTo>
                  <a:lnTo>
                    <a:pt x="285613" y="134620"/>
                  </a:lnTo>
                  <a:lnTo>
                    <a:pt x="284205" y="118110"/>
                  </a:lnTo>
                  <a:lnTo>
                    <a:pt x="277742" y="93980"/>
                  </a:lnTo>
                  <a:lnTo>
                    <a:pt x="267184" y="71120"/>
                  </a:lnTo>
                  <a:lnTo>
                    <a:pt x="259957" y="60960"/>
                  </a:lnTo>
                  <a:close/>
                </a:path>
                <a:path w="286384" h="284479">
                  <a:moveTo>
                    <a:pt x="208274" y="82550"/>
                  </a:moveTo>
                  <a:lnTo>
                    <a:pt x="94538" y="82550"/>
                  </a:lnTo>
                  <a:lnTo>
                    <a:pt x="101346" y="85090"/>
                  </a:lnTo>
                  <a:lnTo>
                    <a:pt x="122326" y="88900"/>
                  </a:lnTo>
                  <a:lnTo>
                    <a:pt x="165798" y="88900"/>
                  </a:lnTo>
                  <a:lnTo>
                    <a:pt x="191973" y="83820"/>
                  </a:lnTo>
                  <a:lnTo>
                    <a:pt x="208542" y="83820"/>
                  </a:lnTo>
                  <a:lnTo>
                    <a:pt x="208274" y="82550"/>
                  </a:lnTo>
                  <a:close/>
                </a:path>
                <a:path w="286384" h="284479">
                  <a:moveTo>
                    <a:pt x="152666" y="16510"/>
                  </a:moveTo>
                  <a:lnTo>
                    <a:pt x="136664" y="16510"/>
                  </a:lnTo>
                  <a:lnTo>
                    <a:pt x="136550" y="73660"/>
                  </a:lnTo>
                  <a:lnTo>
                    <a:pt x="152565" y="73660"/>
                  </a:lnTo>
                  <a:lnTo>
                    <a:pt x="152666" y="16510"/>
                  </a:lnTo>
                  <a:close/>
                </a:path>
                <a:path w="286384" h="284479">
                  <a:moveTo>
                    <a:pt x="208860" y="16510"/>
                  </a:moveTo>
                  <a:lnTo>
                    <a:pt x="157416" y="16510"/>
                  </a:lnTo>
                  <a:lnTo>
                    <a:pt x="162242" y="17780"/>
                  </a:lnTo>
                  <a:lnTo>
                    <a:pt x="167106" y="17780"/>
                  </a:lnTo>
                  <a:lnTo>
                    <a:pt x="170213" y="24130"/>
                  </a:lnTo>
                  <a:lnTo>
                    <a:pt x="173170" y="30480"/>
                  </a:lnTo>
                  <a:lnTo>
                    <a:pt x="175975" y="35560"/>
                  </a:lnTo>
                  <a:lnTo>
                    <a:pt x="178625" y="41910"/>
                  </a:lnTo>
                  <a:lnTo>
                    <a:pt x="181099" y="48260"/>
                  </a:lnTo>
                  <a:lnTo>
                    <a:pt x="183414" y="54610"/>
                  </a:lnTo>
                  <a:lnTo>
                    <a:pt x="185571" y="60960"/>
                  </a:lnTo>
                  <a:lnTo>
                    <a:pt x="187566" y="67310"/>
                  </a:lnTo>
                  <a:lnTo>
                    <a:pt x="158508" y="73660"/>
                  </a:lnTo>
                  <a:lnTo>
                    <a:pt x="217233" y="73660"/>
                  </a:lnTo>
                  <a:lnTo>
                    <a:pt x="222211" y="71120"/>
                  </a:lnTo>
                  <a:lnTo>
                    <a:pt x="225958" y="69850"/>
                  </a:lnTo>
                  <a:lnTo>
                    <a:pt x="233070" y="64770"/>
                  </a:lnTo>
                  <a:lnTo>
                    <a:pt x="236334" y="63500"/>
                  </a:lnTo>
                  <a:lnTo>
                    <a:pt x="238017" y="62230"/>
                  </a:lnTo>
                  <a:lnTo>
                    <a:pt x="202704" y="62230"/>
                  </a:lnTo>
                  <a:lnTo>
                    <a:pt x="200748" y="55880"/>
                  </a:lnTo>
                  <a:lnTo>
                    <a:pt x="198526" y="48260"/>
                  </a:lnTo>
                  <a:lnTo>
                    <a:pt x="193586" y="35560"/>
                  </a:lnTo>
                  <a:lnTo>
                    <a:pt x="190893" y="30480"/>
                  </a:lnTo>
                  <a:lnTo>
                    <a:pt x="187947" y="24130"/>
                  </a:lnTo>
                  <a:lnTo>
                    <a:pt x="221882" y="24130"/>
                  </a:lnTo>
                  <a:lnTo>
                    <a:pt x="208860" y="16510"/>
                  </a:lnTo>
                  <a:close/>
                </a:path>
                <a:path w="286384" h="284479">
                  <a:moveTo>
                    <a:pt x="221882" y="24130"/>
                  </a:moveTo>
                  <a:lnTo>
                    <a:pt x="187947" y="24130"/>
                  </a:lnTo>
                  <a:lnTo>
                    <a:pt x="195376" y="26670"/>
                  </a:lnTo>
                  <a:lnTo>
                    <a:pt x="202539" y="29210"/>
                  </a:lnTo>
                  <a:lnTo>
                    <a:pt x="216166" y="38100"/>
                  </a:lnTo>
                  <a:lnTo>
                    <a:pt x="222592" y="43180"/>
                  </a:lnTo>
                  <a:lnTo>
                    <a:pt x="228498" y="48260"/>
                  </a:lnTo>
                  <a:lnTo>
                    <a:pt x="224434" y="50800"/>
                  </a:lnTo>
                  <a:lnTo>
                    <a:pt x="220281" y="53340"/>
                  </a:lnTo>
                  <a:lnTo>
                    <a:pt x="211658" y="57150"/>
                  </a:lnTo>
                  <a:lnTo>
                    <a:pt x="207238" y="59690"/>
                  </a:lnTo>
                  <a:lnTo>
                    <a:pt x="202704" y="62230"/>
                  </a:lnTo>
                  <a:lnTo>
                    <a:pt x="238017" y="62230"/>
                  </a:lnTo>
                  <a:lnTo>
                    <a:pt x="239699" y="60960"/>
                  </a:lnTo>
                  <a:lnTo>
                    <a:pt x="259957" y="60960"/>
                  </a:lnTo>
                  <a:lnTo>
                    <a:pt x="252730" y="50800"/>
                  </a:lnTo>
                  <a:lnTo>
                    <a:pt x="230564" y="29210"/>
                  </a:lnTo>
                  <a:lnTo>
                    <a:pt x="221882" y="24130"/>
                  </a:lnTo>
                  <a:close/>
                </a:path>
                <a:path w="286384" h="284479">
                  <a:moveTo>
                    <a:pt x="115357" y="25400"/>
                  </a:moveTo>
                  <a:lnTo>
                    <a:pt x="97790" y="25400"/>
                  </a:lnTo>
                  <a:lnTo>
                    <a:pt x="95097" y="30480"/>
                  </a:lnTo>
                  <a:lnTo>
                    <a:pt x="92595" y="36830"/>
                  </a:lnTo>
                  <a:lnTo>
                    <a:pt x="87947" y="49530"/>
                  </a:lnTo>
                  <a:lnTo>
                    <a:pt x="85788" y="54610"/>
                  </a:lnTo>
                  <a:lnTo>
                    <a:pt x="83832" y="60960"/>
                  </a:lnTo>
                  <a:lnTo>
                    <a:pt x="100776" y="60960"/>
                  </a:lnTo>
                  <a:lnTo>
                    <a:pt x="102916" y="54610"/>
                  </a:lnTo>
                  <a:lnTo>
                    <a:pt x="105210" y="48260"/>
                  </a:lnTo>
                  <a:lnTo>
                    <a:pt x="107657" y="41910"/>
                  </a:lnTo>
                  <a:lnTo>
                    <a:pt x="110267" y="36830"/>
                  </a:lnTo>
                  <a:lnTo>
                    <a:pt x="113028" y="30480"/>
                  </a:lnTo>
                  <a:lnTo>
                    <a:pt x="115357" y="25400"/>
                  </a:lnTo>
                  <a:close/>
                </a:path>
              </a:pathLst>
            </a:custGeom>
            <a:solidFill>
              <a:srgbClr val="FFFFFF"/>
            </a:solidFill>
          </p:spPr>
          <p:txBody>
            <a:bodyPr wrap="square" lIns="0" tIns="0" rIns="0" bIns="0" rtlCol="0"/>
            <a:lstStyle/>
            <a:p>
              <a:endParaRPr/>
            </a:p>
          </p:txBody>
        </p:sp>
      </p:grpSp>
      <p:sp>
        <p:nvSpPr>
          <p:cNvPr id="25" name="object 25"/>
          <p:cNvSpPr txBox="1"/>
          <p:nvPr/>
        </p:nvSpPr>
        <p:spPr>
          <a:xfrm>
            <a:off x="379425" y="4367161"/>
            <a:ext cx="5457190" cy="339090"/>
          </a:xfrm>
          <a:prstGeom prst="rect">
            <a:avLst/>
          </a:prstGeom>
          <a:ln w="9525">
            <a:solidFill>
              <a:srgbClr val="EB9269"/>
            </a:solidFill>
          </a:ln>
        </p:spPr>
        <p:txBody>
          <a:bodyPr vert="horz" wrap="square" lIns="0" tIns="29845" rIns="0" bIns="0" rtlCol="0">
            <a:spAutoFit/>
          </a:bodyPr>
          <a:lstStyle/>
          <a:p>
            <a:pPr marL="419100">
              <a:lnSpc>
                <a:spcPct val="100000"/>
              </a:lnSpc>
              <a:spcBef>
                <a:spcPts val="235"/>
              </a:spcBef>
            </a:pPr>
            <a:r>
              <a:rPr sz="1600" b="1" i="1" spc="-10">
                <a:solidFill>
                  <a:srgbClr val="E48546"/>
                </a:solidFill>
                <a:latin typeface="Trebuchet MS"/>
                <a:cs typeface="Trebuchet MS"/>
              </a:rPr>
              <a:t>*</a:t>
            </a:r>
            <a:r>
              <a:rPr sz="1600" b="1" i="1" spc="-160">
                <a:solidFill>
                  <a:srgbClr val="E48546"/>
                </a:solidFill>
                <a:latin typeface="Trebuchet MS"/>
                <a:cs typeface="Trebuchet MS"/>
              </a:rPr>
              <a:t> </a:t>
            </a:r>
            <a:r>
              <a:rPr sz="1600" spc="45">
                <a:latin typeface="Calibri"/>
                <a:cs typeface="Calibri"/>
              </a:rPr>
              <a:t>Estimated</a:t>
            </a:r>
            <a:r>
              <a:rPr sz="1600" spc="-30">
                <a:latin typeface="Calibri"/>
                <a:cs typeface="Calibri"/>
              </a:rPr>
              <a:t> </a:t>
            </a:r>
            <a:r>
              <a:rPr sz="1600" spc="75">
                <a:latin typeface="Calibri"/>
                <a:cs typeface="Calibri"/>
              </a:rPr>
              <a:t>cost</a:t>
            </a:r>
            <a:r>
              <a:rPr sz="1600" spc="-25">
                <a:latin typeface="Calibri"/>
                <a:cs typeface="Calibri"/>
              </a:rPr>
              <a:t> </a:t>
            </a:r>
            <a:r>
              <a:rPr sz="1600" spc="-10">
                <a:latin typeface="Calibri"/>
                <a:cs typeface="Calibri"/>
              </a:rPr>
              <a:t>for</a:t>
            </a:r>
            <a:r>
              <a:rPr sz="1600" spc="-20">
                <a:latin typeface="Calibri"/>
                <a:cs typeface="Calibri"/>
              </a:rPr>
              <a:t> </a:t>
            </a:r>
            <a:r>
              <a:rPr sz="1600" spc="5">
                <a:latin typeface="Calibri"/>
                <a:cs typeface="Calibri"/>
              </a:rPr>
              <a:t>work</a:t>
            </a:r>
            <a:r>
              <a:rPr sz="1600" spc="-20">
                <a:latin typeface="Calibri"/>
                <a:cs typeface="Calibri"/>
              </a:rPr>
              <a:t> </a:t>
            </a:r>
            <a:r>
              <a:rPr sz="1600" spc="25">
                <a:latin typeface="Calibri"/>
                <a:cs typeface="Calibri"/>
              </a:rPr>
              <a:t>in</a:t>
            </a:r>
            <a:r>
              <a:rPr sz="1600" spc="-15">
                <a:latin typeface="Calibri"/>
                <a:cs typeface="Calibri"/>
              </a:rPr>
              <a:t> </a:t>
            </a:r>
            <a:r>
              <a:rPr sz="1600" spc="15">
                <a:latin typeface="Calibri"/>
                <a:cs typeface="Calibri"/>
              </a:rPr>
              <a:t>private</a:t>
            </a:r>
            <a:r>
              <a:rPr sz="1600" spc="-35">
                <a:latin typeface="Calibri"/>
                <a:cs typeface="Calibri"/>
              </a:rPr>
              <a:t> </a:t>
            </a:r>
            <a:r>
              <a:rPr sz="1600" spc="5">
                <a:latin typeface="Calibri"/>
                <a:cs typeface="Calibri"/>
              </a:rPr>
              <a:t>property:</a:t>
            </a:r>
            <a:r>
              <a:rPr sz="1600" spc="10">
                <a:latin typeface="Calibri"/>
                <a:cs typeface="Calibri"/>
              </a:rPr>
              <a:t> </a:t>
            </a:r>
            <a:r>
              <a:rPr sz="1600" spc="35">
                <a:latin typeface="Calibri"/>
                <a:cs typeface="Calibri"/>
              </a:rPr>
              <a:t>$20,000</a:t>
            </a:r>
            <a:endParaRPr sz="1600">
              <a:latin typeface="Calibri"/>
              <a:cs typeface="Calibri"/>
            </a:endParaRPr>
          </a:p>
        </p:txBody>
      </p:sp>
      <p:sp>
        <p:nvSpPr>
          <p:cNvPr id="26" name="object 26"/>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lang="en-US" spc="30"/>
              <a:t>3</a:t>
            </a:r>
            <a:r>
              <a:rPr spc="30"/>
              <a:t>0</a:t>
            </a:r>
          </a:p>
        </p:txBody>
      </p:sp>
    </p:spTree>
    <p:extLst>
      <p:ext uri="{BB962C8B-B14F-4D97-AF65-F5344CB8AC3E}">
        <p14:creationId xmlns:p14="http://schemas.microsoft.com/office/powerpoint/2010/main" val="29140018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235300"/>
            <a:ext cx="6610984" cy="696595"/>
          </a:xfrm>
          <a:prstGeom prst="rect">
            <a:avLst/>
          </a:prstGeom>
        </p:spPr>
        <p:txBody>
          <a:bodyPr vert="horz" wrap="square" lIns="0" tIns="12700" rIns="0" bIns="0" rtlCol="0">
            <a:spAutoFit/>
          </a:bodyPr>
          <a:lstStyle/>
          <a:p>
            <a:pPr marL="12700">
              <a:lnSpc>
                <a:spcPct val="100000"/>
              </a:lnSpc>
              <a:spcBef>
                <a:spcPts val="100"/>
              </a:spcBef>
            </a:pPr>
            <a:r>
              <a:rPr sz="4400" u="none" spc="10">
                <a:solidFill>
                  <a:srgbClr val="FFFFFF"/>
                </a:solidFill>
              </a:rPr>
              <a:t>Estimated</a:t>
            </a:r>
            <a:r>
              <a:rPr sz="4400" u="none" spc="-180">
                <a:solidFill>
                  <a:srgbClr val="FFFFFF"/>
                </a:solidFill>
              </a:rPr>
              <a:t> </a:t>
            </a:r>
            <a:r>
              <a:rPr sz="4400" u="none" spc="185">
                <a:solidFill>
                  <a:srgbClr val="FFFFFF"/>
                </a:solidFill>
              </a:rPr>
              <a:t>Costs</a:t>
            </a:r>
            <a:r>
              <a:rPr sz="4400" u="none" spc="-185">
                <a:solidFill>
                  <a:srgbClr val="FFFFFF"/>
                </a:solidFill>
              </a:rPr>
              <a:t> </a:t>
            </a:r>
            <a:r>
              <a:rPr sz="4400" u="none" spc="-20">
                <a:solidFill>
                  <a:srgbClr val="FFFFFF"/>
                </a:solidFill>
              </a:rPr>
              <a:t>and</a:t>
            </a:r>
            <a:r>
              <a:rPr sz="4400" u="none" spc="-185">
                <a:solidFill>
                  <a:srgbClr val="FFFFFF"/>
                </a:solidFill>
              </a:rPr>
              <a:t> </a:t>
            </a:r>
            <a:r>
              <a:rPr sz="4400" u="none" spc="-45">
                <a:solidFill>
                  <a:srgbClr val="FFFFFF"/>
                </a:solidFill>
              </a:rPr>
              <a:t>Funding</a:t>
            </a:r>
            <a:endParaRPr sz="4400"/>
          </a:p>
        </p:txBody>
      </p:sp>
      <p:sp>
        <p:nvSpPr>
          <p:cNvPr id="4" name="object 4"/>
          <p:cNvSpPr txBox="1">
            <a:spLocks noGrp="1"/>
          </p:cNvSpPr>
          <p:nvPr>
            <p:ph type="sldNum" sz="quarter" idx="7"/>
          </p:nvPr>
        </p:nvSpPr>
        <p:spPr>
          <a:xfrm>
            <a:off x="11811000" y="6568407"/>
            <a:ext cx="238125" cy="187872"/>
          </a:xfrm>
          <a:prstGeom prst="rect">
            <a:avLst/>
          </a:prstGeom>
        </p:spPr>
        <p:txBody>
          <a:bodyPr vert="horz" wrap="square" lIns="0" tIns="3175" rIns="0" bIns="0" rtlCol="0">
            <a:spAutoFit/>
          </a:bodyPr>
          <a:lstStyle/>
          <a:p>
            <a:pPr marL="38100">
              <a:lnSpc>
                <a:spcPct val="100000"/>
              </a:lnSpc>
              <a:spcBef>
                <a:spcPts val="25"/>
              </a:spcBef>
            </a:pPr>
            <a:r>
              <a:rPr lang="en-US" spc="30"/>
              <a:t>31</a:t>
            </a:r>
            <a:endParaRPr spc="30"/>
          </a:p>
        </p:txBody>
      </p:sp>
      <p:sp>
        <p:nvSpPr>
          <p:cNvPr id="5" name="Content Placeholder 2">
            <a:extLst>
              <a:ext uri="{FF2B5EF4-FFF2-40B4-BE49-F238E27FC236}">
                <a16:creationId xmlns:a16="http://schemas.microsoft.com/office/drawing/2014/main" id="{D0A59806-20FC-C8F1-62FF-37628E88ABD8}"/>
              </a:ext>
            </a:extLst>
          </p:cNvPr>
          <p:cNvSpPr txBox="1">
            <a:spLocks/>
          </p:cNvSpPr>
          <p:nvPr/>
        </p:nvSpPr>
        <p:spPr>
          <a:xfrm>
            <a:off x="427122" y="1604381"/>
            <a:ext cx="11297650" cy="4726746"/>
          </a:xfrm>
          <a:prstGeom prst="rect">
            <a:avLst/>
          </a:prstGeom>
        </p:spPr>
        <p:txBody>
          <a:bodyPr vert="horz" wrap="square" lIns="91440" tIns="45720" rIns="91440" bIns="45720" rtlCol="0" anchor="t">
            <a:normAutofit/>
          </a:bodyPr>
          <a:lstStyle>
            <a:lvl1pPr marL="0">
              <a:defRPr sz="2400" b="1" i="0">
                <a:solidFill>
                  <a:srgbClr val="E48546"/>
                </a:solidFill>
                <a:latin typeface="Calibri"/>
                <a:ea typeface="+mn-ea"/>
                <a:cs typeface="Calibri"/>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kern="0">
                <a:solidFill>
                  <a:srgbClr val="E58546"/>
                </a:solidFill>
              </a:rPr>
              <a:t>Possible Repayment Options for </a:t>
            </a:r>
            <a:r>
              <a:rPr lang="en-US" u="sng" kern="0">
                <a:solidFill>
                  <a:srgbClr val="E58546"/>
                </a:solidFill>
              </a:rPr>
              <a:t>City 7 Assessment</a:t>
            </a:r>
          </a:p>
          <a:p>
            <a:pPr marL="342900" lvl="2" indent="-342900">
              <a:spcBef>
                <a:spcPts val="600"/>
              </a:spcBef>
              <a:buFont typeface="Arial" panose="020B0604020202020204" pitchFamily="34" charset="0"/>
              <a:buChar char="•"/>
            </a:pPr>
            <a:r>
              <a:rPr lang="en-US" sz="2400" b="1" kern="0">
                <a:solidFill>
                  <a:sysClr val="windowText" lastClr="000000"/>
                </a:solidFill>
              </a:rPr>
              <a:t>Pay upfront – </a:t>
            </a:r>
            <a:r>
              <a:rPr lang="en-US" sz="2400" kern="0">
                <a:solidFill>
                  <a:sysClr val="windowText" lastClr="000000"/>
                </a:solidFill>
              </a:rPr>
              <a:t>No financing or interest charges – Approximately </a:t>
            </a:r>
            <a:r>
              <a:rPr lang="en-US" sz="2400" b="1" kern="0">
                <a:solidFill>
                  <a:sysClr val="windowText" lastClr="000000"/>
                </a:solidFill>
              </a:rPr>
              <a:t>$52,000</a:t>
            </a:r>
            <a:endParaRPr lang="en-US" sz="2400" b="1" kern="0">
              <a:solidFill>
                <a:sysClr val="windowText" lastClr="000000"/>
              </a:solidFill>
              <a:highlight>
                <a:srgbClr val="FFFF00"/>
              </a:highlight>
            </a:endParaRPr>
          </a:p>
          <a:p>
            <a:pPr marL="342900" lvl="2" indent="-342900">
              <a:spcBef>
                <a:spcPts val="600"/>
              </a:spcBef>
              <a:buFont typeface="Arial"/>
              <a:buChar char="•"/>
            </a:pPr>
            <a:r>
              <a:rPr lang="en-US" sz="2400" b="1" kern="0">
                <a:solidFill>
                  <a:sysClr val="windowText" lastClr="000000"/>
                </a:solidFill>
              </a:rPr>
              <a:t>Pay off at any time – </a:t>
            </a:r>
            <a:r>
              <a:rPr lang="en-US" sz="2400" kern="0">
                <a:solidFill>
                  <a:sysClr val="windowText" lastClr="000000"/>
                </a:solidFill>
              </a:rPr>
              <a:t>Incur financing cost but only incur interest charges up to the time of pay off</a:t>
            </a:r>
            <a:endParaRPr lang="en-US" sz="2400" kern="0">
              <a:solidFill>
                <a:sysClr val="windowText" lastClr="000000"/>
              </a:solidFill>
              <a:ea typeface="Calibri"/>
              <a:cs typeface="Calibri"/>
            </a:endParaRPr>
          </a:p>
          <a:p>
            <a:pPr marL="342900" lvl="2" indent="-342900">
              <a:spcBef>
                <a:spcPts val="600"/>
              </a:spcBef>
              <a:buFont typeface="Arial" panose="020B0604020202020204" pitchFamily="34" charset="0"/>
              <a:buChar char="•"/>
            </a:pPr>
            <a:r>
              <a:rPr lang="en-US" sz="2200" b="1" kern="0">
                <a:solidFill>
                  <a:sysClr val="windowText" lastClr="000000"/>
                </a:solidFill>
              </a:rPr>
              <a:t>Pay over life of loan – </a:t>
            </a:r>
            <a:r>
              <a:rPr lang="en-US" sz="2200" kern="0">
                <a:solidFill>
                  <a:sysClr val="windowText" lastClr="000000"/>
                </a:solidFill>
              </a:rPr>
              <a:t>Incur financing and interest costs each year (estimate):</a:t>
            </a:r>
            <a:endParaRPr lang="en-US" kern="0">
              <a:solidFill>
                <a:sysClr val="windowText" lastClr="000000"/>
              </a:solidFill>
            </a:endParaRPr>
          </a:p>
          <a:p>
            <a:pPr marL="800100" lvl="1" indent="-342900">
              <a:buFont typeface="Courier New" panose="020B0604020202020204" pitchFamily="34" charset="0"/>
              <a:buChar char="o"/>
            </a:pPr>
            <a:r>
              <a:rPr lang="en-US" sz="2000" b="1" kern="0">
                <a:solidFill>
                  <a:sysClr val="windowText" lastClr="000000"/>
                </a:solidFill>
                <a:latin typeface="Aptos"/>
                <a:cs typeface="Courier New"/>
              </a:rPr>
              <a:t>5</a:t>
            </a:r>
            <a:r>
              <a:rPr lang="en-US" sz="2000" b="1" kern="0">
                <a:solidFill>
                  <a:sysClr val="windowText" lastClr="000000"/>
                </a:solidFill>
              </a:rPr>
              <a:t> year - 4.25% Int.  </a:t>
            </a:r>
            <a:r>
              <a:rPr lang="en-US" sz="2000" kern="0">
                <a:solidFill>
                  <a:sysClr val="windowText" lastClr="000000"/>
                </a:solidFill>
              </a:rPr>
              <a:t>$11,765 per year</a:t>
            </a:r>
            <a:endParaRPr lang="en-US" sz="2000" kern="0">
              <a:solidFill>
                <a:sysClr val="windowText" lastClr="000000"/>
              </a:solidFill>
              <a:ea typeface="Calibri"/>
              <a:cs typeface="Calibri"/>
            </a:endParaRPr>
          </a:p>
          <a:p>
            <a:pPr marL="800100" lvl="1" indent="-342900">
              <a:buFont typeface="Courier New" panose="020B0604020202020204" pitchFamily="34" charset="0"/>
              <a:buChar char="o"/>
            </a:pPr>
            <a:r>
              <a:rPr lang="en-US" sz="2000" b="1" kern="0">
                <a:solidFill>
                  <a:sysClr val="windowText" lastClr="000000"/>
                </a:solidFill>
              </a:rPr>
              <a:t>7 year - 4.50% Int.  </a:t>
            </a:r>
            <a:r>
              <a:rPr lang="en-US" sz="2000" kern="0">
                <a:solidFill>
                  <a:sysClr val="windowText" lastClr="000000"/>
                </a:solidFill>
              </a:rPr>
              <a:t>$8,825 per year</a:t>
            </a:r>
            <a:endParaRPr lang="en-US" sz="2000" kern="0">
              <a:solidFill>
                <a:sysClr val="windowText" lastClr="000000"/>
              </a:solidFill>
              <a:ea typeface="Calibri"/>
              <a:cs typeface="Calibri"/>
            </a:endParaRPr>
          </a:p>
          <a:p>
            <a:pPr marL="800100" lvl="1" indent="-342900">
              <a:buFont typeface="Courier New" panose="020B0604020202020204" pitchFamily="34" charset="0"/>
              <a:buChar char="o"/>
            </a:pPr>
            <a:r>
              <a:rPr lang="en-US" sz="2000" b="1" kern="0">
                <a:solidFill>
                  <a:sysClr val="windowText" lastClr="000000"/>
                </a:solidFill>
                <a:latin typeface="Aptos"/>
                <a:cs typeface="Courier New"/>
              </a:rPr>
              <a:t>10 </a:t>
            </a:r>
            <a:r>
              <a:rPr lang="en-US" sz="2000" b="1" kern="0">
                <a:solidFill>
                  <a:sysClr val="windowText" lastClr="000000"/>
                </a:solidFill>
              </a:rPr>
              <a:t>year - 4.75% Int.  </a:t>
            </a:r>
            <a:r>
              <a:rPr lang="en-US" sz="2000" kern="0">
                <a:solidFill>
                  <a:sysClr val="windowText" lastClr="000000"/>
                </a:solidFill>
              </a:rPr>
              <a:t>$6,655 per year </a:t>
            </a:r>
            <a:endParaRPr lang="en-US" sz="2000" kern="0">
              <a:solidFill>
                <a:sysClr val="windowText" lastClr="000000"/>
              </a:solidFill>
              <a:ea typeface="Calibri"/>
              <a:cs typeface="Calibri"/>
            </a:endParaRPr>
          </a:p>
          <a:p>
            <a:pPr marL="800100" lvl="1" indent="-342900">
              <a:buFont typeface="Courier New" panose="020B0604020202020204" pitchFamily="34" charset="0"/>
              <a:buChar char="o"/>
            </a:pPr>
            <a:r>
              <a:rPr lang="en-US" sz="2000" b="1" kern="0">
                <a:solidFill>
                  <a:sysClr val="windowText" lastClr="000000"/>
                </a:solidFill>
                <a:latin typeface="Aptos"/>
                <a:cs typeface="Courier New"/>
              </a:rPr>
              <a:t>20</a:t>
            </a:r>
            <a:r>
              <a:rPr lang="en-US" sz="2000" b="1" kern="0">
                <a:solidFill>
                  <a:sysClr val="windowText" lastClr="000000"/>
                </a:solidFill>
              </a:rPr>
              <a:t> year - 5.25% Int.</a:t>
            </a:r>
            <a:r>
              <a:rPr lang="en-US" sz="2000" kern="0">
                <a:solidFill>
                  <a:sysClr val="windowText" lastClr="000000"/>
                </a:solidFill>
              </a:rPr>
              <a:t>  $4,265 per year </a:t>
            </a:r>
            <a:r>
              <a:rPr lang="en-US" sz="2000" b="1" kern="0">
                <a:solidFill>
                  <a:sysClr val="windowText" lastClr="000000"/>
                </a:solidFill>
              </a:rPr>
              <a:t>*</a:t>
            </a:r>
            <a:endParaRPr lang="en-US" sz="2000" b="1" kern="0">
              <a:solidFill>
                <a:sysClr val="windowText" lastClr="000000"/>
              </a:solidFill>
              <a:ea typeface="Calibri"/>
              <a:cs typeface="Calibri"/>
            </a:endParaRPr>
          </a:p>
          <a:p>
            <a:pPr marL="800100" lvl="1" indent="-342900">
              <a:buFont typeface="Courier New" panose="020B0604020202020204" pitchFamily="34" charset="0"/>
              <a:buChar char="o"/>
            </a:pPr>
            <a:r>
              <a:rPr lang="en-US" sz="2000" b="1" kern="0">
                <a:solidFill>
                  <a:sysClr val="windowText" lastClr="000000"/>
                </a:solidFill>
              </a:rPr>
              <a:t>30 year – 5.75% Int. </a:t>
            </a:r>
            <a:r>
              <a:rPr lang="en-US" sz="2000" kern="0">
                <a:solidFill>
                  <a:sysClr val="windowText" lastClr="000000"/>
                </a:solidFill>
              </a:rPr>
              <a:t>$3,680 per year  </a:t>
            </a:r>
            <a:r>
              <a:rPr lang="en-US" sz="2000" b="1" kern="0">
                <a:solidFill>
                  <a:sysClr val="windowText" lastClr="000000"/>
                </a:solidFill>
              </a:rPr>
              <a:t>*</a:t>
            </a:r>
            <a:endParaRPr lang="en-US" sz="2000" b="1" kern="0">
              <a:solidFill>
                <a:sysClr val="windowText" lastClr="000000"/>
              </a:solidFill>
              <a:ea typeface="Calibri"/>
              <a:cs typeface="Calibri"/>
            </a:endParaRPr>
          </a:p>
          <a:p>
            <a:r>
              <a:rPr lang="en-US" sz="1800" kern="0"/>
              <a:t>Note:  Interest rates listed above are for illustrative purposes only and should not be relied on.  They are subject to change based on market conditions at the time the loan/bonds are issued.</a:t>
            </a:r>
          </a:p>
          <a:p>
            <a:endParaRPr lang="en-US" sz="1800" kern="0">
              <a:ea typeface="Calibri"/>
            </a:endParaRPr>
          </a:p>
          <a:p>
            <a:r>
              <a:rPr lang="en-US" sz="1700" kern="0">
                <a:solidFill>
                  <a:srgbClr val="000000"/>
                </a:solidFill>
                <a:ea typeface="Calibri"/>
              </a:rPr>
              <a:t>*Part of a Miami-Dade County Special Benefit Area.</a:t>
            </a:r>
            <a:endParaRPr lang="en-US" sz="1700" b="0" kern="0">
              <a:solidFill>
                <a:srgbClr val="000000"/>
              </a:solidFill>
              <a:ea typeface="Calibri"/>
            </a:endParaRPr>
          </a:p>
          <a:p>
            <a:endParaRPr lang="en-US" sz="1800" kern="0">
              <a:ea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235300"/>
            <a:ext cx="6610984" cy="696595"/>
          </a:xfrm>
          <a:prstGeom prst="rect">
            <a:avLst/>
          </a:prstGeom>
        </p:spPr>
        <p:txBody>
          <a:bodyPr vert="horz" wrap="square" lIns="0" tIns="12700" rIns="0" bIns="0" rtlCol="0">
            <a:spAutoFit/>
          </a:bodyPr>
          <a:lstStyle/>
          <a:p>
            <a:pPr marL="12700">
              <a:lnSpc>
                <a:spcPct val="100000"/>
              </a:lnSpc>
              <a:spcBef>
                <a:spcPts val="100"/>
              </a:spcBef>
            </a:pPr>
            <a:r>
              <a:rPr sz="4400" u="none" spc="10">
                <a:solidFill>
                  <a:srgbClr val="FFFFFF"/>
                </a:solidFill>
              </a:rPr>
              <a:t>Estimated</a:t>
            </a:r>
            <a:r>
              <a:rPr sz="4400" u="none" spc="-180">
                <a:solidFill>
                  <a:srgbClr val="FFFFFF"/>
                </a:solidFill>
              </a:rPr>
              <a:t> </a:t>
            </a:r>
            <a:r>
              <a:rPr sz="4400" u="none" spc="185">
                <a:solidFill>
                  <a:srgbClr val="FFFFFF"/>
                </a:solidFill>
              </a:rPr>
              <a:t>Costs</a:t>
            </a:r>
            <a:r>
              <a:rPr sz="4400" u="none" spc="-185">
                <a:solidFill>
                  <a:srgbClr val="FFFFFF"/>
                </a:solidFill>
              </a:rPr>
              <a:t> </a:t>
            </a:r>
            <a:r>
              <a:rPr sz="4400" u="none" spc="-20">
                <a:solidFill>
                  <a:srgbClr val="FFFFFF"/>
                </a:solidFill>
              </a:rPr>
              <a:t>and</a:t>
            </a:r>
            <a:r>
              <a:rPr sz="4400" u="none" spc="-185">
                <a:solidFill>
                  <a:srgbClr val="FFFFFF"/>
                </a:solidFill>
              </a:rPr>
              <a:t> </a:t>
            </a:r>
            <a:r>
              <a:rPr sz="4400" u="none" spc="-45">
                <a:solidFill>
                  <a:srgbClr val="FFFFFF"/>
                </a:solidFill>
              </a:rPr>
              <a:t>Funding</a:t>
            </a:r>
            <a:endParaRPr sz="4400"/>
          </a:p>
        </p:txBody>
      </p:sp>
      <p:sp>
        <p:nvSpPr>
          <p:cNvPr id="4" name="object 4"/>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lang="en-US" spc="30"/>
              <a:t>3</a:t>
            </a:r>
            <a:r>
              <a:rPr spc="30"/>
              <a:t>2</a:t>
            </a:r>
          </a:p>
        </p:txBody>
      </p:sp>
      <p:sp>
        <p:nvSpPr>
          <p:cNvPr id="3" name="Content Placeholder 2">
            <a:extLst>
              <a:ext uri="{FF2B5EF4-FFF2-40B4-BE49-F238E27FC236}">
                <a16:creationId xmlns:a16="http://schemas.microsoft.com/office/drawing/2014/main" id="{6476453F-D87C-6671-AE9E-3374A7363C8A}"/>
              </a:ext>
            </a:extLst>
          </p:cNvPr>
          <p:cNvSpPr txBox="1">
            <a:spLocks/>
          </p:cNvSpPr>
          <p:nvPr/>
        </p:nvSpPr>
        <p:spPr>
          <a:xfrm>
            <a:off x="497306" y="1474039"/>
            <a:ext cx="11317703" cy="4726746"/>
          </a:xfrm>
          <a:prstGeom prst="rect">
            <a:avLst/>
          </a:prstGeom>
        </p:spPr>
        <p:txBody>
          <a:bodyPr vert="horz" wrap="square" lIns="91440" tIns="45720" rIns="91440" bIns="45720" rtlCol="0" anchor="t">
            <a:normAutofit lnSpcReduction="10000"/>
          </a:bodyPr>
          <a:lstStyle>
            <a:lvl1pPr marL="0">
              <a:defRPr sz="2400" b="1" i="0">
                <a:solidFill>
                  <a:srgbClr val="E48546"/>
                </a:solidFill>
                <a:latin typeface="Calibri"/>
                <a:ea typeface="+mn-ea"/>
                <a:cs typeface="Calibri"/>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kern="0">
                <a:solidFill>
                  <a:srgbClr val="E58546"/>
                </a:solidFill>
              </a:rPr>
              <a:t>Possible Repayment Options for </a:t>
            </a:r>
            <a:r>
              <a:rPr lang="en-US" u="sng" kern="0">
                <a:solidFill>
                  <a:srgbClr val="E58546"/>
                </a:solidFill>
              </a:rPr>
              <a:t>City 8 Assessment</a:t>
            </a:r>
          </a:p>
          <a:p>
            <a:pPr marL="342900" lvl="2" indent="-342900">
              <a:spcBef>
                <a:spcPts val="600"/>
              </a:spcBef>
              <a:buFont typeface="Arial" panose="020B0604020202020204" pitchFamily="34" charset="0"/>
              <a:buChar char="•"/>
            </a:pPr>
            <a:r>
              <a:rPr lang="en-US" sz="2400" b="1" kern="0">
                <a:solidFill>
                  <a:sysClr val="windowText" lastClr="000000"/>
                </a:solidFill>
              </a:rPr>
              <a:t>Pay upfront – </a:t>
            </a:r>
            <a:r>
              <a:rPr lang="en-US" sz="2400" kern="0">
                <a:solidFill>
                  <a:sysClr val="windowText" lastClr="000000"/>
                </a:solidFill>
              </a:rPr>
              <a:t>No financing or interest charges – Approximately </a:t>
            </a:r>
            <a:r>
              <a:rPr lang="en-US" sz="2400" b="1" kern="0">
                <a:solidFill>
                  <a:sysClr val="windowText" lastClr="000000"/>
                </a:solidFill>
              </a:rPr>
              <a:t>$44,000</a:t>
            </a:r>
            <a:endParaRPr lang="en-US" sz="2400" b="1" kern="0">
              <a:solidFill>
                <a:sysClr val="windowText" lastClr="000000"/>
              </a:solidFill>
              <a:highlight>
                <a:srgbClr val="FFFF00"/>
              </a:highlight>
            </a:endParaRPr>
          </a:p>
          <a:p>
            <a:pPr marL="342900" lvl="2" indent="-342900">
              <a:spcBef>
                <a:spcPts val="600"/>
              </a:spcBef>
              <a:buFont typeface="Arial"/>
              <a:buChar char="•"/>
            </a:pPr>
            <a:r>
              <a:rPr lang="en-US" sz="2400" b="1" kern="0">
                <a:solidFill>
                  <a:sysClr val="windowText" lastClr="000000"/>
                </a:solidFill>
              </a:rPr>
              <a:t>Pay off at any time – </a:t>
            </a:r>
            <a:r>
              <a:rPr lang="en-US" sz="2400" kern="0">
                <a:solidFill>
                  <a:sysClr val="windowText" lastClr="000000"/>
                </a:solidFill>
              </a:rPr>
              <a:t>Incur financing cost but only incur interest charges up to the time of pay off</a:t>
            </a:r>
            <a:endParaRPr lang="en-US" sz="2400" kern="0">
              <a:solidFill>
                <a:sysClr val="windowText" lastClr="000000"/>
              </a:solidFill>
              <a:ea typeface="Calibri"/>
              <a:cs typeface="Calibri"/>
            </a:endParaRPr>
          </a:p>
          <a:p>
            <a:pPr marL="342900" lvl="2" indent="-342900">
              <a:spcBef>
                <a:spcPts val="600"/>
              </a:spcBef>
              <a:buFont typeface="Arial" panose="020B0604020202020204" pitchFamily="34" charset="0"/>
              <a:buChar char="•"/>
            </a:pPr>
            <a:r>
              <a:rPr lang="en-US" sz="2200" b="1" kern="0">
                <a:solidFill>
                  <a:sysClr val="windowText" lastClr="000000"/>
                </a:solidFill>
              </a:rPr>
              <a:t>Pay over life of loan – </a:t>
            </a:r>
            <a:r>
              <a:rPr lang="en-US" sz="2200" kern="0">
                <a:solidFill>
                  <a:sysClr val="windowText" lastClr="000000"/>
                </a:solidFill>
              </a:rPr>
              <a:t>Incur financing and interest costs each year (estimate):</a:t>
            </a:r>
            <a:endParaRPr lang="en-US" kern="0">
              <a:solidFill>
                <a:sysClr val="windowText" lastClr="000000"/>
              </a:solidFill>
            </a:endParaRPr>
          </a:p>
          <a:p>
            <a:pPr marL="800100" lvl="1" indent="-342900">
              <a:buFont typeface="Courier New" panose="020B0604020202020204" pitchFamily="34" charset="0"/>
              <a:buChar char="o"/>
            </a:pPr>
            <a:r>
              <a:rPr lang="en-US" sz="2000" b="1" kern="0">
                <a:solidFill>
                  <a:sysClr val="windowText" lastClr="000000"/>
                </a:solidFill>
                <a:latin typeface="Aptos"/>
                <a:cs typeface="Courier New"/>
              </a:rPr>
              <a:t>   5</a:t>
            </a:r>
            <a:r>
              <a:rPr lang="en-US" sz="2000" b="1" kern="0">
                <a:solidFill>
                  <a:sysClr val="windowText" lastClr="000000"/>
                </a:solidFill>
              </a:rPr>
              <a:t> year - 4.25% Int.  </a:t>
            </a:r>
            <a:r>
              <a:rPr lang="en-US" sz="2000" kern="0">
                <a:solidFill>
                  <a:sysClr val="windowText" lastClr="000000"/>
                </a:solidFill>
              </a:rPr>
              <a:t>$9,955 per year </a:t>
            </a:r>
            <a:endParaRPr lang="en-US" sz="2000" kern="0">
              <a:solidFill>
                <a:sysClr val="windowText" lastClr="000000"/>
              </a:solidFill>
              <a:ea typeface="Calibri"/>
              <a:cs typeface="Calibri"/>
            </a:endParaRPr>
          </a:p>
          <a:p>
            <a:pPr marL="800100" lvl="1" indent="-342900">
              <a:buFont typeface="Courier New" panose="020B0604020202020204" pitchFamily="34" charset="0"/>
              <a:buChar char="o"/>
            </a:pPr>
            <a:r>
              <a:rPr lang="en-US" sz="2000" b="1" kern="0">
                <a:solidFill>
                  <a:sysClr val="windowText" lastClr="000000"/>
                </a:solidFill>
              </a:rPr>
              <a:t>   7 year - 4.50% Int.  </a:t>
            </a:r>
            <a:r>
              <a:rPr lang="en-US" sz="2000" kern="0">
                <a:solidFill>
                  <a:sysClr val="windowText" lastClr="000000"/>
                </a:solidFill>
              </a:rPr>
              <a:t>$7,470 per year</a:t>
            </a:r>
            <a:endParaRPr lang="en-US" sz="2000" kern="0">
              <a:solidFill>
                <a:sysClr val="windowText" lastClr="000000"/>
              </a:solidFill>
              <a:ea typeface="Calibri"/>
              <a:cs typeface="Calibri"/>
            </a:endParaRPr>
          </a:p>
          <a:p>
            <a:pPr marL="800100" lvl="1" indent="-342900">
              <a:buFont typeface="Courier New" panose="020B0604020202020204" pitchFamily="34" charset="0"/>
              <a:buChar char="o"/>
            </a:pPr>
            <a:r>
              <a:rPr lang="en-US" sz="2000" b="1" kern="0">
                <a:solidFill>
                  <a:sysClr val="windowText" lastClr="000000"/>
                </a:solidFill>
                <a:latin typeface="Aptos"/>
                <a:cs typeface="Courier New"/>
              </a:rPr>
              <a:t>10 </a:t>
            </a:r>
            <a:r>
              <a:rPr lang="en-US" sz="2000" b="1" kern="0">
                <a:solidFill>
                  <a:sysClr val="windowText" lastClr="000000"/>
                </a:solidFill>
              </a:rPr>
              <a:t>year - 4.75% Int.  </a:t>
            </a:r>
            <a:r>
              <a:rPr lang="en-US" sz="2000" kern="0">
                <a:solidFill>
                  <a:sysClr val="windowText" lastClr="000000"/>
                </a:solidFill>
              </a:rPr>
              <a:t>$5,630 per year </a:t>
            </a:r>
            <a:endParaRPr lang="en-US">
              <a:solidFill>
                <a:sysClr val="windowText" lastClr="000000"/>
              </a:solidFill>
              <a:latin typeface="Calibri"/>
              <a:ea typeface="Calibri"/>
              <a:cs typeface="Calibri"/>
            </a:endParaRPr>
          </a:p>
          <a:p>
            <a:pPr marL="800100" lvl="1" indent="-342900">
              <a:buFont typeface="Courier New" panose="020B0604020202020204" pitchFamily="34" charset="0"/>
              <a:buChar char="o"/>
            </a:pPr>
            <a:r>
              <a:rPr lang="en-US" sz="2000" b="1" kern="0">
                <a:solidFill>
                  <a:sysClr val="windowText" lastClr="000000"/>
                </a:solidFill>
                <a:latin typeface="Aptos"/>
                <a:cs typeface="Courier New"/>
              </a:rPr>
              <a:t>20</a:t>
            </a:r>
            <a:r>
              <a:rPr lang="en-US" sz="2000" b="1" kern="0">
                <a:solidFill>
                  <a:sysClr val="windowText" lastClr="000000"/>
                </a:solidFill>
              </a:rPr>
              <a:t> year - 5.25% Int.</a:t>
            </a:r>
            <a:r>
              <a:rPr lang="en-US" sz="2000" kern="0">
                <a:solidFill>
                  <a:sysClr val="windowText" lastClr="000000"/>
                </a:solidFill>
              </a:rPr>
              <a:t>  $3,605 per year </a:t>
            </a:r>
            <a:r>
              <a:rPr lang="en-US" sz="2000" b="1" kern="0">
                <a:solidFill>
                  <a:sysClr val="windowText" lastClr="000000"/>
                </a:solidFill>
              </a:rPr>
              <a:t>*</a:t>
            </a:r>
            <a:endParaRPr lang="en-US" sz="2000" b="1" kern="0">
              <a:solidFill>
                <a:sysClr val="windowText" lastClr="000000"/>
              </a:solidFill>
              <a:cs typeface="Calibri"/>
            </a:endParaRPr>
          </a:p>
          <a:p>
            <a:pPr marL="800100" lvl="1" indent="-342900">
              <a:buFont typeface="Courier New" panose="020B0604020202020204" pitchFamily="34" charset="0"/>
              <a:buChar char="o"/>
            </a:pPr>
            <a:r>
              <a:rPr lang="en-US" sz="2000" b="1" kern="0">
                <a:solidFill>
                  <a:sysClr val="windowText" lastClr="000000"/>
                </a:solidFill>
                <a:cs typeface="Courier New"/>
              </a:rPr>
              <a:t>30</a:t>
            </a:r>
            <a:r>
              <a:rPr lang="en-US" sz="2000" b="1" kern="0">
                <a:solidFill>
                  <a:sysClr val="windowText" lastClr="000000"/>
                </a:solidFill>
              </a:rPr>
              <a:t> year - 5.75% Int.</a:t>
            </a:r>
            <a:r>
              <a:rPr lang="en-US" sz="2000" kern="0">
                <a:solidFill>
                  <a:sysClr val="windowText" lastClr="000000"/>
                </a:solidFill>
              </a:rPr>
              <a:t>  $3,115 per year </a:t>
            </a:r>
            <a:r>
              <a:rPr lang="en-US" sz="2000" b="1" kern="0">
                <a:solidFill>
                  <a:sysClr val="windowText" lastClr="000000"/>
                </a:solidFill>
              </a:rPr>
              <a:t>*</a:t>
            </a:r>
            <a:endParaRPr lang="en-US" sz="2000" b="1" kern="0">
              <a:solidFill>
                <a:sysClr val="windowText" lastClr="000000"/>
              </a:solidFill>
              <a:ea typeface="Calibri"/>
              <a:cs typeface="Calibri"/>
            </a:endParaRPr>
          </a:p>
          <a:p>
            <a:pPr marL="800100" lvl="1" indent="-342900">
              <a:buFont typeface="Courier New" panose="020B0604020202020204" pitchFamily="34" charset="0"/>
              <a:buChar char="o"/>
            </a:pPr>
            <a:endParaRPr lang="en-US" b="1" kern="0">
              <a:solidFill>
                <a:srgbClr val="E48546"/>
              </a:solidFill>
            </a:endParaRPr>
          </a:p>
          <a:p>
            <a:pPr lvl="1"/>
            <a:r>
              <a:rPr lang="en-US" b="1" kern="0">
                <a:solidFill>
                  <a:srgbClr val="E48546"/>
                </a:solidFill>
              </a:rPr>
              <a:t>Note:  Interest rates listed above are for illustrative purposes only and should not be relied on.  They are subject to change based on market conditions at the time the loan/bonds are issued.</a:t>
            </a:r>
          </a:p>
          <a:p>
            <a:pPr lvl="1"/>
            <a:endParaRPr lang="en-US" b="1" kern="0">
              <a:solidFill>
                <a:srgbClr val="E48546"/>
              </a:solidFill>
              <a:ea typeface="Calibri"/>
              <a:cs typeface="Calibri"/>
            </a:endParaRPr>
          </a:p>
          <a:p>
            <a:pPr lvl="1"/>
            <a:r>
              <a:rPr lang="en-US" sz="1700" b="1" kern="0">
                <a:solidFill>
                  <a:srgbClr val="000000"/>
                </a:solidFill>
                <a:ea typeface="Calibri"/>
                <a:cs typeface="Calibri"/>
              </a:rPr>
              <a:t>*Part of a Miami-Dade County Special Benefit Area.</a:t>
            </a:r>
            <a:endParaRPr lang="en-US" sz="1700" kern="0">
              <a:solidFill>
                <a:srgbClr val="000000"/>
              </a:solidFill>
              <a:ea typeface="Calibri"/>
              <a:cs typeface="Calibri"/>
            </a:endParaRPr>
          </a:p>
          <a:p>
            <a:pPr lvl="1"/>
            <a:endParaRPr lang="en-US" b="1" kern="0">
              <a:solidFill>
                <a:srgbClr val="E48546"/>
              </a:solidFill>
              <a:ea typeface="Calibri"/>
              <a:cs typeface="Calibri"/>
            </a:endParaRPr>
          </a:p>
        </p:txBody>
      </p:sp>
    </p:spTree>
    <p:extLst>
      <p:ext uri="{BB962C8B-B14F-4D97-AF65-F5344CB8AC3E}">
        <p14:creationId xmlns:p14="http://schemas.microsoft.com/office/powerpoint/2010/main" val="42722699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235300"/>
            <a:ext cx="6309360" cy="696595"/>
          </a:xfrm>
          <a:prstGeom prst="rect">
            <a:avLst/>
          </a:prstGeom>
        </p:spPr>
        <p:txBody>
          <a:bodyPr vert="horz" wrap="square" lIns="0" tIns="12700" rIns="0" bIns="0" rtlCol="0">
            <a:spAutoFit/>
          </a:bodyPr>
          <a:lstStyle/>
          <a:p>
            <a:pPr marL="12700">
              <a:lnSpc>
                <a:spcPct val="100000"/>
              </a:lnSpc>
              <a:spcBef>
                <a:spcPts val="100"/>
              </a:spcBef>
            </a:pPr>
            <a:r>
              <a:rPr sz="4400" u="none" spc="100">
                <a:solidFill>
                  <a:srgbClr val="FFFFFF"/>
                </a:solidFill>
              </a:rPr>
              <a:t>R</a:t>
            </a:r>
            <a:r>
              <a:rPr sz="4400" u="none" spc="85">
                <a:solidFill>
                  <a:srgbClr val="FFFFFF"/>
                </a:solidFill>
              </a:rPr>
              <a:t>e</a:t>
            </a:r>
            <a:r>
              <a:rPr sz="4400" u="none" spc="315">
                <a:solidFill>
                  <a:srgbClr val="FFFFFF"/>
                </a:solidFill>
              </a:rPr>
              <a:t>s</a:t>
            </a:r>
            <a:r>
              <a:rPr sz="4400" u="none" spc="-70">
                <a:solidFill>
                  <a:srgbClr val="FFFFFF"/>
                </a:solidFill>
              </a:rPr>
              <a:t>o</a:t>
            </a:r>
            <a:r>
              <a:rPr sz="4400" u="none" spc="-150">
                <a:solidFill>
                  <a:srgbClr val="FFFFFF"/>
                </a:solidFill>
              </a:rPr>
              <a:t>u</a:t>
            </a:r>
            <a:r>
              <a:rPr sz="4400" u="none" spc="-165">
                <a:solidFill>
                  <a:srgbClr val="FFFFFF"/>
                </a:solidFill>
              </a:rPr>
              <a:t>r</a:t>
            </a:r>
            <a:r>
              <a:rPr sz="4400" u="none" spc="305">
                <a:solidFill>
                  <a:srgbClr val="FFFFFF"/>
                </a:solidFill>
              </a:rPr>
              <a:t>c</a:t>
            </a:r>
            <a:r>
              <a:rPr sz="4400" u="none" spc="-20">
                <a:solidFill>
                  <a:srgbClr val="FFFFFF"/>
                </a:solidFill>
              </a:rPr>
              <a:t>e</a:t>
            </a:r>
            <a:r>
              <a:rPr sz="4400" u="none" spc="315">
                <a:solidFill>
                  <a:srgbClr val="FFFFFF"/>
                </a:solidFill>
              </a:rPr>
              <a:t>s</a:t>
            </a:r>
            <a:r>
              <a:rPr sz="4400" u="none" spc="-170">
                <a:solidFill>
                  <a:srgbClr val="FFFFFF"/>
                </a:solidFill>
              </a:rPr>
              <a:t> </a:t>
            </a:r>
            <a:r>
              <a:rPr sz="4400" u="none" spc="-160">
                <a:solidFill>
                  <a:srgbClr val="FFFFFF"/>
                </a:solidFill>
              </a:rPr>
              <a:t>f</a:t>
            </a:r>
            <a:r>
              <a:rPr sz="4400" u="none" spc="-70">
                <a:solidFill>
                  <a:srgbClr val="FFFFFF"/>
                </a:solidFill>
              </a:rPr>
              <a:t>o</a:t>
            </a:r>
            <a:r>
              <a:rPr sz="4400" u="none" spc="-170">
                <a:solidFill>
                  <a:srgbClr val="FFFFFF"/>
                </a:solidFill>
              </a:rPr>
              <a:t>r</a:t>
            </a:r>
            <a:r>
              <a:rPr sz="4400" u="none" spc="-155">
                <a:solidFill>
                  <a:srgbClr val="FFFFFF"/>
                </a:solidFill>
              </a:rPr>
              <a:t> </a:t>
            </a:r>
            <a:r>
              <a:rPr sz="4400" u="none" spc="170">
                <a:solidFill>
                  <a:srgbClr val="FFFFFF"/>
                </a:solidFill>
              </a:rPr>
              <a:t>H</a:t>
            </a:r>
            <a:r>
              <a:rPr sz="4400" u="none" spc="-70">
                <a:solidFill>
                  <a:srgbClr val="FFFFFF"/>
                </a:solidFill>
              </a:rPr>
              <a:t>o</a:t>
            </a:r>
            <a:r>
              <a:rPr sz="4400" u="none">
                <a:solidFill>
                  <a:srgbClr val="FFFFFF"/>
                </a:solidFill>
              </a:rPr>
              <a:t>m</a:t>
            </a:r>
            <a:r>
              <a:rPr sz="4400" u="none" spc="-10">
                <a:solidFill>
                  <a:srgbClr val="FFFFFF"/>
                </a:solidFill>
              </a:rPr>
              <a:t>e</a:t>
            </a:r>
            <a:r>
              <a:rPr sz="4400" u="none" spc="-120">
                <a:solidFill>
                  <a:srgbClr val="FFFFFF"/>
                </a:solidFill>
              </a:rPr>
              <a:t>o</a:t>
            </a:r>
            <a:r>
              <a:rPr sz="4400" u="none" spc="-30">
                <a:solidFill>
                  <a:srgbClr val="FFFFFF"/>
                </a:solidFill>
              </a:rPr>
              <a:t>wn</a:t>
            </a:r>
            <a:r>
              <a:rPr sz="4400" u="none" spc="-35">
                <a:solidFill>
                  <a:srgbClr val="FFFFFF"/>
                </a:solidFill>
              </a:rPr>
              <a:t>e</a:t>
            </a:r>
            <a:r>
              <a:rPr sz="4400" u="none" spc="-220">
                <a:solidFill>
                  <a:srgbClr val="FFFFFF"/>
                </a:solidFill>
              </a:rPr>
              <a:t>r</a:t>
            </a:r>
            <a:r>
              <a:rPr sz="4400" u="none" spc="315">
                <a:solidFill>
                  <a:srgbClr val="FFFFFF"/>
                </a:solidFill>
              </a:rPr>
              <a:t>s</a:t>
            </a:r>
            <a:endParaRPr sz="4400"/>
          </a:p>
        </p:txBody>
      </p:sp>
      <p:sp>
        <p:nvSpPr>
          <p:cNvPr id="3" name="object 3"/>
          <p:cNvSpPr txBox="1"/>
          <p:nvPr/>
        </p:nvSpPr>
        <p:spPr>
          <a:xfrm>
            <a:off x="538242" y="1713710"/>
            <a:ext cx="5709920" cy="3056890"/>
          </a:xfrm>
          <a:prstGeom prst="rect">
            <a:avLst/>
          </a:prstGeom>
        </p:spPr>
        <p:txBody>
          <a:bodyPr vert="horz" wrap="square" lIns="0" tIns="50800" rIns="0" bIns="0" rtlCol="0">
            <a:spAutoFit/>
          </a:bodyPr>
          <a:lstStyle/>
          <a:p>
            <a:pPr marL="241300" indent="-228600">
              <a:lnSpc>
                <a:spcPct val="100000"/>
              </a:lnSpc>
              <a:spcBef>
                <a:spcPts val="400"/>
              </a:spcBef>
              <a:buFont typeface="Arial"/>
              <a:buChar char="•"/>
              <a:tabLst>
                <a:tab pos="240665" algn="l"/>
                <a:tab pos="241300" algn="l"/>
              </a:tabLst>
            </a:pPr>
            <a:r>
              <a:rPr sz="2000" b="1" spc="75">
                <a:solidFill>
                  <a:srgbClr val="E97031"/>
                </a:solidFill>
                <a:latin typeface="Calibri"/>
                <a:cs typeface="Calibri"/>
              </a:rPr>
              <a:t>Miami-Dade</a:t>
            </a:r>
            <a:r>
              <a:rPr sz="2000" b="1" spc="-80">
                <a:solidFill>
                  <a:srgbClr val="E97031"/>
                </a:solidFill>
                <a:latin typeface="Calibri"/>
                <a:cs typeface="Calibri"/>
              </a:rPr>
              <a:t> </a:t>
            </a:r>
            <a:r>
              <a:rPr sz="2000" b="1" spc="110">
                <a:solidFill>
                  <a:srgbClr val="E97031"/>
                </a:solidFill>
                <a:latin typeface="Calibri"/>
                <a:cs typeface="Calibri"/>
              </a:rPr>
              <a:t>County</a:t>
            </a:r>
            <a:r>
              <a:rPr sz="2000" b="1" spc="-55">
                <a:solidFill>
                  <a:srgbClr val="E97031"/>
                </a:solidFill>
                <a:latin typeface="Calibri"/>
                <a:cs typeface="Calibri"/>
              </a:rPr>
              <a:t> </a:t>
            </a:r>
            <a:r>
              <a:rPr sz="2000" b="1" spc="130">
                <a:solidFill>
                  <a:srgbClr val="E97031"/>
                </a:solidFill>
                <a:latin typeface="Calibri"/>
                <a:cs typeface="Calibri"/>
              </a:rPr>
              <a:t>Septic</a:t>
            </a:r>
            <a:r>
              <a:rPr sz="2000" b="1" spc="-45">
                <a:solidFill>
                  <a:srgbClr val="E97031"/>
                </a:solidFill>
                <a:latin typeface="Calibri"/>
                <a:cs typeface="Calibri"/>
              </a:rPr>
              <a:t> </a:t>
            </a:r>
            <a:r>
              <a:rPr sz="2000" b="1" spc="125">
                <a:solidFill>
                  <a:srgbClr val="E97031"/>
                </a:solidFill>
                <a:latin typeface="Calibri"/>
                <a:cs typeface="Calibri"/>
              </a:rPr>
              <a:t>System</a:t>
            </a:r>
            <a:r>
              <a:rPr sz="2000" b="1" spc="-55">
                <a:solidFill>
                  <a:srgbClr val="E97031"/>
                </a:solidFill>
                <a:latin typeface="Calibri"/>
                <a:cs typeface="Calibri"/>
              </a:rPr>
              <a:t> </a:t>
            </a:r>
            <a:r>
              <a:rPr sz="2000" b="1" spc="125">
                <a:solidFill>
                  <a:srgbClr val="E97031"/>
                </a:solidFill>
                <a:latin typeface="Calibri"/>
                <a:cs typeface="Calibri"/>
              </a:rPr>
              <a:t>Care:</a:t>
            </a:r>
            <a:endParaRPr sz="2000">
              <a:latin typeface="Calibri"/>
              <a:cs typeface="Calibri"/>
            </a:endParaRPr>
          </a:p>
          <a:p>
            <a:pPr marL="698500" marR="5080" lvl="1" indent="-228600">
              <a:lnSpc>
                <a:spcPts val="2050"/>
              </a:lnSpc>
              <a:spcBef>
                <a:spcPts val="540"/>
              </a:spcBef>
              <a:buFont typeface="Arial"/>
              <a:buChar char="•"/>
              <a:tabLst>
                <a:tab pos="697865" algn="l"/>
                <a:tab pos="698500" algn="l"/>
              </a:tabLst>
            </a:pPr>
            <a:r>
              <a:rPr sz="1900" spc="40">
                <a:latin typeface="Calibri"/>
                <a:cs typeface="Calibri"/>
              </a:rPr>
              <a:t>Provides</a:t>
            </a:r>
            <a:r>
              <a:rPr sz="1900">
                <a:latin typeface="Calibri"/>
                <a:cs typeface="Calibri"/>
              </a:rPr>
              <a:t> </a:t>
            </a:r>
            <a:r>
              <a:rPr sz="1900" spc="30">
                <a:latin typeface="Calibri"/>
                <a:cs typeface="Calibri"/>
              </a:rPr>
              <a:t>homeowner</a:t>
            </a:r>
            <a:r>
              <a:rPr sz="1900" spc="10">
                <a:latin typeface="Calibri"/>
                <a:cs typeface="Calibri"/>
              </a:rPr>
              <a:t> </a:t>
            </a:r>
            <a:r>
              <a:rPr sz="1900" spc="65">
                <a:latin typeface="Calibri"/>
                <a:cs typeface="Calibri"/>
              </a:rPr>
              <a:t>guidance</a:t>
            </a:r>
            <a:r>
              <a:rPr sz="1900" spc="-15">
                <a:latin typeface="Calibri"/>
                <a:cs typeface="Calibri"/>
              </a:rPr>
              <a:t> </a:t>
            </a:r>
            <a:r>
              <a:rPr sz="1900" spc="40">
                <a:latin typeface="Calibri"/>
                <a:cs typeface="Calibri"/>
              </a:rPr>
              <a:t>on</a:t>
            </a:r>
            <a:r>
              <a:rPr sz="1900" spc="-30">
                <a:latin typeface="Calibri"/>
                <a:cs typeface="Calibri"/>
              </a:rPr>
              <a:t> </a:t>
            </a:r>
            <a:r>
              <a:rPr sz="1900" spc="75">
                <a:latin typeface="Calibri"/>
                <a:cs typeface="Calibri"/>
              </a:rPr>
              <a:t>septic</a:t>
            </a:r>
            <a:r>
              <a:rPr sz="1900" spc="-40">
                <a:latin typeface="Calibri"/>
                <a:cs typeface="Calibri"/>
              </a:rPr>
              <a:t> </a:t>
            </a:r>
            <a:r>
              <a:rPr sz="1900" spc="65">
                <a:latin typeface="Calibri"/>
                <a:cs typeface="Calibri"/>
              </a:rPr>
              <a:t>system </a:t>
            </a:r>
            <a:r>
              <a:rPr sz="1900" spc="-415">
                <a:latin typeface="Calibri"/>
                <a:cs typeface="Calibri"/>
              </a:rPr>
              <a:t> </a:t>
            </a:r>
            <a:r>
              <a:rPr sz="1900" spc="60">
                <a:latin typeface="Calibri"/>
                <a:cs typeface="Calibri"/>
              </a:rPr>
              <a:t>maintenance</a:t>
            </a:r>
            <a:r>
              <a:rPr sz="1900" spc="-10">
                <a:latin typeface="Calibri"/>
                <a:cs typeface="Calibri"/>
              </a:rPr>
              <a:t> </a:t>
            </a:r>
            <a:r>
              <a:rPr sz="1900" spc="65">
                <a:latin typeface="Calibri"/>
                <a:cs typeface="Calibri"/>
              </a:rPr>
              <a:t>and</a:t>
            </a:r>
            <a:r>
              <a:rPr sz="1900" spc="-45">
                <a:latin typeface="Calibri"/>
                <a:cs typeface="Calibri"/>
              </a:rPr>
              <a:t> </a:t>
            </a:r>
            <a:r>
              <a:rPr sz="1900" spc="60">
                <a:latin typeface="Calibri"/>
                <a:cs typeface="Calibri"/>
              </a:rPr>
              <a:t>best</a:t>
            </a:r>
            <a:r>
              <a:rPr sz="1900" spc="-35">
                <a:latin typeface="Calibri"/>
                <a:cs typeface="Calibri"/>
              </a:rPr>
              <a:t> </a:t>
            </a:r>
            <a:r>
              <a:rPr sz="1900" spc="70">
                <a:latin typeface="Calibri"/>
                <a:cs typeface="Calibri"/>
              </a:rPr>
              <a:t>practices.</a:t>
            </a:r>
            <a:endParaRPr sz="1900">
              <a:latin typeface="Calibri"/>
              <a:cs typeface="Calibri"/>
            </a:endParaRPr>
          </a:p>
          <a:p>
            <a:pPr marL="698500" marR="44450" lvl="1" indent="-228600">
              <a:lnSpc>
                <a:spcPts val="2050"/>
              </a:lnSpc>
              <a:spcBef>
                <a:spcPts val="509"/>
              </a:spcBef>
              <a:buClr>
                <a:srgbClr val="000000"/>
              </a:buClr>
              <a:buFont typeface="Arial"/>
              <a:buChar char="•"/>
              <a:tabLst>
                <a:tab pos="697865" algn="l"/>
                <a:tab pos="698500" algn="l"/>
              </a:tabLst>
            </a:pPr>
            <a:r>
              <a:rPr sz="1900" u="sng" spc="25">
                <a:solidFill>
                  <a:srgbClr val="467885"/>
                </a:solidFill>
                <a:uFill>
                  <a:solidFill>
                    <a:srgbClr val="467885"/>
                  </a:solidFill>
                </a:uFill>
                <a:latin typeface="Calibri"/>
                <a:cs typeface="Calibri"/>
                <a:hlinkClick r:id="rId2"/>
              </a:rPr>
              <a:t>www.miamidade.gov/global/economy/environm </a:t>
            </a:r>
            <a:r>
              <a:rPr sz="1900" spc="-415">
                <a:solidFill>
                  <a:srgbClr val="467885"/>
                </a:solidFill>
                <a:latin typeface="Calibri"/>
                <a:cs typeface="Calibri"/>
              </a:rPr>
              <a:t> </a:t>
            </a:r>
            <a:r>
              <a:rPr sz="1900" u="sng" spc="50">
                <a:solidFill>
                  <a:srgbClr val="467885"/>
                </a:solidFill>
                <a:uFill>
                  <a:solidFill>
                    <a:srgbClr val="467885"/>
                  </a:solidFill>
                </a:uFill>
                <a:latin typeface="Calibri"/>
                <a:cs typeface="Calibri"/>
                <a:hlinkClick r:id="rId2"/>
              </a:rPr>
              <a:t>ent/septic-system-care.page</a:t>
            </a:r>
            <a:endParaRPr sz="1900">
              <a:latin typeface="Calibri"/>
              <a:cs typeface="Calibri"/>
            </a:endParaRPr>
          </a:p>
          <a:p>
            <a:pPr marL="241300" indent="-228600">
              <a:lnSpc>
                <a:spcPct val="100000"/>
              </a:lnSpc>
              <a:spcBef>
                <a:spcPts val="725"/>
              </a:spcBef>
              <a:buFont typeface="Arial"/>
              <a:buChar char="•"/>
              <a:tabLst>
                <a:tab pos="240665" algn="l"/>
                <a:tab pos="241300" algn="l"/>
              </a:tabLst>
            </a:pPr>
            <a:r>
              <a:rPr sz="2000" b="1" spc="45">
                <a:solidFill>
                  <a:srgbClr val="E97031"/>
                </a:solidFill>
                <a:latin typeface="Calibri"/>
                <a:cs typeface="Calibri"/>
              </a:rPr>
              <a:t>Miami</a:t>
            </a:r>
            <a:r>
              <a:rPr sz="2000" b="1" spc="-65">
                <a:solidFill>
                  <a:srgbClr val="E97031"/>
                </a:solidFill>
                <a:latin typeface="Calibri"/>
                <a:cs typeface="Calibri"/>
              </a:rPr>
              <a:t> </a:t>
            </a:r>
            <a:r>
              <a:rPr sz="2000" b="1" spc="60">
                <a:solidFill>
                  <a:srgbClr val="E97031"/>
                </a:solidFill>
                <a:latin typeface="Calibri"/>
                <a:cs typeface="Calibri"/>
              </a:rPr>
              <a:t>Waterkeeper:</a:t>
            </a:r>
            <a:endParaRPr sz="2000">
              <a:latin typeface="Calibri"/>
              <a:cs typeface="Calibri"/>
            </a:endParaRPr>
          </a:p>
          <a:p>
            <a:pPr marL="698500" marR="340995" lvl="1" indent="-228600">
              <a:lnSpc>
                <a:spcPts val="1939"/>
              </a:lnSpc>
              <a:spcBef>
                <a:spcPts val="545"/>
              </a:spcBef>
              <a:buFont typeface="Arial"/>
              <a:buChar char="•"/>
              <a:tabLst>
                <a:tab pos="697865" algn="l"/>
                <a:tab pos="698500" algn="l"/>
              </a:tabLst>
            </a:pPr>
            <a:r>
              <a:rPr sz="1800" spc="50">
                <a:latin typeface="Calibri"/>
                <a:cs typeface="Calibri"/>
              </a:rPr>
              <a:t>Highlights</a:t>
            </a:r>
            <a:r>
              <a:rPr sz="1800" spc="-65">
                <a:latin typeface="Calibri"/>
                <a:cs typeface="Calibri"/>
              </a:rPr>
              <a:t> </a:t>
            </a:r>
            <a:r>
              <a:rPr sz="1800" spc="20">
                <a:latin typeface="Calibri"/>
                <a:cs typeface="Calibri"/>
              </a:rPr>
              <a:t>the</a:t>
            </a:r>
            <a:r>
              <a:rPr sz="1800" spc="-50">
                <a:latin typeface="Calibri"/>
                <a:cs typeface="Calibri"/>
              </a:rPr>
              <a:t> </a:t>
            </a:r>
            <a:r>
              <a:rPr sz="1800" spc="70">
                <a:latin typeface="Calibri"/>
                <a:cs typeface="Calibri"/>
              </a:rPr>
              <a:t>impact</a:t>
            </a:r>
            <a:r>
              <a:rPr sz="1800" spc="-30">
                <a:latin typeface="Calibri"/>
                <a:cs typeface="Calibri"/>
              </a:rPr>
              <a:t> </a:t>
            </a:r>
            <a:r>
              <a:rPr sz="1800" spc="15">
                <a:latin typeface="Calibri"/>
                <a:cs typeface="Calibri"/>
              </a:rPr>
              <a:t>of</a:t>
            </a:r>
            <a:r>
              <a:rPr sz="1800" spc="-65">
                <a:latin typeface="Calibri"/>
                <a:cs typeface="Calibri"/>
              </a:rPr>
              <a:t> </a:t>
            </a:r>
            <a:r>
              <a:rPr sz="1800" spc="70">
                <a:latin typeface="Calibri"/>
                <a:cs typeface="Calibri"/>
              </a:rPr>
              <a:t>septic</a:t>
            </a:r>
            <a:r>
              <a:rPr sz="1800" spc="-40">
                <a:latin typeface="Calibri"/>
                <a:cs typeface="Calibri"/>
              </a:rPr>
              <a:t> </a:t>
            </a:r>
            <a:r>
              <a:rPr sz="1800" spc="40">
                <a:latin typeface="Calibri"/>
                <a:cs typeface="Calibri"/>
              </a:rPr>
              <a:t>failures</a:t>
            </a:r>
            <a:r>
              <a:rPr sz="1800" spc="-60">
                <a:latin typeface="Calibri"/>
                <a:cs typeface="Calibri"/>
              </a:rPr>
              <a:t> </a:t>
            </a:r>
            <a:r>
              <a:rPr sz="1800" spc="45">
                <a:latin typeface="Calibri"/>
                <a:cs typeface="Calibri"/>
              </a:rPr>
              <a:t>on</a:t>
            </a:r>
            <a:r>
              <a:rPr sz="1800" spc="-60">
                <a:latin typeface="Calibri"/>
                <a:cs typeface="Calibri"/>
              </a:rPr>
              <a:t> </a:t>
            </a:r>
            <a:r>
              <a:rPr sz="1800" spc="10">
                <a:latin typeface="Calibri"/>
                <a:cs typeface="Calibri"/>
              </a:rPr>
              <a:t>water </a:t>
            </a:r>
            <a:r>
              <a:rPr sz="1800" spc="-390">
                <a:latin typeface="Calibri"/>
                <a:cs typeface="Calibri"/>
              </a:rPr>
              <a:t> </a:t>
            </a:r>
            <a:r>
              <a:rPr sz="1800" spc="35">
                <a:latin typeface="Calibri"/>
                <a:cs typeface="Calibri"/>
              </a:rPr>
              <a:t>quality </a:t>
            </a:r>
            <a:r>
              <a:rPr sz="1800" spc="65">
                <a:latin typeface="Calibri"/>
                <a:cs typeface="Calibri"/>
              </a:rPr>
              <a:t>and </a:t>
            </a:r>
            <a:r>
              <a:rPr sz="1800" spc="45">
                <a:latin typeface="Calibri"/>
                <a:cs typeface="Calibri"/>
              </a:rPr>
              <a:t>promotes </a:t>
            </a:r>
            <a:r>
              <a:rPr sz="1800" spc="65">
                <a:latin typeface="Calibri"/>
                <a:cs typeface="Calibri"/>
              </a:rPr>
              <a:t>sustainable </a:t>
            </a:r>
            <a:r>
              <a:rPr sz="1800" spc="30">
                <a:latin typeface="Calibri"/>
                <a:cs typeface="Calibri"/>
              </a:rPr>
              <a:t>wastewater </a:t>
            </a:r>
            <a:r>
              <a:rPr sz="1800" spc="35">
                <a:latin typeface="Calibri"/>
                <a:cs typeface="Calibri"/>
              </a:rPr>
              <a:t> </a:t>
            </a:r>
            <a:r>
              <a:rPr sz="1800" spc="60">
                <a:latin typeface="Calibri"/>
                <a:cs typeface="Calibri"/>
              </a:rPr>
              <a:t>solutions</a:t>
            </a:r>
            <a:r>
              <a:rPr sz="1800" spc="-85">
                <a:latin typeface="Calibri"/>
                <a:cs typeface="Calibri"/>
              </a:rPr>
              <a:t> </a:t>
            </a:r>
            <a:r>
              <a:rPr sz="1800" spc="15">
                <a:latin typeface="Calibri"/>
                <a:cs typeface="Calibri"/>
              </a:rPr>
              <a:t>through</a:t>
            </a:r>
            <a:r>
              <a:rPr sz="1800" spc="-70">
                <a:latin typeface="Calibri"/>
                <a:cs typeface="Calibri"/>
              </a:rPr>
              <a:t> </a:t>
            </a:r>
            <a:r>
              <a:rPr sz="1800" spc="75">
                <a:latin typeface="Calibri"/>
                <a:cs typeface="Calibri"/>
              </a:rPr>
              <a:t>advocacy</a:t>
            </a:r>
            <a:r>
              <a:rPr sz="1800" spc="-45">
                <a:latin typeface="Calibri"/>
                <a:cs typeface="Calibri"/>
              </a:rPr>
              <a:t> </a:t>
            </a:r>
            <a:r>
              <a:rPr sz="1800" spc="65">
                <a:latin typeface="Calibri"/>
                <a:cs typeface="Calibri"/>
              </a:rPr>
              <a:t>and</a:t>
            </a:r>
            <a:r>
              <a:rPr sz="1800" spc="-50">
                <a:latin typeface="Calibri"/>
                <a:cs typeface="Calibri"/>
              </a:rPr>
              <a:t> </a:t>
            </a:r>
            <a:r>
              <a:rPr sz="1800" spc="55">
                <a:latin typeface="Calibri"/>
                <a:cs typeface="Calibri"/>
              </a:rPr>
              <a:t>education.</a:t>
            </a:r>
            <a:endParaRPr sz="1800">
              <a:latin typeface="Calibri"/>
              <a:cs typeface="Calibri"/>
            </a:endParaRPr>
          </a:p>
          <a:p>
            <a:pPr marL="744220" lvl="1" indent="-274320">
              <a:lnSpc>
                <a:spcPct val="100000"/>
              </a:lnSpc>
              <a:spcBef>
                <a:spcPts val="265"/>
              </a:spcBef>
              <a:buClr>
                <a:srgbClr val="000000"/>
              </a:buClr>
              <a:buFont typeface="Arial"/>
              <a:buChar char="•"/>
              <a:tabLst>
                <a:tab pos="743585" algn="l"/>
                <a:tab pos="744220" algn="l"/>
              </a:tabLst>
            </a:pPr>
            <a:r>
              <a:rPr sz="1800" u="sng" spc="20">
                <a:solidFill>
                  <a:srgbClr val="467885"/>
                </a:solidFill>
                <a:uFill>
                  <a:solidFill>
                    <a:srgbClr val="467885"/>
                  </a:solidFill>
                </a:uFill>
                <a:latin typeface="Calibri"/>
                <a:cs typeface="Calibri"/>
                <a:hlinkClick r:id="rId3"/>
              </a:rPr>
              <a:t>www.miamiwaterkeeper.org/septic</a:t>
            </a:r>
            <a:endParaRPr sz="1800">
              <a:latin typeface="Calibri"/>
              <a:cs typeface="Calibri"/>
            </a:endParaRPr>
          </a:p>
        </p:txBody>
      </p:sp>
      <p:grpSp>
        <p:nvGrpSpPr>
          <p:cNvPr id="4" name="object 4"/>
          <p:cNvGrpSpPr/>
          <p:nvPr/>
        </p:nvGrpSpPr>
        <p:grpSpPr>
          <a:xfrm>
            <a:off x="6850379" y="1627632"/>
            <a:ext cx="5163820" cy="3091180"/>
            <a:chOff x="6850379" y="1627632"/>
            <a:chExt cx="5163820" cy="3091180"/>
          </a:xfrm>
        </p:grpSpPr>
        <p:pic>
          <p:nvPicPr>
            <p:cNvPr id="5" name="object 5"/>
            <p:cNvPicPr/>
            <p:nvPr/>
          </p:nvPicPr>
          <p:blipFill>
            <a:blip r:embed="rId4" cstate="print"/>
            <a:stretch>
              <a:fillRect/>
            </a:stretch>
          </p:blipFill>
          <p:spPr>
            <a:xfrm>
              <a:off x="6850379" y="1627632"/>
              <a:ext cx="5163311" cy="3090671"/>
            </a:xfrm>
            <a:prstGeom prst="rect">
              <a:avLst/>
            </a:prstGeom>
          </p:spPr>
        </p:pic>
        <p:pic>
          <p:nvPicPr>
            <p:cNvPr id="6" name="object 6"/>
            <p:cNvPicPr/>
            <p:nvPr/>
          </p:nvPicPr>
          <p:blipFill>
            <a:blip r:embed="rId5" cstate="print"/>
            <a:stretch>
              <a:fillRect/>
            </a:stretch>
          </p:blipFill>
          <p:spPr>
            <a:xfrm>
              <a:off x="6940092" y="1717344"/>
              <a:ext cx="5037518" cy="2964357"/>
            </a:xfrm>
            <a:prstGeom prst="rect">
              <a:avLst/>
            </a:prstGeom>
          </p:spPr>
        </p:pic>
        <p:sp>
          <p:nvSpPr>
            <p:cNvPr id="7" name="object 7"/>
            <p:cNvSpPr/>
            <p:nvPr/>
          </p:nvSpPr>
          <p:spPr>
            <a:xfrm>
              <a:off x="6935330" y="1712582"/>
              <a:ext cx="5047615" cy="2974340"/>
            </a:xfrm>
            <a:custGeom>
              <a:avLst/>
              <a:gdLst/>
              <a:ahLst/>
              <a:cxnLst/>
              <a:rect l="l" t="t" r="r" b="b"/>
              <a:pathLst>
                <a:path w="5047615" h="2974340">
                  <a:moveTo>
                    <a:pt x="0" y="0"/>
                  </a:moveTo>
                  <a:lnTo>
                    <a:pt x="5047043" y="0"/>
                  </a:lnTo>
                  <a:lnTo>
                    <a:pt x="5047043" y="2973882"/>
                  </a:lnTo>
                  <a:lnTo>
                    <a:pt x="0" y="2973882"/>
                  </a:lnTo>
                  <a:lnTo>
                    <a:pt x="0" y="0"/>
                  </a:lnTo>
                  <a:close/>
                </a:path>
              </a:pathLst>
            </a:custGeom>
            <a:ln w="9524">
              <a:solidFill>
                <a:srgbClr val="000000"/>
              </a:solidFill>
            </a:ln>
          </p:spPr>
          <p:txBody>
            <a:bodyPr wrap="square" lIns="0" tIns="0" rIns="0" bIns="0" rtlCol="0"/>
            <a:lstStyle/>
            <a:p>
              <a:endParaRPr/>
            </a:p>
          </p:txBody>
        </p:sp>
      </p:grpSp>
      <p:grpSp>
        <p:nvGrpSpPr>
          <p:cNvPr id="8" name="object 8"/>
          <p:cNvGrpSpPr/>
          <p:nvPr/>
        </p:nvGrpSpPr>
        <p:grpSpPr>
          <a:xfrm>
            <a:off x="6963156" y="4838700"/>
            <a:ext cx="4937760" cy="1443355"/>
            <a:chOff x="6963156" y="4838700"/>
            <a:chExt cx="4937760" cy="1443355"/>
          </a:xfrm>
        </p:grpSpPr>
        <p:pic>
          <p:nvPicPr>
            <p:cNvPr id="9" name="object 9"/>
            <p:cNvPicPr/>
            <p:nvPr/>
          </p:nvPicPr>
          <p:blipFill>
            <a:blip r:embed="rId6" cstate="print"/>
            <a:stretch>
              <a:fillRect/>
            </a:stretch>
          </p:blipFill>
          <p:spPr>
            <a:xfrm>
              <a:off x="6963156" y="4838700"/>
              <a:ext cx="4937759" cy="1443227"/>
            </a:xfrm>
            <a:prstGeom prst="rect">
              <a:avLst/>
            </a:prstGeom>
          </p:spPr>
        </p:pic>
        <p:pic>
          <p:nvPicPr>
            <p:cNvPr id="10" name="object 10"/>
            <p:cNvPicPr/>
            <p:nvPr/>
          </p:nvPicPr>
          <p:blipFill>
            <a:blip r:embed="rId7" cstate="print"/>
            <a:stretch>
              <a:fillRect/>
            </a:stretch>
          </p:blipFill>
          <p:spPr>
            <a:xfrm>
              <a:off x="7043394" y="4919700"/>
              <a:ext cx="4830921" cy="1335176"/>
            </a:xfrm>
            <a:prstGeom prst="rect">
              <a:avLst/>
            </a:prstGeom>
          </p:spPr>
        </p:pic>
      </p:grpSp>
      <p:sp>
        <p:nvSpPr>
          <p:cNvPr id="11" name="object 11"/>
          <p:cNvSpPr txBox="1">
            <a:spLocks noGrp="1"/>
          </p:cNvSpPr>
          <p:nvPr>
            <p:ph type="sldNum" sz="quarter" idx="7"/>
          </p:nvPr>
        </p:nvSpPr>
        <p:spPr>
          <a:xfrm>
            <a:off x="11806147" y="6568407"/>
            <a:ext cx="238125" cy="187872"/>
          </a:xfrm>
          <a:prstGeom prst="rect">
            <a:avLst/>
          </a:prstGeom>
        </p:spPr>
        <p:txBody>
          <a:bodyPr vert="horz" wrap="square" lIns="0" tIns="3175" rIns="0" bIns="0" rtlCol="0">
            <a:spAutoFit/>
          </a:bodyPr>
          <a:lstStyle/>
          <a:p>
            <a:pPr marL="38100">
              <a:lnSpc>
                <a:spcPct val="100000"/>
              </a:lnSpc>
              <a:spcBef>
                <a:spcPts val="25"/>
              </a:spcBef>
            </a:pPr>
            <a:r>
              <a:rPr lang="en-US" spc="30"/>
              <a:t>3</a:t>
            </a:r>
            <a:r>
              <a:rPr spc="30"/>
              <a:t>3</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1813667" y="6546780"/>
            <a:ext cx="161925" cy="186055"/>
          </a:xfrm>
          <a:prstGeom prst="rect">
            <a:avLst/>
          </a:prstGeom>
        </p:spPr>
        <p:txBody>
          <a:bodyPr vert="horz" wrap="square" lIns="0" tIns="0" rIns="0" bIns="0" rtlCol="0">
            <a:spAutoFit/>
          </a:bodyPr>
          <a:lstStyle/>
          <a:p>
            <a:pPr>
              <a:lnSpc>
                <a:spcPts val="1365"/>
              </a:lnSpc>
            </a:pPr>
            <a:r>
              <a:rPr sz="1200" spc="25">
                <a:solidFill>
                  <a:srgbClr val="767676"/>
                </a:solidFill>
                <a:latin typeface="Calibri"/>
                <a:cs typeface="Calibri"/>
              </a:rPr>
              <a:t>24</a:t>
            </a:r>
            <a:endParaRPr sz="1200">
              <a:latin typeface="Calibri"/>
              <a:cs typeface="Calibri"/>
            </a:endParaRPr>
          </a:p>
        </p:txBody>
      </p:sp>
      <p:grpSp>
        <p:nvGrpSpPr>
          <p:cNvPr id="3" name="object 3"/>
          <p:cNvGrpSpPr/>
          <p:nvPr/>
        </p:nvGrpSpPr>
        <p:grpSpPr>
          <a:xfrm>
            <a:off x="0" y="34328"/>
            <a:ext cx="12192000" cy="6823671"/>
            <a:chOff x="0" y="34328"/>
            <a:chExt cx="12192000" cy="6823671"/>
          </a:xfrm>
        </p:grpSpPr>
        <p:pic>
          <p:nvPicPr>
            <p:cNvPr id="4" name="object 4"/>
            <p:cNvPicPr/>
            <p:nvPr/>
          </p:nvPicPr>
          <p:blipFill>
            <a:blip r:embed="rId2" cstate="print"/>
            <a:stretch>
              <a:fillRect/>
            </a:stretch>
          </p:blipFill>
          <p:spPr>
            <a:xfrm>
              <a:off x="0" y="34328"/>
              <a:ext cx="12192000" cy="6823671"/>
            </a:xfrm>
            <a:prstGeom prst="rect">
              <a:avLst/>
            </a:prstGeom>
          </p:spPr>
        </p:pic>
        <p:sp>
          <p:nvSpPr>
            <p:cNvPr id="5" name="object 5"/>
            <p:cNvSpPr/>
            <p:nvPr/>
          </p:nvSpPr>
          <p:spPr>
            <a:xfrm>
              <a:off x="0" y="4505324"/>
              <a:ext cx="12192000" cy="892810"/>
            </a:xfrm>
            <a:custGeom>
              <a:avLst/>
              <a:gdLst/>
              <a:ahLst/>
              <a:cxnLst/>
              <a:rect l="l" t="t" r="r" b="b"/>
              <a:pathLst>
                <a:path w="12192000" h="892810">
                  <a:moveTo>
                    <a:pt x="12192000" y="0"/>
                  </a:moveTo>
                  <a:lnTo>
                    <a:pt x="0" y="0"/>
                  </a:lnTo>
                  <a:lnTo>
                    <a:pt x="0" y="892543"/>
                  </a:lnTo>
                  <a:lnTo>
                    <a:pt x="12192000" y="892543"/>
                  </a:lnTo>
                  <a:lnTo>
                    <a:pt x="12192000" y="0"/>
                  </a:lnTo>
                  <a:close/>
                </a:path>
              </a:pathLst>
            </a:custGeom>
            <a:solidFill>
              <a:srgbClr val="EB9269"/>
            </a:solidFill>
          </p:spPr>
          <p:txBody>
            <a:bodyPr wrap="square" lIns="0" tIns="0" rIns="0" bIns="0" rtlCol="0"/>
            <a:lstStyle/>
            <a:p>
              <a:endParaRPr/>
            </a:p>
          </p:txBody>
        </p:sp>
      </p:grpSp>
      <p:sp>
        <p:nvSpPr>
          <p:cNvPr id="6" name="object 6"/>
          <p:cNvSpPr txBox="1">
            <a:spLocks noGrp="1"/>
          </p:cNvSpPr>
          <p:nvPr>
            <p:ph type="title"/>
          </p:nvPr>
        </p:nvSpPr>
        <p:spPr>
          <a:xfrm>
            <a:off x="3276600" y="4535041"/>
            <a:ext cx="4866798" cy="813043"/>
          </a:xfrm>
          <a:prstGeom prst="rect">
            <a:avLst/>
          </a:prstGeom>
        </p:spPr>
        <p:txBody>
          <a:bodyPr vert="horz" wrap="square" lIns="0" tIns="12700" rIns="0" bIns="0" rtlCol="0">
            <a:spAutoFit/>
          </a:bodyPr>
          <a:lstStyle/>
          <a:p>
            <a:pPr marL="749935" marR="5080" indent="-737870">
              <a:lnSpc>
                <a:spcPct val="100000"/>
              </a:lnSpc>
              <a:spcBef>
                <a:spcPts val="100"/>
              </a:spcBef>
            </a:pPr>
            <a:r>
              <a:rPr sz="2600" b="1" u="none" spc="-5">
                <a:solidFill>
                  <a:srgbClr val="FFFFFF"/>
                </a:solidFill>
                <a:latin typeface="Arial Narrow"/>
                <a:cs typeface="Arial Narrow"/>
              </a:rPr>
              <a:t>Informational Public Meeting </a:t>
            </a:r>
            <a:r>
              <a:rPr sz="2600" b="1" u="none">
                <a:solidFill>
                  <a:srgbClr val="FFFFFF"/>
                </a:solidFill>
                <a:latin typeface="Arial Narrow"/>
                <a:cs typeface="Arial Narrow"/>
              </a:rPr>
              <a:t>#2 </a:t>
            </a:r>
            <a:r>
              <a:rPr sz="2600" b="1" u="none" spc="-585">
                <a:solidFill>
                  <a:srgbClr val="FFFFFF"/>
                </a:solidFill>
                <a:latin typeface="Arial Narrow"/>
                <a:cs typeface="Arial Narrow"/>
              </a:rPr>
              <a:t> </a:t>
            </a:r>
            <a:r>
              <a:rPr lang="en-US" sz="2600" b="1" u="none" spc="-5">
                <a:solidFill>
                  <a:srgbClr val="FFFFFF"/>
                </a:solidFill>
                <a:latin typeface="Arial Narrow"/>
                <a:cs typeface="Arial Narrow"/>
              </a:rPr>
              <a:t> City 4 Expansion, City 7 &amp; 8 Basins</a:t>
            </a:r>
            <a:endParaRPr sz="2600">
              <a:latin typeface="Arial Narrow"/>
              <a:cs typeface="Arial Narrow"/>
            </a:endParaRPr>
          </a:p>
        </p:txBody>
      </p:sp>
      <p:pic>
        <p:nvPicPr>
          <p:cNvPr id="7" name="object 7"/>
          <p:cNvPicPr/>
          <p:nvPr/>
        </p:nvPicPr>
        <p:blipFill>
          <a:blip r:embed="rId3" cstate="print"/>
          <a:stretch>
            <a:fillRect/>
          </a:stretch>
        </p:blipFill>
        <p:spPr>
          <a:xfrm>
            <a:off x="2675115" y="5649480"/>
            <a:ext cx="6841775" cy="570344"/>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77169CB-B949-AAEA-290B-05C6E1DA1B01}"/>
              </a:ext>
            </a:extLst>
          </p:cNvPr>
          <p:cNvPicPr>
            <a:picLocks noChangeAspect="1"/>
          </p:cNvPicPr>
          <p:nvPr/>
        </p:nvPicPr>
        <p:blipFill>
          <a:blip r:embed="rId2"/>
          <a:stretch>
            <a:fillRect/>
          </a:stretch>
        </p:blipFill>
        <p:spPr>
          <a:xfrm>
            <a:off x="3733800" y="1258056"/>
            <a:ext cx="4217626" cy="5410197"/>
          </a:xfrm>
          <a:prstGeom prst="rect">
            <a:avLst/>
          </a:prstGeom>
        </p:spPr>
      </p:pic>
      <p:pic>
        <p:nvPicPr>
          <p:cNvPr id="3" name="Picture 2">
            <a:extLst>
              <a:ext uri="{FF2B5EF4-FFF2-40B4-BE49-F238E27FC236}">
                <a16:creationId xmlns:a16="http://schemas.microsoft.com/office/drawing/2014/main" id="{663D6BE2-8E40-BB81-DD6B-7979C5EC37F8}"/>
              </a:ext>
            </a:extLst>
          </p:cNvPr>
          <p:cNvPicPr>
            <a:picLocks noChangeAspect="1"/>
          </p:cNvPicPr>
          <p:nvPr/>
        </p:nvPicPr>
        <p:blipFill>
          <a:blip r:embed="rId3"/>
          <a:stretch>
            <a:fillRect/>
          </a:stretch>
        </p:blipFill>
        <p:spPr>
          <a:xfrm>
            <a:off x="0" y="1258056"/>
            <a:ext cx="3962400" cy="5599944"/>
          </a:xfrm>
          <a:prstGeom prst="rect">
            <a:avLst/>
          </a:prstGeom>
        </p:spPr>
      </p:pic>
      <p:pic>
        <p:nvPicPr>
          <p:cNvPr id="9" name="Picture 8">
            <a:extLst>
              <a:ext uri="{FF2B5EF4-FFF2-40B4-BE49-F238E27FC236}">
                <a16:creationId xmlns:a16="http://schemas.microsoft.com/office/drawing/2014/main" id="{273DDAF3-C31B-A142-54BA-D4E9ECD4ACE6}"/>
              </a:ext>
            </a:extLst>
          </p:cNvPr>
          <p:cNvPicPr>
            <a:picLocks noChangeAspect="1"/>
          </p:cNvPicPr>
          <p:nvPr/>
        </p:nvPicPr>
        <p:blipFill>
          <a:blip r:embed="rId4"/>
          <a:stretch>
            <a:fillRect/>
          </a:stretch>
        </p:blipFill>
        <p:spPr>
          <a:xfrm>
            <a:off x="7951426" y="1258057"/>
            <a:ext cx="4267199" cy="5599944"/>
          </a:xfrm>
          <a:prstGeom prst="rect">
            <a:avLst/>
          </a:prstGeom>
        </p:spPr>
      </p:pic>
    </p:spTree>
    <p:extLst>
      <p:ext uri="{BB962C8B-B14F-4D97-AF65-F5344CB8AC3E}">
        <p14:creationId xmlns:p14="http://schemas.microsoft.com/office/powerpoint/2010/main" val="42173233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DBB25-5E2D-41E7-135B-266BCF1D9049}"/>
            </a:ext>
          </a:extLst>
        </p:cNvPr>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A6304B73-C945-3FB1-18B7-EC482075D3F1}"/>
              </a:ext>
            </a:extLst>
          </p:cNvPr>
          <p:cNvSpPr/>
          <p:nvPr/>
        </p:nvSpPr>
        <p:spPr>
          <a:xfrm rot="5400000">
            <a:off x="4186462" y="-1562983"/>
            <a:ext cx="3820439" cy="11276236"/>
          </a:xfrm>
          <a:prstGeom prst="roundRect">
            <a:avLst/>
          </a:prstGeom>
          <a:solidFill>
            <a:srgbClr val="B7D0B4"/>
          </a:solidFill>
          <a:ln>
            <a:solidFill>
              <a:schemeClr val="bg1"/>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2400" b="0" i="0" u="none" strike="noStrike" cap="none" spc="0" normalizeH="0" baseline="0">
              <a:ln>
                <a:noFill/>
              </a:ln>
              <a:solidFill>
                <a:srgbClr val="FFFFFF"/>
              </a:solidFill>
              <a:effectLst/>
              <a:uFillTx/>
              <a:latin typeface="+mn-lt"/>
              <a:ea typeface="+mn-ea"/>
              <a:cs typeface="+mn-cs"/>
              <a:sym typeface="Helvetica Light"/>
            </a:endParaRPr>
          </a:p>
        </p:txBody>
      </p:sp>
      <p:sp>
        <p:nvSpPr>
          <p:cNvPr id="4" name="object 3">
            <a:extLst>
              <a:ext uri="{FF2B5EF4-FFF2-40B4-BE49-F238E27FC236}">
                <a16:creationId xmlns:a16="http://schemas.microsoft.com/office/drawing/2014/main" id="{842CB31D-4B29-EB52-300A-AD1EECC846BE}"/>
              </a:ext>
            </a:extLst>
          </p:cNvPr>
          <p:cNvSpPr txBox="1"/>
          <p:nvPr/>
        </p:nvSpPr>
        <p:spPr>
          <a:xfrm>
            <a:off x="1219200" y="2164915"/>
            <a:ext cx="9372600" cy="4732065"/>
          </a:xfrm>
          <a:prstGeom prst="rect">
            <a:avLst/>
          </a:prstGeom>
          <a:ln>
            <a:noFill/>
          </a:ln>
        </p:spPr>
        <p:txBody>
          <a:bodyPr vert="horz" wrap="square" lIns="0" tIns="50800" rIns="0" bIns="0" rtlCol="0">
            <a:spAutoFit/>
          </a:bodyPr>
          <a:lstStyle/>
          <a:p>
            <a:pPr marL="241300" indent="-228600">
              <a:lnSpc>
                <a:spcPct val="100000"/>
              </a:lnSpc>
              <a:spcBef>
                <a:spcPts val="400"/>
              </a:spcBef>
              <a:buFont typeface="Arial"/>
              <a:buChar char="•"/>
              <a:tabLst>
                <a:tab pos="240665" algn="l"/>
                <a:tab pos="241300" algn="l"/>
              </a:tabLst>
            </a:pPr>
            <a:r>
              <a:rPr lang="en-US" sz="2000" b="1" spc="75">
                <a:solidFill>
                  <a:schemeClr val="bg2">
                    <a:lumMod val="25000"/>
                  </a:schemeClr>
                </a:solidFill>
                <a:cs typeface="Calibri"/>
              </a:rPr>
              <a:t>For Additional Information, Visit</a:t>
            </a:r>
            <a:r>
              <a:rPr lang="en-US" sz="2000" b="1" spc="125">
                <a:solidFill>
                  <a:schemeClr val="bg2">
                    <a:lumMod val="25000"/>
                  </a:schemeClr>
                </a:solidFill>
                <a:cs typeface="Calibri"/>
              </a:rPr>
              <a:t>:</a:t>
            </a:r>
            <a:endParaRPr lang="en-US" sz="2000">
              <a:solidFill>
                <a:schemeClr val="bg2">
                  <a:lumMod val="25000"/>
                </a:schemeClr>
              </a:solidFill>
              <a:cs typeface="Calibri"/>
            </a:endParaRPr>
          </a:p>
          <a:p>
            <a:pPr marL="469900" marR="44450" lvl="1">
              <a:lnSpc>
                <a:spcPts val="2050"/>
              </a:lnSpc>
              <a:spcBef>
                <a:spcPts val="509"/>
              </a:spcBef>
              <a:buClr>
                <a:srgbClr val="000000"/>
              </a:buClr>
              <a:tabLst>
                <a:tab pos="697865" algn="l"/>
                <a:tab pos="698500" algn="l"/>
              </a:tabLst>
            </a:pPr>
            <a:r>
              <a:rPr lang="en-US" sz="1900" u="sng" spc="25">
                <a:solidFill>
                  <a:srgbClr val="467885"/>
                </a:solidFill>
                <a:uFill>
                  <a:solidFill>
                    <a:srgbClr val="467885"/>
                  </a:solidFill>
                </a:uFill>
                <a:cs typeface="Calibri"/>
                <a:hlinkClick r:id="rId2"/>
              </a:rPr>
              <a:t>https://www.coralgables.com/septic-sewer-conversion-program</a:t>
            </a:r>
            <a:endParaRPr lang="en-US" sz="1900" u="sng" spc="25">
              <a:solidFill>
                <a:srgbClr val="467885"/>
              </a:solidFill>
              <a:uFill>
                <a:solidFill>
                  <a:srgbClr val="467885"/>
                </a:solidFill>
              </a:uFill>
              <a:cs typeface="Calibri"/>
            </a:endParaRPr>
          </a:p>
          <a:p>
            <a:pPr marL="241300" indent="-228600">
              <a:lnSpc>
                <a:spcPct val="100000"/>
              </a:lnSpc>
              <a:spcBef>
                <a:spcPts val="400"/>
              </a:spcBef>
              <a:buFont typeface="Arial"/>
              <a:buChar char="•"/>
              <a:tabLst>
                <a:tab pos="240665" algn="l"/>
                <a:tab pos="241300" algn="l"/>
              </a:tabLst>
            </a:pPr>
            <a:endParaRPr lang="en-US" sz="2000" b="1" spc="75">
              <a:solidFill>
                <a:srgbClr val="E97031"/>
              </a:solidFill>
              <a:latin typeface="Calibri"/>
              <a:cs typeface="Calibri"/>
            </a:endParaRPr>
          </a:p>
          <a:p>
            <a:pPr marL="241300" indent="-228600">
              <a:lnSpc>
                <a:spcPct val="100000"/>
              </a:lnSpc>
              <a:spcBef>
                <a:spcPts val="400"/>
              </a:spcBef>
              <a:buFont typeface="Arial"/>
              <a:buChar char="•"/>
              <a:tabLst>
                <a:tab pos="240665" algn="l"/>
                <a:tab pos="241300" algn="l"/>
              </a:tabLst>
            </a:pPr>
            <a:r>
              <a:rPr lang="en-US" sz="2000" b="1" spc="75">
                <a:solidFill>
                  <a:schemeClr val="bg2">
                    <a:lumMod val="25000"/>
                  </a:schemeClr>
                </a:solidFill>
                <a:latin typeface="Calibri"/>
                <a:cs typeface="Calibri"/>
              </a:rPr>
              <a:t>Find Your Basin</a:t>
            </a:r>
            <a:r>
              <a:rPr sz="2000" b="1" spc="125">
                <a:solidFill>
                  <a:schemeClr val="bg2">
                    <a:lumMod val="25000"/>
                  </a:schemeClr>
                </a:solidFill>
                <a:latin typeface="Calibri"/>
                <a:cs typeface="Calibri"/>
              </a:rPr>
              <a:t>:</a:t>
            </a:r>
            <a:endParaRPr sz="2000">
              <a:solidFill>
                <a:schemeClr val="bg2">
                  <a:lumMod val="25000"/>
                </a:schemeClr>
              </a:solidFill>
              <a:latin typeface="Calibri"/>
              <a:cs typeface="Calibri"/>
            </a:endParaRPr>
          </a:p>
          <a:p>
            <a:pPr marL="469900" marR="44450" lvl="1">
              <a:lnSpc>
                <a:spcPts val="2050"/>
              </a:lnSpc>
              <a:spcBef>
                <a:spcPts val="509"/>
              </a:spcBef>
              <a:buClr>
                <a:srgbClr val="000000"/>
              </a:buClr>
              <a:tabLst>
                <a:tab pos="697865" algn="l"/>
                <a:tab pos="698500" algn="l"/>
              </a:tabLst>
            </a:pPr>
            <a:r>
              <a:rPr lang="en-US" sz="1900" u="sng" spc="25">
                <a:solidFill>
                  <a:srgbClr val="467885"/>
                </a:solidFill>
                <a:uFill>
                  <a:solidFill>
                    <a:srgbClr val="467885"/>
                  </a:solidFill>
                </a:uFill>
                <a:cs typeface="Calibri"/>
                <a:hlinkClick r:id="rId3"/>
              </a:rPr>
              <a:t>https://king.maps.arcgis.com/apps/instant/lookup/index.html?appid=989d1bf2f3464de6b4340e416d742c6d</a:t>
            </a:r>
            <a:endParaRPr lang="en-US" sz="1900" u="sng" spc="25">
              <a:solidFill>
                <a:srgbClr val="467885"/>
              </a:solidFill>
              <a:uFill>
                <a:solidFill>
                  <a:srgbClr val="467885"/>
                </a:solidFill>
              </a:uFill>
              <a:cs typeface="Calibri"/>
            </a:endParaRPr>
          </a:p>
          <a:p>
            <a:pPr marL="469900" marR="44450" lvl="1">
              <a:lnSpc>
                <a:spcPts val="2050"/>
              </a:lnSpc>
              <a:spcBef>
                <a:spcPts val="509"/>
              </a:spcBef>
              <a:buClr>
                <a:srgbClr val="000000"/>
              </a:buClr>
              <a:tabLst>
                <a:tab pos="697865" algn="l"/>
                <a:tab pos="698500" algn="l"/>
              </a:tabLst>
            </a:pPr>
            <a:endParaRPr lang="en-US" sz="1900" u="sng" spc="25">
              <a:solidFill>
                <a:srgbClr val="467885"/>
              </a:solidFill>
              <a:uFill>
                <a:solidFill>
                  <a:srgbClr val="467885"/>
                </a:solidFill>
              </a:uFill>
              <a:cs typeface="Calibri"/>
            </a:endParaRPr>
          </a:p>
          <a:p>
            <a:pPr marL="241300" indent="-228600">
              <a:lnSpc>
                <a:spcPct val="100000"/>
              </a:lnSpc>
              <a:spcBef>
                <a:spcPts val="725"/>
              </a:spcBef>
              <a:buFont typeface="Arial"/>
              <a:buChar char="•"/>
              <a:tabLst>
                <a:tab pos="240665" algn="l"/>
                <a:tab pos="241300" algn="l"/>
              </a:tabLst>
            </a:pPr>
            <a:r>
              <a:rPr lang="en-US" sz="2000" b="1" spc="45">
                <a:solidFill>
                  <a:schemeClr val="bg2">
                    <a:lumMod val="25000"/>
                  </a:schemeClr>
                </a:solidFill>
                <a:latin typeface="Calibri"/>
                <a:cs typeface="Calibri"/>
              </a:rPr>
              <a:t>Complete Sewer Assessment Survey:</a:t>
            </a:r>
            <a:endParaRPr lang="en-US" sz="2000" spc="45">
              <a:solidFill>
                <a:schemeClr val="bg2">
                  <a:lumMod val="25000"/>
                </a:schemeClr>
              </a:solidFill>
              <a:latin typeface="Calibri"/>
              <a:cs typeface="Calibri"/>
            </a:endParaRPr>
          </a:p>
          <a:p>
            <a:pPr marL="466344">
              <a:lnSpc>
                <a:spcPct val="100000"/>
              </a:lnSpc>
              <a:spcBef>
                <a:spcPts val="725"/>
              </a:spcBef>
              <a:tabLst>
                <a:tab pos="240665" algn="l"/>
                <a:tab pos="241300" algn="l"/>
              </a:tabLst>
            </a:pPr>
            <a:r>
              <a:rPr lang="en-US" sz="2000" spc="45">
                <a:cs typeface="Calibri"/>
                <a:hlinkClick r:id="rId4"/>
              </a:rPr>
              <a:t>https://survey123.arcgis.com/share/0b137a291dc744d7b8a89f8f72b6aad6</a:t>
            </a:r>
            <a:endParaRPr lang="en-US" sz="2000" spc="45">
              <a:cs typeface="Calibri"/>
            </a:endParaRPr>
          </a:p>
          <a:p>
            <a:pPr marL="241300" indent="-228600">
              <a:lnSpc>
                <a:spcPct val="100000"/>
              </a:lnSpc>
              <a:spcBef>
                <a:spcPts val="725"/>
              </a:spcBef>
              <a:buFont typeface="Arial"/>
              <a:buChar char="•"/>
              <a:tabLst>
                <a:tab pos="240665" algn="l"/>
                <a:tab pos="241300" algn="l"/>
              </a:tabLst>
            </a:pPr>
            <a:endParaRPr lang="en-US" sz="2000" b="1" spc="45">
              <a:latin typeface="Calibri"/>
              <a:cs typeface="Calibri"/>
            </a:endParaRPr>
          </a:p>
          <a:p>
            <a:pPr marL="241300" indent="-228600">
              <a:lnSpc>
                <a:spcPct val="100000"/>
              </a:lnSpc>
              <a:spcBef>
                <a:spcPts val="725"/>
              </a:spcBef>
              <a:buFont typeface="Arial"/>
              <a:buChar char="•"/>
              <a:tabLst>
                <a:tab pos="240665" algn="l"/>
                <a:tab pos="241300" algn="l"/>
              </a:tabLst>
            </a:pPr>
            <a:endParaRPr lang="en-US" sz="2000" b="1" spc="45">
              <a:solidFill>
                <a:srgbClr val="E97031"/>
              </a:solidFill>
              <a:latin typeface="Calibri"/>
              <a:cs typeface="Calibri"/>
            </a:endParaRPr>
          </a:p>
          <a:p>
            <a:pPr marL="241300" indent="-228600">
              <a:lnSpc>
                <a:spcPct val="100000"/>
              </a:lnSpc>
              <a:spcBef>
                <a:spcPts val="725"/>
              </a:spcBef>
              <a:buFont typeface="Arial"/>
              <a:buChar char="•"/>
              <a:tabLst>
                <a:tab pos="240665" algn="l"/>
                <a:tab pos="241300" algn="l"/>
              </a:tabLst>
            </a:pPr>
            <a:endParaRPr lang="en-US" sz="2000" b="1" spc="45">
              <a:solidFill>
                <a:srgbClr val="E97031"/>
              </a:solidFill>
              <a:latin typeface="Calibri"/>
              <a:cs typeface="Calibri"/>
            </a:endParaRPr>
          </a:p>
          <a:p>
            <a:pPr marL="241300" indent="-228600">
              <a:lnSpc>
                <a:spcPct val="100000"/>
              </a:lnSpc>
              <a:spcBef>
                <a:spcPts val="725"/>
              </a:spcBef>
              <a:buFont typeface="Arial"/>
              <a:buChar char="•"/>
              <a:tabLst>
                <a:tab pos="240665" algn="l"/>
                <a:tab pos="241300" algn="l"/>
              </a:tabLst>
            </a:pPr>
            <a:endParaRPr sz="2000">
              <a:latin typeface="Calibri"/>
              <a:cs typeface="Calibri"/>
            </a:endParaRPr>
          </a:p>
        </p:txBody>
      </p:sp>
    </p:spTree>
    <p:extLst>
      <p:ext uri="{BB962C8B-B14F-4D97-AF65-F5344CB8AC3E}">
        <p14:creationId xmlns:p14="http://schemas.microsoft.com/office/powerpoint/2010/main" val="3870789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2584</Words>
  <Application>Microsoft Office PowerPoint</Application>
  <PresentationFormat>Widescreen</PresentationFormat>
  <Paragraphs>423</Paragraphs>
  <Slides>36</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36</vt:i4>
      </vt:variant>
    </vt:vector>
  </HeadingPairs>
  <TitlesOfParts>
    <vt:vector size="47" baseType="lpstr">
      <vt:lpstr>Aptos</vt:lpstr>
      <vt:lpstr>Arial</vt:lpstr>
      <vt:lpstr>Arial Narrow</vt:lpstr>
      <vt:lpstr>Calibri</vt:lpstr>
      <vt:lpstr>Calibri Light</vt:lpstr>
      <vt:lpstr>Century Gothic</vt:lpstr>
      <vt:lpstr>Courier New</vt:lpstr>
      <vt:lpstr>Times New Roman</vt:lpstr>
      <vt:lpstr>Trebuchet MS</vt:lpstr>
      <vt:lpstr>Wingdings</vt:lpstr>
      <vt:lpstr>Office Theme</vt:lpstr>
      <vt:lpstr> Informational Public Meeting #2 City 4 Expansion, City 7 &amp; 8 Basins October 29th, 2026</vt:lpstr>
      <vt:lpstr>Executive Background –  City 4 Expansion, City 7 and 8 Basins</vt:lpstr>
      <vt:lpstr>Increased Risk: Florida Septic Systems</vt:lpstr>
      <vt:lpstr>Septic Tank Vulnerability</vt:lpstr>
      <vt:lpstr>Extensive sampling (‘Grabs’)</vt:lpstr>
      <vt:lpstr>Sample results – YEAR 1</vt:lpstr>
      <vt:lpstr>Sample results – YEAR 2</vt:lpstr>
      <vt:lpstr>Travel Times &amp; Water Quality Indicators from  Septic Systems</vt:lpstr>
      <vt:lpstr>Program Purpose</vt:lpstr>
      <vt:lpstr>Program Benefits</vt:lpstr>
      <vt:lpstr>Septic Tanks - Lifespan</vt:lpstr>
      <vt:lpstr>Septic Tanks - Lifespan</vt:lpstr>
      <vt:lpstr>PowerPoint Presentation</vt:lpstr>
      <vt:lpstr>Priority Area: City 4 Expansion</vt:lpstr>
      <vt:lpstr>Proposed Improvements – City 4 Expansion</vt:lpstr>
      <vt:lpstr>Conceptual Layout-City 4 Expansion</vt:lpstr>
      <vt:lpstr>City 4 Exp. – Proposed Pump Station Location</vt:lpstr>
      <vt:lpstr>Priority Area: City 7</vt:lpstr>
      <vt:lpstr>Proposed Improvements – City 7</vt:lpstr>
      <vt:lpstr>PowerPoint Presentation</vt:lpstr>
      <vt:lpstr>City 7 – Pump Station Location</vt:lpstr>
      <vt:lpstr>Priority Area: City 8</vt:lpstr>
      <vt:lpstr>Proposed Improvements – City 8</vt:lpstr>
      <vt:lpstr>PowerPoint Presentation</vt:lpstr>
      <vt:lpstr>City 8 – Pump Station Location</vt:lpstr>
      <vt:lpstr>Proposed Improvements</vt:lpstr>
      <vt:lpstr>PowerPoint Presentation</vt:lpstr>
      <vt:lpstr>Estimated Costs and Funding</vt:lpstr>
      <vt:lpstr>Estimated Costs and Funding</vt:lpstr>
      <vt:lpstr>Estimated Costs and Funding</vt:lpstr>
      <vt:lpstr>Estimated Costs and Funding</vt:lpstr>
      <vt:lpstr>Estimated Costs and Funding</vt:lpstr>
      <vt:lpstr>Resources for Homeowners</vt:lpstr>
      <vt:lpstr>Informational Public Meeting #2   City 4 Expansion, City 7 &amp; 8 Basins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Informational Public Meeting #2  Riviera 2 &amp; Riviera 4 September 30th, 2026</dc:title>
  <dc:creator>Lindsay Guthrie</dc:creator>
  <cp:lastModifiedBy>Garrido, Lorena</cp:lastModifiedBy>
  <cp:revision>15</cp:revision>
  <dcterms:created xsi:type="dcterms:W3CDTF">2026-10-21T13:14:22Z</dcterms:created>
  <dcterms:modified xsi:type="dcterms:W3CDTF">2026-10-30T14:56:38Z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2026-09-29T00:00:00Z</vt:filetime>
  </property>
  <property fmtid="{D5CDD505-2E9C-101B-9397-08002B2CF9AE}" pid="3" name="Creator">
    <vt:lpwstr>Acrobat PDFMaker 26 for PowerPoint</vt:lpwstr>
  </property>
  <property fmtid="{D5CDD505-2E9C-101B-9397-08002B2CF9AE}" pid="4" name="LastSaved">
    <vt:filetime>2026-10-21T00:00:00Z</vt:filetime>
  </property>
</Properties>
</file>